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1448" r:id="rId3"/>
    <p:sldId id="1386" r:id="rId4"/>
    <p:sldId id="1447" r:id="rId5"/>
    <p:sldId id="1429" r:id="rId6"/>
    <p:sldId id="1430" r:id="rId7"/>
    <p:sldId id="1431" r:id="rId8"/>
    <p:sldId id="1432" r:id="rId9"/>
    <p:sldId id="1433" r:id="rId10"/>
    <p:sldId id="1434" r:id="rId11"/>
    <p:sldId id="1435" r:id="rId12"/>
    <p:sldId id="1436" r:id="rId13"/>
    <p:sldId id="1437" r:id="rId14"/>
    <p:sldId id="1438" r:id="rId15"/>
    <p:sldId id="1439" r:id="rId16"/>
    <p:sldId id="1440" r:id="rId17"/>
    <p:sldId id="1441" r:id="rId18"/>
    <p:sldId id="1442" r:id="rId19"/>
    <p:sldId id="1443" r:id="rId20"/>
    <p:sldId id="1444" r:id="rId21"/>
    <p:sldId id="1445" r:id="rId22"/>
    <p:sldId id="1446" r:id="rId23"/>
    <p:sldId id="1407" r:id="rId24"/>
    <p:sldId id="1428" r:id="rId25"/>
    <p:sldId id="1408" r:id="rId26"/>
    <p:sldId id="1409" r:id="rId27"/>
    <p:sldId id="1410" r:id="rId28"/>
    <p:sldId id="1411" r:id="rId29"/>
    <p:sldId id="1412" r:id="rId30"/>
    <p:sldId id="1413" r:id="rId31"/>
    <p:sldId id="1414" r:id="rId32"/>
    <p:sldId id="1415" r:id="rId33"/>
    <p:sldId id="1416" r:id="rId34"/>
    <p:sldId id="1417" r:id="rId35"/>
    <p:sldId id="1418" r:id="rId36"/>
    <p:sldId id="1419" r:id="rId37"/>
    <p:sldId id="1420" r:id="rId38"/>
    <p:sldId id="1421" r:id="rId39"/>
    <p:sldId id="1422" r:id="rId40"/>
    <p:sldId id="1423" r:id="rId41"/>
    <p:sldId id="1424" r:id="rId42"/>
    <p:sldId id="1425" r:id="rId43"/>
    <p:sldId id="1426" r:id="rId44"/>
    <p:sldId id="1427" r:id="rId45"/>
    <p:sldId id="1280" r:id="rId46"/>
    <p:sldId id="1281" r:id="rId47"/>
    <p:sldId id="1282" r:id="rId48"/>
    <p:sldId id="1283" r:id="rId49"/>
    <p:sldId id="1285" r:id="rId50"/>
    <p:sldId id="1286" r:id="rId51"/>
    <p:sldId id="1287" r:id="rId52"/>
    <p:sldId id="1292" r:id="rId53"/>
    <p:sldId id="1289" r:id="rId54"/>
    <p:sldId id="1291" r:id="rId55"/>
    <p:sldId id="1293" r:id="rId56"/>
    <p:sldId id="1357" r:id="rId57"/>
    <p:sldId id="1358" r:id="rId58"/>
    <p:sldId id="1359" r:id="rId59"/>
    <p:sldId id="1360" r:id="rId60"/>
    <p:sldId id="1361" r:id="rId61"/>
    <p:sldId id="1355" r:id="rId62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005" autoAdjust="0"/>
  </p:normalViewPr>
  <p:slideViewPr>
    <p:cSldViewPr>
      <p:cViewPr varScale="1">
        <p:scale>
          <a:sx n="83" d="100"/>
          <a:sy n="83" d="100"/>
        </p:scale>
        <p:origin x="50" y="4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530" y="6956426"/>
            <a:ext cx="847738" cy="28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1" rIns="92262" bIns="46971">
            <a:spAutoFit/>
          </a:bodyPr>
          <a:lstStyle/>
          <a:p>
            <a:pPr algn="ctr" defTabSz="917043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043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628" y="6956426"/>
            <a:ext cx="877538" cy="28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2" tIns="46971" rIns="92262" bIns="46971">
            <a:spAutoFit/>
          </a:bodyPr>
          <a:lstStyle/>
          <a:p>
            <a:pPr algn="ctr" defTabSz="917043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043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6" y="3475043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5" tIns="46971" rIns="95615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1986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4928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5947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78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8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4038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3257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9029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8761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8570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6464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179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6145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2324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3183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252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1348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75667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11269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73569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739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9248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9728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887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6422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6623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33735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64508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87" tIns="45694" rIns="91387" bIns="45694"/>
          <a:lstStyle/>
          <a:p>
            <a:fld id="{BB7440CD-BA39-A148-AE3A-F33EF3E7FD3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362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87" tIns="45694" rIns="91387" bIns="45694"/>
          <a:lstStyle/>
          <a:p>
            <a:fld id="{BB7440CD-BA39-A148-AE3A-F33EF3E7FD3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49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87" tIns="45694" rIns="91387" bIns="45694"/>
          <a:lstStyle/>
          <a:p>
            <a:fld id="{BB7440CD-BA39-A148-AE3A-F33EF3E7FD3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You’re sitting in class, hot day, milk does a body good. Go home, no milk, so go to store</a:t>
            </a:r>
          </a:p>
          <a:p>
            <a:r>
              <a:rPr lang="en-US" altLang="en-US" smtClean="0"/>
              <a:t>Roommate leaves class late because prof is more long-winded than I am. Has same idea, but result is too much milk!</a:t>
            </a:r>
          </a:p>
          <a:p>
            <a:r>
              <a:rPr lang="en-US" altLang="en-US" smtClean="0"/>
              <a:t>Problem: two cooperating threads, not cooperating properly</a:t>
            </a:r>
          </a:p>
        </p:txBody>
      </p:sp>
    </p:spTree>
    <p:extLst>
      <p:ext uri="{BB962C8B-B14F-4D97-AF65-F5344CB8AC3E}">
        <p14:creationId xmlns:p14="http://schemas.microsoft.com/office/powerpoint/2010/main" val="17438942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0673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8433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9490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897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155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024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* This</a:t>
            </a:r>
            <a:r>
              <a:rPr lang="en-US" altLang="en-US" baseline="0" dirty="0" smtClean="0"/>
              <a:t> is a fate worse than failure! Code that usually works is way worse than outright broken code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006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2277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8.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88034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2/8/2024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dept-info.labri.fr/~denis/Enseignement/2008-IR/Articles/01-futex.pd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8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200" dirty="0" smtClean="0"/>
              <a:t>Synchronization </a:t>
            </a:r>
            <a:r>
              <a:rPr lang="en-US" sz="3200" dirty="0"/>
              <a:t>2</a:t>
            </a:r>
            <a:r>
              <a:rPr lang="en-US" sz="3200" dirty="0" smtClean="0"/>
              <a:t>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Lock Implementation, Atomic Instructions, </a:t>
            </a:r>
            <a:br>
              <a:rPr lang="en-US" sz="3200" dirty="0" smtClean="0"/>
            </a:br>
            <a:r>
              <a:rPr lang="en-US" sz="3200" dirty="0" err="1" smtClean="0"/>
              <a:t>Futex</a:t>
            </a:r>
            <a:r>
              <a:rPr lang="en-US" sz="3200" dirty="0" smtClean="0"/>
              <a:t>, Need for Higher-Level Locking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</a:t>
            </a:r>
            <a:r>
              <a:rPr lang="en-US" altLang="en-US" dirty="0">
                <a:ea typeface="Gill Sans" charset="0"/>
              </a:rPr>
              <a:t>8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</a:t>
            </a:r>
            <a:r>
              <a:rPr lang="en-US" altLang="en-US" dirty="0" smtClean="0">
                <a:ea typeface="Gill Sans" charset="0"/>
              </a:rPr>
              <a:t>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9906000" cy="59594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Clearly the Note is not quite blocking enough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Another try at previous solution: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	remove Note;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computer: no one ever buys milk</a:t>
            </a:r>
          </a:p>
        </p:txBody>
      </p:sp>
      <p:pic>
        <p:nvPicPr>
          <p:cNvPr id="43213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2227263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682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199"/>
            <a:ext cx="9982200" cy="57705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Now we can leave note before checking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B) {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noNoteA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 buy Milk;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}	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	remove note B;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Possible for neither thread to buy milk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Really insidious: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Extremely unlikely</a:t>
            </a:r>
            <a:r>
              <a:rPr lang="en-US" altLang="ko-KR" dirty="0" smtClean="0">
                <a:ea typeface="굴림" panose="020B0600000101010101" pitchFamily="34" charset="-127"/>
              </a:rPr>
              <a:t> this would happen, but will at worse possible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3647482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5029200"/>
            <a:ext cx="7010400" cy="1295400"/>
          </a:xfrm>
        </p:spPr>
        <p:txBody>
          <a:bodyPr/>
          <a:lstStyle/>
          <a:p>
            <a:r>
              <a:rPr lang="en-US" altLang="ko-KR" i="1" smtClean="0">
                <a:ea typeface="굴림" panose="020B0600000101010101" pitchFamily="34" charset="-127"/>
              </a:rPr>
              <a:t>I’m</a:t>
            </a:r>
            <a:r>
              <a:rPr lang="en-US" altLang="ko-KR" smtClean="0">
                <a:ea typeface="굴림" panose="020B0600000101010101" pitchFamily="34" charset="-127"/>
              </a:rPr>
              <a:t> not getting milk, </a:t>
            </a:r>
            <a:r>
              <a:rPr lang="en-US" altLang="ko-KR" i="1" smtClean="0">
                <a:ea typeface="굴림" panose="020B0600000101010101" pitchFamily="34" charset="-127"/>
              </a:rPr>
              <a:t>You’re</a:t>
            </a:r>
            <a:r>
              <a:rPr lang="en-US" altLang="ko-KR" smtClean="0">
                <a:ea typeface="굴림" panose="020B0600000101010101" pitchFamily="34" charset="-127"/>
              </a:rPr>
              <a:t> getting milk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934200" y="1295400"/>
            <a:ext cx="2667000" cy="2819400"/>
            <a:chOff x="3504" y="1584"/>
            <a:chExt cx="1056" cy="947"/>
          </a:xfrm>
        </p:grpSpPr>
        <p:pic>
          <p:nvPicPr>
            <p:cNvPr id="32774" name="Picture 5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914401"/>
            <a:ext cx="32099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061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</a:t>
            </a:r>
            <a:r>
              <a:rPr lang="en-US" altLang="ko-KR" dirty="0" smtClean="0">
                <a:ea typeface="굴림" panose="020B0600000101010101" pitchFamily="34" charset="-127"/>
              </a:rPr>
              <a:t>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 smtClean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</a:t>
            </a:r>
            <a:r>
              <a:rPr lang="en-US" altLang="ko-KR" dirty="0" smtClean="0">
                <a:ea typeface="굴림" panose="020B0600000101010101" pitchFamily="34" charset="-127"/>
              </a:rPr>
              <a:t>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2362233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438400" y="1565872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166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129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3733800" y="2979004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5181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842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88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723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 smtClean="0">
                <a:latin typeface="Gill Sans Light"/>
                <a:cs typeface="Gill Sans Light"/>
              </a:rPr>
              <a:t>before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810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810000" y="3578344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181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59001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6230939" y="5257800"/>
            <a:ext cx="5580061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</a:t>
            </a: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T's </a:t>
            </a: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switch </a:t>
            </a: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returns to Thread S</a:t>
            </a:r>
          </a:p>
          <a:p>
            <a:pPr indent="0" algn="ctr">
              <a:buFontTx/>
              <a:buNone/>
            </a:pPr>
            <a:r>
              <a:rPr lang="en-US" altLang="ko-KR" b="0" dirty="0" smtClean="0">
                <a:solidFill>
                  <a:srgbClr val="FF0000"/>
                </a:solidFill>
                <a:latin typeface="Gill Sans Light"/>
                <a:ea typeface="Consolas" charset="0"/>
                <a:cs typeface="Consolas" panose="020B0609020204030204" pitchFamily="49" charset="0"/>
              </a:rPr>
              <a:t>[ Thread T on Ready queue,</a:t>
            </a:r>
          </a:p>
          <a:p>
            <a:pPr indent="0" algn="ctr">
              <a:buFontTx/>
              <a:buNone/>
            </a:pPr>
            <a:r>
              <a:rPr lang="en-US" altLang="ko-KR" b="0" dirty="0" smtClean="0">
                <a:solidFill>
                  <a:srgbClr val="FF0000"/>
                </a:solidFill>
                <a:latin typeface="Gill Sans Light"/>
                <a:ea typeface="Consolas" charset="0"/>
                <a:cs typeface="Consolas" panose="020B0609020204030204" pitchFamily="49" charset="0"/>
              </a:rPr>
              <a:t>Thread S is Running ]</a:t>
            </a:r>
            <a:endParaRPr lang="en-US" altLang="ko-KR" b="0" dirty="0">
              <a:solidFill>
                <a:srgbClr val="FF0000"/>
              </a:solidFill>
              <a:latin typeface="Gill Sans Light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Multiple Threads on One CPU/core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068" y="680439"/>
            <a:ext cx="6459539" cy="5486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	    </a:t>
            </a:r>
            <a:r>
              <a:rPr lang="en-US" altLang="ko-KR" sz="2000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sz="18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ko-KR" sz="18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</a:t>
            </a:r>
            <a:r>
              <a:rPr lang="en-US" altLang="ko-KR" dirty="0" smtClean="0">
                <a:ea typeface="Gulim" panose="020B0600000101010101" pitchFamily="34" charset="-127"/>
              </a:rPr>
              <a:t>T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K</a:t>
            </a:r>
            <a:r>
              <a:rPr lang="en-US" altLang="ko-KR" dirty="0" smtClean="0">
                <a:ea typeface="Gulim" panose="020B0600000101010101" pitchFamily="34" charset="-127"/>
              </a:rPr>
              <a:t>ernel stack contains pointers to all state and can be placed on any queue: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Ready queue </a:t>
            </a:r>
            <a:r>
              <a:rPr lang="en-US" altLang="ko-KR" dirty="0" smtClean="0">
                <a:ea typeface="Gulim" panose="020B0600000101010101" pitchFamily="34" charset="-127"/>
              </a:rPr>
              <a:t>– available to run again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Some wait queue </a:t>
            </a:r>
            <a:r>
              <a:rPr lang="en-US" altLang="ko-KR" dirty="0" smtClean="0">
                <a:ea typeface="Gulim" panose="020B0600000101010101" pitchFamily="34" charset="-127"/>
              </a:rPr>
              <a:t>– won’t run again until condition resolved and back on ready queue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8364539" y="44704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42078" y="927100"/>
            <a:ext cx="2532063" cy="2400300"/>
            <a:chOff x="5392739" y="1562100"/>
            <a:chExt cx="2532063" cy="2400300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6399214" y="1562100"/>
              <a:ext cx="1133475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5392739" y="2133600"/>
              <a:ext cx="400050" cy="1828800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57" y="1262"/>
                <a:ext cx="11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5943602" y="1905000"/>
              <a:ext cx="1981200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5943602" y="2514600"/>
              <a:ext cx="1981200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</p:grp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6992941" y="24130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6992941" y="3479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5" name="Text Box 22"/>
          <p:cNvSpPr txBox="1">
            <a:spLocks noChangeArrowheads="1"/>
          </p:cNvSpPr>
          <p:nvPr/>
        </p:nvSpPr>
        <p:spPr bwMode="auto">
          <a:xfrm>
            <a:off x="9779002" y="914400"/>
            <a:ext cx="1116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Thread T</a:t>
            </a:r>
          </a:p>
        </p:txBody>
      </p:sp>
      <p:sp>
        <p:nvSpPr>
          <p:cNvPr id="22536" name="Rectangle 30"/>
          <p:cNvSpPr>
            <a:spLocks noChangeArrowheads="1"/>
          </p:cNvSpPr>
          <p:nvPr/>
        </p:nvSpPr>
        <p:spPr bwMode="auto">
          <a:xfrm>
            <a:off x="9355139" y="12700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2537" name="Rectangle 31"/>
          <p:cNvSpPr>
            <a:spLocks noChangeArrowheads="1"/>
          </p:cNvSpPr>
          <p:nvPr/>
        </p:nvSpPr>
        <p:spPr bwMode="auto">
          <a:xfrm>
            <a:off x="9355139" y="18796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B(while)</a:t>
            </a:r>
          </a:p>
        </p:txBody>
      </p:sp>
      <p:sp>
        <p:nvSpPr>
          <p:cNvPr id="22538" name="Rectangle 32"/>
          <p:cNvSpPr>
            <a:spLocks noChangeArrowheads="1"/>
          </p:cNvSpPr>
          <p:nvPr/>
        </p:nvSpPr>
        <p:spPr bwMode="auto">
          <a:xfrm>
            <a:off x="9355139" y="24130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9" name="Rectangle 33"/>
          <p:cNvSpPr>
            <a:spLocks noChangeArrowheads="1"/>
          </p:cNvSpPr>
          <p:nvPr/>
        </p:nvSpPr>
        <p:spPr bwMode="auto">
          <a:xfrm>
            <a:off x="9355139" y="3479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983541" y="4470400"/>
            <a:ext cx="2438398" cy="609600"/>
            <a:chOff x="6934202" y="4572000"/>
            <a:chExt cx="2438398" cy="609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6934202" y="4572000"/>
              <a:ext cx="2438398" cy="609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23" name="AutoShape 14">
              <a:extLst>
                <a:ext uri="{FF2B5EF4-FFF2-40B4-BE49-F238E27FC236}">
                  <a16:creationId xmlns:a16="http://schemas.microsoft.com/office/drawing/2014/main" id="{BF913E49-B133-4143-970D-66400D63EF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125493" y="4572000"/>
              <a:ext cx="1828800" cy="533400"/>
            </a:xfrm>
            <a:prstGeom prst="curvedUpArrow">
              <a:avLst>
                <a:gd name="adj1" fmla="val 68571"/>
                <a:gd name="adj2" fmla="val 137143"/>
                <a:gd name="adj3" fmla="val 3333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22547" name="Rectangle 25"/>
          <p:cNvSpPr>
            <a:spLocks noChangeArrowheads="1"/>
          </p:cNvSpPr>
          <p:nvPr/>
        </p:nvSpPr>
        <p:spPr bwMode="auto">
          <a:xfrm>
            <a:off x="6992941" y="39370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22540" name="Rectangle 34"/>
          <p:cNvSpPr>
            <a:spLocks noChangeArrowheads="1"/>
          </p:cNvSpPr>
          <p:nvPr/>
        </p:nvSpPr>
        <p:spPr bwMode="auto">
          <a:xfrm>
            <a:off x="9355139" y="39370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992939" y="29464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kernel_yield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9355137" y="29464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53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52400"/>
                <a:ext cx="10515600" cy="533400"/>
              </a:xfrm>
            </p:spPr>
            <p:txBody>
              <a:bodyPr anchor="ctr">
                <a:normAutofit/>
              </a:bodyPr>
              <a:lstStyle/>
              <a:p>
                <a:r>
                  <a:rPr lang="en-US" dirty="0"/>
                  <a:t>This Generalizes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Threads…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49A2A10-8C73-4BF2-B0D8-1544BEC5C7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52400"/>
                <a:ext cx="10515600" cy="533400"/>
              </a:xfrm>
              <a:blipFill>
                <a:blip r:embed="rId2"/>
                <a:stretch>
                  <a:fillRect t="-23864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2B072-D74D-43AF-9C32-F12610D09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7937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Leslie </a:t>
            </a:r>
            <a:r>
              <a:rPr lang="en-US" dirty="0" err="1"/>
              <a:t>Lamport’s</a:t>
            </a:r>
            <a:r>
              <a:rPr lang="en-US" dirty="0"/>
              <a:t> “Bakery Algorithm” (1974)</a:t>
            </a:r>
          </a:p>
          <a:p>
            <a:endParaRPr lang="en-US" dirty="0"/>
          </a:p>
          <a:p>
            <a:endParaRPr lang="en-US" sz="1600" dirty="0">
              <a:latin typeface="Consolas" panose="020B0609020204030204" pitchFamily="49" charset="0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A279D2F-603E-4548-8F44-B114CE17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143000"/>
            <a:ext cx="4834819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2556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Solution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36600"/>
            <a:ext cx="10287000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There’s got to be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 better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way!</a:t>
            </a: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higher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-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level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primitives than atomic load &amp;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this hardware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1156912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Milk: Solution #4?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cquire(&amp;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elease(&amp;</a:t>
            </a:r>
            <a:r>
              <a:rPr lang="en-US" altLang="ko-KR" dirty="0" err="1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cquire(&amp;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elease(&amp;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97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448800" cy="21336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4014751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820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Midterm Next Thursday (February </a:t>
            </a:r>
            <a:r>
              <a:rPr lang="en-US" dirty="0" smtClean="0">
                <a:solidFill>
                  <a:srgbClr val="FF0000"/>
                </a:solidFill>
              </a:rPr>
              <a:t>15, 8-10pm</a:t>
            </a:r>
            <a:r>
              <a:rPr lang="en-US" dirty="0" smtClean="0">
                <a:solidFill>
                  <a:srgbClr val="FF0000"/>
                </a:solidFill>
              </a:rPr>
              <a:t>)!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class on day of </a:t>
            </a:r>
            <a:r>
              <a:rPr lang="en-US" dirty="0" smtClean="0">
                <a:solidFill>
                  <a:srgbClr val="FF0000"/>
                </a:solidFill>
              </a:rPr>
              <a:t>midterm (extra </a:t>
            </a:r>
            <a:r>
              <a:rPr lang="en-US" dirty="0" smtClean="0">
                <a:solidFill>
                  <a:srgbClr val="FF0000"/>
                </a:solidFill>
              </a:rPr>
              <a:t>office hours during class </a:t>
            </a:r>
            <a:r>
              <a:rPr lang="en-US" dirty="0" smtClean="0">
                <a:solidFill>
                  <a:srgbClr val="FF0000"/>
                </a:solidFill>
              </a:rPr>
              <a:t>time)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Topics, lectures, and assignments up to an including next Tuesday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Closed book, one page of handwritten notes allowed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Project 1 Design Document Due Date </a:t>
            </a:r>
            <a:r>
              <a:rPr lang="en-US" dirty="0" smtClean="0">
                <a:solidFill>
                  <a:srgbClr val="FF0000"/>
                </a:solidFill>
              </a:rPr>
              <a:t>Saturday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Project 1 Design reviews upcoming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will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tests we give you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7865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Back to: 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68311"/>
            <a:ext cx="10058400" cy="5792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800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is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Done in the Intel 432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feature makes HW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91600" y="1066800"/>
            <a:ext cx="853735" cy="960452"/>
            <a:chOff x="10119065" y="3459148"/>
            <a:chExt cx="853735" cy="96045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655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7049"/>
            <a:ext cx="10058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Consequently, naïve Implementation of locks: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disable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 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{ enable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 }</a:t>
            </a:r>
            <a:endParaRPr lang="en-US" altLang="ko-KR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dirty="0" smtClean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“Reactor about to meltdown. Help?”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Naïve use of Interrupt Enable/Disable</a:t>
            </a:r>
          </a:p>
        </p:txBody>
      </p:sp>
      <p:pic>
        <p:nvPicPr>
          <p:cNvPr id="2" name="Picture 1" descr="IN FOCUS: Loud and Nuclear - Energy Source &amp; Distributio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581400"/>
            <a:ext cx="3841102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45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900" dirty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4419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14400"/>
            <a:ext cx="8305800" cy="82629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58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/>
      <p:bldP spid="445446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5800"/>
            <a:ext cx="10134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Avoid interruption between checking and setting lock </a:t>
            </a:r>
            <a:r>
              <a:rPr lang="en-US" altLang="ko-KR" sz="2000" dirty="0" smtClean="0">
                <a:ea typeface="굴림" panose="020B0600000101010101" pitchFamily="34" charset="-127"/>
              </a:rPr>
              <a:t>value.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i="1" dirty="0" smtClean="0">
                <a:ea typeface="굴림" panose="020B0600000101010101" pitchFamily="34" charset="-127"/>
              </a:rPr>
              <a:t>Prevent switching to other thread that might be trying to acquire lock!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Otherwise two threads could think that they both have </a:t>
            </a:r>
            <a:r>
              <a:rPr lang="en-US" altLang="ko-KR" sz="2000" dirty="0" smtClean="0">
                <a:ea typeface="굴림" panose="020B0600000101010101" pitchFamily="34" charset="-127"/>
              </a:rPr>
              <a:t>lock!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unlike previous solution, this “meta-”critical section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interrupts taken in time!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971800" y="1873250"/>
            <a:ext cx="4581527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71800" y="2482850"/>
            <a:ext cx="6307141" cy="2057400"/>
            <a:chOff x="3276601" y="2286000"/>
            <a:chExt cx="6307141" cy="2057400"/>
          </a:xfrm>
        </p:grpSpPr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7543803" y="2362200"/>
              <a:ext cx="2039939" cy="1905000"/>
              <a:chOff x="3811" y="2112"/>
              <a:chExt cx="1285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268"/>
                <a:ext cx="872" cy="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“Meta-”</a:t>
                </a:r>
                <a:b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  <a:endParaRPr lang="en-US" altLang="en-US" sz="28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  <a:p>
                <a:r>
                  <a:rPr lang="en-US" altLang="en-US" sz="2800" b="0" dirty="0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  <a:endParaRPr lang="en-US" altLang="en-US" sz="28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 bwMode="auto">
            <a:xfrm>
              <a:off x="3276601" y="2286000"/>
              <a:ext cx="4267202" cy="2057400"/>
            </a:xfrm>
            <a:prstGeom prst="rect">
              <a:avLst/>
            </a:prstGeom>
            <a:solidFill>
              <a:srgbClr val="FF0000">
                <a:alpha val="25098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157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uiExpand="1" build="p"/>
      <p:bldP spid="133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C</a:t>
            </a:r>
            <a:endParaRPr lang="en-US" dirty="0">
              <a:latin typeface="Gill Sans Light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11087100" cy="6019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Identify critical sections (atomic instruction sequences) and add locking: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amount)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Wait if someone else in critical section!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acct-&gt;balance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(acct); 		</a:t>
            </a:r>
            <a:endParaRPr lang="en-US" altLang="ko-KR" sz="2000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Release someone into critical section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spcBef>
                <a:spcPts val="2400"/>
              </a:spcBef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SAME lock (</a:t>
            </a:r>
            <a:r>
              <a:rPr lang="en-US" altLang="ko-KR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ea typeface="굴림" panose="020B0600000101010101" pitchFamily="34" charset="-127"/>
              </a:rPr>
              <a:t>) with all of the methods (Withdraw, etc…)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Shared with all threads!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80696" y="4271080"/>
            <a:ext cx="11763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A</a:t>
            </a:r>
            <a:endParaRPr lang="en-US" dirty="0">
              <a:latin typeface="Gill Sans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B</a:t>
            </a:r>
            <a:endParaRPr lang="en-US" dirty="0">
              <a:latin typeface="Gill Sans Ligh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05711" y="4781836"/>
            <a:ext cx="1610283" cy="918975"/>
            <a:chOff x="3574680" y="5127826"/>
            <a:chExt cx="1610283" cy="873831"/>
          </a:xfrm>
        </p:grpSpPr>
        <p:sp>
          <p:nvSpPr>
            <p:cNvPr id="14" name="Freeform 13"/>
            <p:cNvSpPr/>
            <p:nvPr/>
          </p:nvSpPr>
          <p:spPr bwMode="auto">
            <a:xfrm rot="1170167" flipH="1">
              <a:off x="4420296" y="5127826"/>
              <a:ext cx="764667" cy="688979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4680" y="5650468"/>
              <a:ext cx="1176348" cy="35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Fix banking problem with Locks!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704190" y="3135109"/>
            <a:ext cx="1978018" cy="817658"/>
            <a:chOff x="1758713" y="3704465"/>
            <a:chExt cx="1978018" cy="1081481"/>
          </a:xfrm>
        </p:grpSpPr>
        <p:sp>
          <p:nvSpPr>
            <p:cNvPr id="5" name="Freeform 4"/>
            <p:cNvSpPr/>
            <p:nvPr/>
          </p:nvSpPr>
          <p:spPr bwMode="auto">
            <a:xfrm>
              <a:off x="2936434" y="3889131"/>
              <a:ext cx="800297" cy="896815"/>
            </a:xfrm>
            <a:custGeom>
              <a:avLst/>
              <a:gdLst>
                <a:gd name="connsiteX0" fmla="*/ 0 w 800297"/>
                <a:gd name="connsiteY0" fmla="*/ 0 h 896815"/>
                <a:gd name="connsiteX1" fmla="*/ 219808 w 800297"/>
                <a:gd name="connsiteY1" fmla="*/ 17584 h 896815"/>
                <a:gd name="connsiteX2" fmla="*/ 298938 w 800297"/>
                <a:gd name="connsiteY2" fmla="*/ 26377 h 896815"/>
                <a:gd name="connsiteX3" fmla="*/ 325315 w 800297"/>
                <a:gd name="connsiteY3" fmla="*/ 96715 h 896815"/>
                <a:gd name="connsiteX4" fmla="*/ 334108 w 800297"/>
                <a:gd name="connsiteY4" fmla="*/ 439615 h 896815"/>
                <a:gd name="connsiteX5" fmla="*/ 351692 w 800297"/>
                <a:gd name="connsiteY5" fmla="*/ 501161 h 896815"/>
                <a:gd name="connsiteX6" fmla="*/ 386861 w 800297"/>
                <a:gd name="connsiteY6" fmla="*/ 518746 h 896815"/>
                <a:gd name="connsiteX7" fmla="*/ 422031 w 800297"/>
                <a:gd name="connsiteY7" fmla="*/ 553915 h 896815"/>
                <a:gd name="connsiteX8" fmla="*/ 483577 w 800297"/>
                <a:gd name="connsiteY8" fmla="*/ 589084 h 896815"/>
                <a:gd name="connsiteX9" fmla="*/ 509954 w 800297"/>
                <a:gd name="connsiteY9" fmla="*/ 606669 h 896815"/>
                <a:gd name="connsiteX10" fmla="*/ 553915 w 800297"/>
                <a:gd name="connsiteY10" fmla="*/ 615461 h 896815"/>
                <a:gd name="connsiteX11" fmla="*/ 615461 w 800297"/>
                <a:gd name="connsiteY11" fmla="*/ 659423 h 896815"/>
                <a:gd name="connsiteX12" fmla="*/ 650631 w 800297"/>
                <a:gd name="connsiteY12" fmla="*/ 677008 h 896815"/>
                <a:gd name="connsiteX13" fmla="*/ 677008 w 800297"/>
                <a:gd name="connsiteY13" fmla="*/ 703384 h 896815"/>
                <a:gd name="connsiteX14" fmla="*/ 729761 w 800297"/>
                <a:gd name="connsiteY14" fmla="*/ 738554 h 896815"/>
                <a:gd name="connsiteX15" fmla="*/ 756138 w 800297"/>
                <a:gd name="connsiteY15" fmla="*/ 764931 h 896815"/>
                <a:gd name="connsiteX16" fmla="*/ 791308 w 800297"/>
                <a:gd name="connsiteY16" fmla="*/ 817684 h 896815"/>
                <a:gd name="connsiteX17" fmla="*/ 800100 w 800297"/>
                <a:gd name="connsiteY17" fmla="*/ 896815 h 89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297" h="896815">
                  <a:moveTo>
                    <a:pt x="0" y="0"/>
                  </a:moveTo>
                  <a:lnTo>
                    <a:pt x="219808" y="17584"/>
                  </a:lnTo>
                  <a:cubicBezTo>
                    <a:pt x="246244" y="19917"/>
                    <a:pt x="277707" y="10453"/>
                    <a:pt x="298938" y="26377"/>
                  </a:cubicBezTo>
                  <a:cubicBezTo>
                    <a:pt x="318970" y="41401"/>
                    <a:pt x="316523" y="73269"/>
                    <a:pt x="325315" y="96715"/>
                  </a:cubicBezTo>
                  <a:cubicBezTo>
                    <a:pt x="328246" y="211015"/>
                    <a:pt x="328796" y="325401"/>
                    <a:pt x="334108" y="439615"/>
                  </a:cubicBezTo>
                  <a:cubicBezTo>
                    <a:pt x="334119" y="439854"/>
                    <a:pt x="347538" y="497006"/>
                    <a:pt x="351692" y="501161"/>
                  </a:cubicBezTo>
                  <a:cubicBezTo>
                    <a:pt x="360960" y="510429"/>
                    <a:pt x="376376" y="510882"/>
                    <a:pt x="386861" y="518746"/>
                  </a:cubicBezTo>
                  <a:cubicBezTo>
                    <a:pt x="400124" y="528693"/>
                    <a:pt x="409443" y="543126"/>
                    <a:pt x="422031" y="553915"/>
                  </a:cubicBezTo>
                  <a:cubicBezTo>
                    <a:pt x="443456" y="572279"/>
                    <a:pt x="458624" y="574825"/>
                    <a:pt x="483577" y="589084"/>
                  </a:cubicBezTo>
                  <a:cubicBezTo>
                    <a:pt x="492752" y="594327"/>
                    <a:pt x="500060" y="602959"/>
                    <a:pt x="509954" y="606669"/>
                  </a:cubicBezTo>
                  <a:cubicBezTo>
                    <a:pt x="523946" y="611916"/>
                    <a:pt x="539261" y="612530"/>
                    <a:pt x="553915" y="615461"/>
                  </a:cubicBezTo>
                  <a:cubicBezTo>
                    <a:pt x="569001" y="626775"/>
                    <a:pt x="597471" y="649143"/>
                    <a:pt x="615461" y="659423"/>
                  </a:cubicBezTo>
                  <a:cubicBezTo>
                    <a:pt x="626841" y="665926"/>
                    <a:pt x="639965" y="669390"/>
                    <a:pt x="650631" y="677008"/>
                  </a:cubicBezTo>
                  <a:cubicBezTo>
                    <a:pt x="660749" y="684235"/>
                    <a:pt x="667193" y="695750"/>
                    <a:pt x="677008" y="703384"/>
                  </a:cubicBezTo>
                  <a:cubicBezTo>
                    <a:pt x="693690" y="716359"/>
                    <a:pt x="714817" y="723610"/>
                    <a:pt x="729761" y="738554"/>
                  </a:cubicBezTo>
                  <a:cubicBezTo>
                    <a:pt x="738553" y="747346"/>
                    <a:pt x="748504" y="755116"/>
                    <a:pt x="756138" y="764931"/>
                  </a:cubicBezTo>
                  <a:cubicBezTo>
                    <a:pt x="769113" y="781613"/>
                    <a:pt x="791308" y="817684"/>
                    <a:pt x="791308" y="817684"/>
                  </a:cubicBezTo>
                  <a:cubicBezTo>
                    <a:pt x="802399" y="873141"/>
                    <a:pt x="800100" y="846702"/>
                    <a:pt x="800100" y="896815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8713" y="3704465"/>
              <a:ext cx="1176348" cy="48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4077" y="3206271"/>
            <a:ext cx="2044778" cy="746495"/>
            <a:chOff x="4038600" y="3598956"/>
            <a:chExt cx="2044778" cy="1186990"/>
          </a:xfrm>
        </p:grpSpPr>
        <p:sp>
          <p:nvSpPr>
            <p:cNvPr id="6" name="Freeform 5"/>
            <p:cNvSpPr/>
            <p:nvPr/>
          </p:nvSpPr>
          <p:spPr bwMode="auto">
            <a:xfrm>
              <a:off x="4038600" y="3651564"/>
              <a:ext cx="808892" cy="1134382"/>
            </a:xfrm>
            <a:custGeom>
              <a:avLst/>
              <a:gdLst>
                <a:gd name="connsiteX0" fmla="*/ 808892 w 808892"/>
                <a:gd name="connsiteY0" fmla="*/ 79305 h 1134382"/>
                <a:gd name="connsiteX1" fmla="*/ 580292 w 808892"/>
                <a:gd name="connsiteY1" fmla="*/ 174 h 1134382"/>
                <a:gd name="connsiteX2" fmla="*/ 509954 w 808892"/>
                <a:gd name="connsiteY2" fmla="*/ 8966 h 1134382"/>
                <a:gd name="connsiteX3" fmla="*/ 448407 w 808892"/>
                <a:gd name="connsiteY3" fmla="*/ 44136 h 1134382"/>
                <a:gd name="connsiteX4" fmla="*/ 386861 w 808892"/>
                <a:gd name="connsiteY4" fmla="*/ 114474 h 1134382"/>
                <a:gd name="connsiteX5" fmla="*/ 342900 w 808892"/>
                <a:gd name="connsiteY5" fmla="*/ 263943 h 1134382"/>
                <a:gd name="connsiteX6" fmla="*/ 334107 w 808892"/>
                <a:gd name="connsiteY6" fmla="*/ 395828 h 1134382"/>
                <a:gd name="connsiteX7" fmla="*/ 325315 w 808892"/>
                <a:gd name="connsiteY7" fmla="*/ 879405 h 1134382"/>
                <a:gd name="connsiteX8" fmla="*/ 272561 w 808892"/>
                <a:gd name="connsiteY8" fmla="*/ 896989 h 1134382"/>
                <a:gd name="connsiteX9" fmla="*/ 246184 w 808892"/>
                <a:gd name="connsiteY9" fmla="*/ 905782 h 1134382"/>
                <a:gd name="connsiteX10" fmla="*/ 211015 w 808892"/>
                <a:gd name="connsiteY10" fmla="*/ 932159 h 1134382"/>
                <a:gd name="connsiteX11" fmla="*/ 175846 w 808892"/>
                <a:gd name="connsiteY11" fmla="*/ 940951 h 1134382"/>
                <a:gd name="connsiteX12" fmla="*/ 149469 w 808892"/>
                <a:gd name="connsiteY12" fmla="*/ 967328 h 1134382"/>
                <a:gd name="connsiteX13" fmla="*/ 140677 w 808892"/>
                <a:gd name="connsiteY13" fmla="*/ 993705 h 1134382"/>
                <a:gd name="connsiteX14" fmla="*/ 87923 w 808892"/>
                <a:gd name="connsiteY14" fmla="*/ 1011289 h 1134382"/>
                <a:gd name="connsiteX15" fmla="*/ 79131 w 808892"/>
                <a:gd name="connsiteY15" fmla="*/ 1037666 h 1134382"/>
                <a:gd name="connsiteX16" fmla="*/ 35169 w 808892"/>
                <a:gd name="connsiteY16" fmla="*/ 1090420 h 1134382"/>
                <a:gd name="connsiteX17" fmla="*/ 8792 w 808892"/>
                <a:gd name="connsiteY17" fmla="*/ 1108005 h 1134382"/>
                <a:gd name="connsiteX18" fmla="*/ 0 w 808892"/>
                <a:gd name="connsiteY18" fmla="*/ 1134382 h 11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8892" h="1134382">
                  <a:moveTo>
                    <a:pt x="808892" y="79305"/>
                  </a:moveTo>
                  <a:cubicBezTo>
                    <a:pt x="756051" y="57547"/>
                    <a:pt x="651035" y="4336"/>
                    <a:pt x="580292" y="174"/>
                  </a:cubicBezTo>
                  <a:cubicBezTo>
                    <a:pt x="556704" y="-1214"/>
                    <a:pt x="533400" y="6035"/>
                    <a:pt x="509954" y="8966"/>
                  </a:cubicBezTo>
                  <a:cubicBezTo>
                    <a:pt x="488454" y="19716"/>
                    <a:pt x="467049" y="28601"/>
                    <a:pt x="448407" y="44136"/>
                  </a:cubicBezTo>
                  <a:cubicBezTo>
                    <a:pt x="424624" y="63956"/>
                    <a:pt x="405859" y="90728"/>
                    <a:pt x="386861" y="114474"/>
                  </a:cubicBezTo>
                  <a:cubicBezTo>
                    <a:pt x="352842" y="216532"/>
                    <a:pt x="367227" y="166631"/>
                    <a:pt x="342900" y="263943"/>
                  </a:cubicBezTo>
                  <a:cubicBezTo>
                    <a:pt x="339969" y="307905"/>
                    <a:pt x="335365" y="351787"/>
                    <a:pt x="334107" y="395828"/>
                  </a:cubicBezTo>
                  <a:cubicBezTo>
                    <a:pt x="329503" y="556981"/>
                    <a:pt x="344966" y="719388"/>
                    <a:pt x="325315" y="879405"/>
                  </a:cubicBezTo>
                  <a:cubicBezTo>
                    <a:pt x="323056" y="897803"/>
                    <a:pt x="290146" y="891127"/>
                    <a:pt x="272561" y="896989"/>
                  </a:cubicBezTo>
                  <a:lnTo>
                    <a:pt x="246184" y="905782"/>
                  </a:lnTo>
                  <a:cubicBezTo>
                    <a:pt x="234461" y="914574"/>
                    <a:pt x="224122" y="925606"/>
                    <a:pt x="211015" y="932159"/>
                  </a:cubicBezTo>
                  <a:cubicBezTo>
                    <a:pt x="200207" y="937563"/>
                    <a:pt x="186338" y="934956"/>
                    <a:pt x="175846" y="940951"/>
                  </a:cubicBezTo>
                  <a:cubicBezTo>
                    <a:pt x="165050" y="947120"/>
                    <a:pt x="158261" y="958536"/>
                    <a:pt x="149469" y="967328"/>
                  </a:cubicBezTo>
                  <a:cubicBezTo>
                    <a:pt x="146538" y="976120"/>
                    <a:pt x="148219" y="988318"/>
                    <a:pt x="140677" y="993705"/>
                  </a:cubicBezTo>
                  <a:cubicBezTo>
                    <a:pt x="125594" y="1004479"/>
                    <a:pt x="87923" y="1011289"/>
                    <a:pt x="87923" y="1011289"/>
                  </a:cubicBezTo>
                  <a:cubicBezTo>
                    <a:pt x="84992" y="1020081"/>
                    <a:pt x="83276" y="1029377"/>
                    <a:pt x="79131" y="1037666"/>
                  </a:cubicBezTo>
                  <a:cubicBezTo>
                    <a:pt x="69251" y="1057426"/>
                    <a:pt x="51836" y="1076531"/>
                    <a:pt x="35169" y="1090420"/>
                  </a:cubicBezTo>
                  <a:cubicBezTo>
                    <a:pt x="27051" y="1097185"/>
                    <a:pt x="17584" y="1102143"/>
                    <a:pt x="8792" y="1108005"/>
                  </a:cubicBezTo>
                  <a:lnTo>
                    <a:pt x="0" y="1134382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8438" y="3598956"/>
              <a:ext cx="1184940" cy="58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C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8002" y="2667000"/>
            <a:ext cx="1184940" cy="1256458"/>
            <a:chOff x="3064202" y="3083681"/>
            <a:chExt cx="1184940" cy="1484695"/>
          </a:xfrm>
        </p:grpSpPr>
        <p:sp>
          <p:nvSpPr>
            <p:cNvPr id="7" name="Freeform 6"/>
            <p:cNvSpPr/>
            <p:nvPr/>
          </p:nvSpPr>
          <p:spPr bwMode="auto">
            <a:xfrm>
              <a:off x="3656672" y="3516204"/>
              <a:ext cx="277582" cy="1052172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4202" y="3083681"/>
              <a:ext cx="1184940" cy="436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2105711" y="4838219"/>
            <a:ext cx="1709298" cy="828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81400" y="4959474"/>
            <a:ext cx="1184940" cy="846871"/>
            <a:chOff x="3885272" y="5275783"/>
            <a:chExt cx="1184940" cy="758057"/>
          </a:xfrm>
        </p:grpSpPr>
        <p:sp>
          <p:nvSpPr>
            <p:cNvPr id="31" name="Freeform 30"/>
            <p:cNvSpPr/>
            <p:nvPr/>
          </p:nvSpPr>
          <p:spPr bwMode="auto">
            <a:xfrm>
              <a:off x="4262552" y="5275783"/>
              <a:ext cx="361950" cy="479923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5272" y="5703241"/>
              <a:ext cx="1184940" cy="3305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66611" y="1597762"/>
            <a:ext cx="6288206" cy="764438"/>
            <a:chOff x="1366611" y="1717140"/>
            <a:chExt cx="6288206" cy="81325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2" name="Right Brace 1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  <a:endParaRPr lang="en-US" sz="2000" b="0" dirty="0">
                  <a:solidFill>
                    <a:srgbClr val="FF0000"/>
                  </a:solidFill>
                  <a:latin typeface="Gill Sans Light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64680" y="3923459"/>
            <a:ext cx="4931520" cy="997927"/>
            <a:chOff x="3221880" y="4224379"/>
            <a:chExt cx="4931520" cy="99792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314636" y="4541647"/>
              <a:ext cx="1986479" cy="393471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21880" y="4224379"/>
              <a:ext cx="4931520" cy="997927"/>
              <a:chOff x="3221880" y="4224379"/>
              <a:chExt cx="4931520" cy="99792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2020" y="4224379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acquire(&amp;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4294602" y="4578431"/>
                <a:ext cx="0" cy="341407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221880" y="4852974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release(&amp;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330706" y="4549075"/>
                <a:ext cx="2822694" cy="400110"/>
                <a:chOff x="5935053" y="3218652"/>
                <a:chExt cx="2822694" cy="520144"/>
              </a:xfrm>
            </p:grpSpPr>
            <p:sp>
              <p:nvSpPr>
                <p:cNvPr id="24" name="Right Brace 23"/>
                <p:cNvSpPr/>
                <p:nvPr/>
              </p:nvSpPr>
              <p:spPr bwMode="auto">
                <a:xfrm>
                  <a:off x="5935053" y="3225322"/>
                  <a:ext cx="386253" cy="506802"/>
                </a:xfrm>
                <a:prstGeom prst="rightBrac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316053" y="3218652"/>
                  <a:ext cx="2441694" cy="520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 smtClean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Critical Section</a:t>
                  </a:r>
                  <a:endParaRPr lang="en-US" sz="2000" b="0" dirty="0">
                    <a:solidFill>
                      <a:srgbClr val="FF0000"/>
                    </a:solidFill>
                    <a:latin typeface="Consolas" panose="020B0609020204030204" pitchFamily="49" charset="0"/>
                  </a:endParaRPr>
                </a:p>
              </p:txBody>
            </p:sp>
          </p:grpSp>
        </p:grpSp>
      </p:grpSp>
      <p:sp>
        <p:nvSpPr>
          <p:cNvPr id="9" name="TextBox 8"/>
          <p:cNvSpPr txBox="1"/>
          <p:nvPr/>
        </p:nvSpPr>
        <p:spPr>
          <a:xfrm>
            <a:off x="7896591" y="3727360"/>
            <a:ext cx="3746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Light"/>
              </a:rPr>
              <a:t>Threads serialized by lock</a:t>
            </a:r>
            <a:br>
              <a:rPr lang="en-US" sz="2400" b="0" dirty="0" smtClean="0">
                <a:latin typeface="Gill Sans Light"/>
              </a:rPr>
            </a:br>
            <a:r>
              <a:rPr lang="en-US" sz="2400" b="0" dirty="0" smtClean="0">
                <a:latin typeface="Gill Sans Light"/>
              </a:rPr>
              <a:t>through critical section.</a:t>
            </a:r>
          </a:p>
          <a:p>
            <a:r>
              <a:rPr lang="en-US" sz="2400" b="0" dirty="0" smtClean="0">
                <a:latin typeface="Gill Sans Light"/>
              </a:rPr>
              <a:t>Only one thread at a time</a:t>
            </a:r>
            <a:endParaRPr lang="en-US" sz="24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0141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6771" grpId="0" uiExpand="1" build="p"/>
      <p:bldP spid="22" grpId="0" animBg="1"/>
      <p:bldP spid="22" grpId="1" animBg="1"/>
      <p:bldP spid="33" grpId="0" animBg="1"/>
      <p:bldP spid="33" grpId="1" animBg="1"/>
      <p:bldP spid="34" grpId="0" animBg="1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742647" y="1838325"/>
            <a:ext cx="3545441" cy="460800"/>
            <a:chOff x="905" y="1344"/>
            <a:chExt cx="1975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905" y="1344"/>
              <a:ext cx="1391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</a:t>
              </a:r>
              <a:r>
                <a:rPr lang="en-US" altLang="en-US" sz="2400" b="0" dirty="0" smtClean="0">
                  <a:latin typeface="Gill Sans" charset="0"/>
                  <a:ea typeface="Gill Sans" charset="0"/>
                  <a:cs typeface="Gill Sans" charset="0"/>
                </a:rPr>
                <a:t>Position?</a:t>
              </a:r>
              <a:endParaRPr lang="en-US" altLang="en-US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0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742647" y="1838325"/>
            <a:ext cx="3545441" cy="460800"/>
            <a:chOff x="905" y="1344"/>
            <a:chExt cx="1975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905" y="1344"/>
              <a:ext cx="1391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</a:t>
              </a:r>
              <a:r>
                <a:rPr lang="en-US" altLang="en-US" sz="2400" b="0" dirty="0" smtClean="0">
                  <a:latin typeface="Gill Sans" charset="0"/>
                  <a:ea typeface="Gill Sans" charset="0"/>
                  <a:cs typeface="Gill Sans" charset="0"/>
                </a:rPr>
                <a:t>Position?</a:t>
              </a:r>
              <a:endParaRPr lang="en-US" altLang="en-US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29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</a:t>
            </a:r>
            <a:r>
              <a:rPr lang="en-US" altLang="ko-KR" dirty="0" smtClean="0">
                <a:ea typeface="굴림" panose="020B0600000101010101" pitchFamily="34" charset="-127"/>
              </a:rPr>
              <a:t>queue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742549" y="2092325"/>
            <a:ext cx="3545538" cy="460800"/>
            <a:chOff x="904" y="1344"/>
            <a:chExt cx="1976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904" y="1344"/>
              <a:ext cx="13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</a:t>
              </a:r>
              <a:r>
                <a:rPr lang="en-US" altLang="en-US" sz="2400" b="0" dirty="0" smtClean="0">
                  <a:latin typeface="Gill Sans" charset="0"/>
                  <a:ea typeface="Gill Sans" charset="0"/>
                  <a:cs typeface="Gill Sans" charset="0"/>
                </a:rPr>
                <a:t>Position?</a:t>
              </a:r>
              <a:endParaRPr lang="en-US" altLang="en-US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9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742549" y="2092325"/>
            <a:ext cx="3545538" cy="460800"/>
            <a:chOff x="904" y="1344"/>
            <a:chExt cx="1976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904" y="1344"/>
              <a:ext cx="13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</a:t>
              </a:r>
              <a:r>
                <a:rPr lang="en-US" altLang="en-US" sz="2400" b="0" dirty="0" smtClean="0">
                  <a:latin typeface="Gill Sans" charset="0"/>
                  <a:ea typeface="Gill Sans" charset="0"/>
                  <a:cs typeface="Gill Sans" charset="0"/>
                </a:rPr>
                <a:t>Position?</a:t>
              </a:r>
              <a:endParaRPr lang="en-US" altLang="en-US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4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Interrupt Re-enable in Going to Sleep?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r>
              <a:rPr lang="en-US" altLang="ko-KR" dirty="0" smtClean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Want to put it after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 smtClean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2742549" y="2371725"/>
            <a:ext cx="3545538" cy="460800"/>
            <a:chOff x="904" y="1344"/>
            <a:chExt cx="1976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904" y="1344"/>
              <a:ext cx="139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</a:t>
              </a:r>
              <a:r>
                <a:rPr lang="en-US" altLang="en-US" sz="2400" b="0" dirty="0" smtClean="0">
                  <a:latin typeface="Gill Sans" charset="0"/>
                  <a:ea typeface="Gill Sans" charset="0"/>
                  <a:cs typeface="Gill Sans" charset="0"/>
                </a:rPr>
                <a:t>Position?</a:t>
              </a:r>
              <a:endParaRPr lang="en-US" altLang="en-US" sz="24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5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4953001" y="3257557"/>
            <a:ext cx="1449388" cy="830264"/>
            <a:chOff x="2160" y="2068"/>
            <a:chExt cx="913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32" y="2068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5257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06" y="3154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942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" name="Oval 21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Lock: Simulation</a:t>
            </a:r>
            <a:endParaRPr lang="en-US" dirty="0"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Value: 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6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10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672204" y="298455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391399" y="2133601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56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1662" y="237064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3200400" y="31842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24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Today’s Motivating </a:t>
            </a:r>
            <a:r>
              <a:rPr lang="en-US" altLang="ko-KR" dirty="0" smtClean="0">
                <a:ea typeface="굴림" panose="020B0600000101010101" pitchFamily="34" charset="-127"/>
              </a:rPr>
              <a:t>Example: “Too Much </a:t>
            </a:r>
            <a:r>
              <a:rPr lang="en-US" altLang="ko-KR" dirty="0">
                <a:ea typeface="굴림" panose="020B0600000101010101" pitchFamily="34" charset="-127"/>
              </a:rPr>
              <a:t>M</a:t>
            </a:r>
            <a:r>
              <a:rPr lang="en-US" altLang="ko-KR" dirty="0" smtClean="0">
                <a:ea typeface="굴림" panose="020B0600000101010101" pitchFamily="34" charset="-127"/>
              </a:rPr>
              <a:t>ilk”</a:t>
            </a:r>
          </a:p>
        </p:txBody>
      </p:sp>
      <p:sp>
        <p:nvSpPr>
          <p:cNvPr id="42297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7315200" cy="5257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Help you understand real life problems better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But, computers are much stupider than people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Example: People need to coordinate: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1828800" y="5530851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1828800" y="5165726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1828800" y="4800601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1828800" y="4435476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1828800" y="3705226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1828800" y="3340101"/>
            <a:ext cx="8610600" cy="365125"/>
            <a:chOff x="192" y="2104"/>
            <a:chExt cx="5424" cy="230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1828800" y="4070351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1828800" y="2974975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25612" name="Picture 65" descr="MCj0250767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1005069"/>
            <a:ext cx="1179512" cy="143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594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7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56" name="Oval 55"/>
          <p:cNvSpPr/>
          <p:nvPr/>
        </p:nvSpPr>
        <p:spPr>
          <a:xfrm>
            <a:off x="4078061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66952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070041" y="4495801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78062" y="5875794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89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477001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961364" y="3852065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78062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66953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14319" y="3009057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327877" y="4187336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962421" y="2896448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6250926" y="37912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6248400" y="37938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912554" y="137107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269455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134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9677400" cy="54864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Alternative: </a:t>
            </a:r>
            <a:r>
              <a:rPr lang="en-US" altLang="ko-KR" dirty="0" smtClean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Hardware</a:t>
            </a:r>
            <a:r>
              <a:rPr lang="en-US" altLang="ko-KR" sz="2000" dirty="0">
                <a:ea typeface="굴림" panose="020B0600000101010101" pitchFamily="34" charset="-127"/>
              </a:rPr>
              <a:t> is responsible for implementing this correctly 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865443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6" y="716485"/>
            <a:ext cx="9743883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;		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value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from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“address”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put back to register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return temp;		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from “address”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considered return from swap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x86 (returns old value), 68000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load-linked&amp;store-conditional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(&amp;address) { /* R4000, alpha */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   loop: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r1,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movi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1;	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// Can do arbitrary computation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sc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beqz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loop;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6220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1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(&amp;address, reg1, reg2) { /*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x86, 68000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*/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</a:t>
            </a:r>
            <a:r>
              <a:rPr lang="en-US" altLang="ko-KR" dirty="0" err="1" smtClean="0">
                <a:solidFill>
                  <a:schemeClr val="hlink"/>
                </a:solidFill>
                <a:ea typeface="굴림" panose="020B0600000101010101" pitchFamily="34" charset="-127"/>
              </a:rPr>
              <a:t>linkedlist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function:</a:t>
            </a:r>
            <a:endParaRPr lang="en-US" altLang="ko-KR" sz="2000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2895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3962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>
                      <a:ea typeface="굴림" panose="020B0600000101010101" pitchFamily="34" charset="-127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59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New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4000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</a:t>
            </a:r>
            <a:r>
              <a:rPr lang="en-US" altLang="ko-KR" sz="2200" dirty="0" smtClean="0">
                <a:ea typeface="굴림" panose="020B0600000101010101" pitchFamily="34" charset="-127"/>
              </a:rPr>
              <a:t>imple lock that doesn’t require entry into the kernel: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//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(Free) Can access this memory location from user space!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0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		  // 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reads 0 and sets lock=1, so lock is now busy. 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reads 1 and sets lock=1 (no change)</a:t>
            </a: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ea typeface="굴림" panose="020B0600000101010101" pitchFamily="34" charset="-127"/>
              </a:rPr>
              <a:t> = 0, someone else can get lock.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2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() is a write, which makes value 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355153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26831"/>
            <a:ext cx="112776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higher-level synchronization primitives (e.g. semaphores or monitors),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1524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78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972800" cy="6019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better solution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for multiprocessors: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(Free) Can access this memory location from user space!</a:t>
            </a:r>
            <a:b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900" dirty="0" smtClean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19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Interface: acquire(&amp;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do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	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 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    //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Wait until might be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free (quick check/test!)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while(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// 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Atomic grab of lock (exit if succeeded)</a:t>
            </a:r>
            <a:endParaRPr lang="en-US" altLang="ko-KR" sz="19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r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elease(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= 0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		 // Atomic release of 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38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91186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Can we build 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200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Mostly.  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462713" y="1619137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FREE;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guard = 0</a:t>
            </a:r>
            <a:r>
              <a:rPr lang="en-US" altLang="en-US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 // Global Variable!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//           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 smtClean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== BUSY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BUSY;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9898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3581400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interrupts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934200" y="1127677"/>
            <a:ext cx="3810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</a:t>
            </a:r>
            <a:r>
              <a:rPr lang="en-US" sz="1600" dirty="0" smtClean="0">
                <a:latin typeface="Courier New" charset="0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 //?? 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9342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195387" y="19304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962400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600" dirty="0">
                <a:latin typeface="Courier New" charset="0"/>
              </a:rPr>
              <a:t/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3962400" y="3962400"/>
            <a:ext cx="2819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3429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3429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3505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3429000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3581400" y="4921250"/>
            <a:ext cx="3352800" cy="163195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 dirty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 dirty="0">
                <a:latin typeface="Helvetica" charset="0"/>
                <a:cs typeface="Helvetica" charset="0"/>
                <a:sym typeface="Wingdings" charset="0"/>
              </a:rPr>
              <a:t>no other activity (including OS) can run</a:t>
            </a:r>
            <a:r>
              <a:rPr lang="en-US" sz="2000" b="0" dirty="0" smtClean="0">
                <a:latin typeface="Helvetica" charset="0"/>
                <a:cs typeface="Helvetica" charset="0"/>
                <a:sym typeface="Wingdings" charset="0"/>
              </a:rPr>
              <a:t>!</a:t>
            </a:r>
          </a:p>
          <a:p>
            <a:endParaRPr lang="en-US" sz="2000" b="0" dirty="0" smtClean="0">
              <a:latin typeface="Helvetica" charset="0"/>
              <a:cs typeface="Helvetica" charset="0"/>
              <a:sym typeface="Wingdings" charset="0"/>
            </a:endParaRPr>
          </a:p>
          <a:p>
            <a:r>
              <a:rPr lang="en-US" sz="2000" b="0" dirty="0" smtClean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Lock argument not used! </a:t>
            </a:r>
            <a:endParaRPr lang="en-US" sz="2000" b="0" dirty="0">
              <a:solidFill>
                <a:srgbClr val="FF0000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4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Solve with a lock?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02870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Recall</a:t>
            </a:r>
            <a:r>
              <a:rPr lang="en-US" altLang="ko-KR" dirty="0" smtClean="0">
                <a:ea typeface="굴림" panose="020B0600000101010101" pitchFamily="34" charset="-127"/>
              </a:rPr>
              <a:t>: Lock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before entering critical section 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Unlock when leaving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example: fix the milk problem by putting a key on the refrigerator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endParaRPr lang="en-US" altLang="ko-KR" dirty="0" smtClean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Of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Course – We don’t know how to make a lock yet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Let’s see if we can answer this question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!</a:t>
            </a: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3048234" y="3810000"/>
            <a:ext cx="5725879" cy="1981200"/>
            <a:chOff x="925" y="3024"/>
            <a:chExt cx="3827" cy="1264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925" y="3088"/>
              <a:ext cx="1453" cy="1200"/>
              <a:chOff x="3241" y="3040"/>
              <a:chExt cx="1453" cy="1200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6" y="3040"/>
                <a:ext cx="82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282" y="3070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#$@%@#$@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915400" y="868348"/>
            <a:ext cx="853735" cy="960452"/>
            <a:chOff x="10119065" y="3459148"/>
            <a:chExt cx="853735" cy="960452"/>
          </a:xfrm>
        </p:grpSpPr>
        <p:sp>
          <p:nvSpPr>
            <p:cNvPr id="13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6718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81400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Locks using test &amp; set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934200" y="685800"/>
            <a:ext cx="3810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guard = 0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; // global!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</a:t>
            </a:r>
            <a:r>
              <a:rPr lang="en-US" sz="1600" dirty="0" smtClean="0">
                <a:latin typeface="Courier New" charset="0"/>
              </a:rPr>
              <a:t>(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sleep()&amp;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>	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// guard == 0 on wakeup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 smtClean="0">
                <a:latin typeface="Courier New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 smtClean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 smtClean="0">
                <a:latin typeface="Courier New" charset="0"/>
              </a:rPr>
              <a:t>  if </a:t>
            </a:r>
            <a:r>
              <a:rPr lang="en-US" sz="1600" dirty="0">
                <a:latin typeface="Courier New" charset="0"/>
              </a:rPr>
              <a:t>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latin typeface="Courier New" charset="0"/>
              </a:rPr>
              <a:t>take </a:t>
            </a:r>
            <a:r>
              <a:rPr lang="en-US" sz="1600" dirty="0">
                <a:latin typeface="Courier New" charset="0"/>
              </a:rPr>
              <a:t>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/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1185129" y="1955319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581400" y="1608138"/>
            <a:ext cx="3505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mylock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= 0;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urier New" charset="0"/>
              </a:rPr>
              <a:t>acquire(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while(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(</a:t>
            </a:r>
            <a:r>
              <a:rPr lang="en-US" sz="1600" dirty="0" err="1" smtClean="0">
                <a:solidFill>
                  <a:schemeClr val="hlink"/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chemeClr val="hlink"/>
                </a:solidFill>
                <a:latin typeface="Courier New" charset="0"/>
              </a:rPr>
              <a:t>));</a:t>
            </a:r>
            <a:r>
              <a:rPr lang="en-US" sz="1600" dirty="0">
                <a:latin typeface="Courier New" charset="0"/>
              </a:rPr>
              <a:t/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581399" y="3962400"/>
            <a:ext cx="304800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 smtClean="0">
                <a:latin typeface="Courier New" charset="0"/>
              </a:rPr>
              <a:t>release(</a:t>
            </a:r>
            <a:r>
              <a:rPr lang="en-US" sz="1600" dirty="0" err="1" smtClean="0">
                <a:latin typeface="Courier New" charset="0"/>
              </a:rPr>
              <a:t>int</a:t>
            </a:r>
            <a:r>
              <a:rPr lang="en-US" sz="1600" dirty="0" smtClean="0">
                <a:latin typeface="Courier New" charset="0"/>
              </a:rPr>
              <a:t> *</a:t>
            </a:r>
            <a:r>
              <a:rPr lang="en-US" sz="1600" dirty="0" err="1" smtClean="0">
                <a:latin typeface="Courier New" charset="0"/>
              </a:rPr>
              <a:t>thelock</a:t>
            </a:r>
            <a:r>
              <a:rPr lang="en-US" sz="1600" dirty="0" smtClean="0">
                <a:latin typeface="Courier New" charset="0"/>
              </a:rPr>
              <a:t>) </a:t>
            </a:r>
            <a:r>
              <a:rPr lang="en-US" sz="1600" dirty="0">
                <a:latin typeface="Courier New" charset="0"/>
              </a:rPr>
              <a:t>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3581399" y="4995862"/>
            <a:ext cx="3311769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3429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3429000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3352800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3200400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6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61302"/>
            <a:ext cx="10744200" cy="4244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 smtClean="0"/>
              <a:t> </a:t>
            </a:r>
            <a:r>
              <a:rPr lang="en-US" dirty="0"/>
              <a:t>points to a 32-bit value in user space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>
                <a:latin typeface="Consolas" panose="020B0609020204030204" pitchFamily="49" charset="0"/>
              </a:rPr>
              <a:t>FUTEX_WAIT</a:t>
            </a: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</a:t>
            </a:r>
            <a:r>
              <a:rPr lang="en-US" dirty="0" smtClean="0"/>
              <a:t>holds after we disable interrupts (in kernel!)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 smtClean="0">
                <a:latin typeface="Consolas" panose="020B0609020204030204" pitchFamily="49" charset="0"/>
              </a:rPr>
              <a:t>FUTEX_CMP_REQUEUE: More interesting operations!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</a:t>
            </a:r>
            <a:r>
              <a:rPr lang="en-US" dirty="0" smtClean="0"/>
              <a:t>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Interface to the kernel sleep() functionality!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Let thread put themselves to sleep – conditionally!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futex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not exposed in </a:t>
            </a:r>
            <a:r>
              <a:rPr lang="en-US" dirty="0" err="1">
                <a:solidFill>
                  <a:srgbClr val="FF0000"/>
                </a:solidFill>
              </a:rPr>
              <a:t>libc</a:t>
            </a:r>
            <a:r>
              <a:rPr lang="en-US" dirty="0">
                <a:solidFill>
                  <a:srgbClr val="FF0000"/>
                </a:solidFill>
              </a:rPr>
              <a:t>; it is used within the implementation of </a:t>
            </a:r>
            <a:r>
              <a:rPr lang="en-US" dirty="0" err="1">
                <a:solidFill>
                  <a:srgbClr val="FF0000"/>
                </a:solidFill>
              </a:rPr>
              <a:t>pthreads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used to implement locks, semaphores, monitors, etc…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 smtClean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9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First try: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969" y="3729282"/>
            <a:ext cx="10693400" cy="25426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Properties: </a:t>
            </a:r>
          </a:p>
          <a:p>
            <a:pPr lvl="1"/>
            <a:r>
              <a:rPr lang="en-US" dirty="0" smtClean="0"/>
              <a:t>Sleep interface by using </a:t>
            </a:r>
            <a:r>
              <a:rPr lang="en-US" dirty="0" err="1" smtClean="0"/>
              <a:t>futex</a:t>
            </a:r>
            <a:r>
              <a:rPr lang="en-US" dirty="0" smtClean="0"/>
              <a:t> – no </a:t>
            </a:r>
            <a:r>
              <a:rPr lang="en-US" dirty="0" err="1" smtClean="0"/>
              <a:t>busywaiting</a:t>
            </a:r>
            <a:endParaRPr lang="en-US" dirty="0" smtClean="0"/>
          </a:p>
          <a:p>
            <a:r>
              <a:rPr lang="en-US" dirty="0" smtClean="0"/>
              <a:t>No overhead to acquire lock</a:t>
            </a:r>
          </a:p>
          <a:p>
            <a:pPr lvl="1"/>
            <a:r>
              <a:rPr lang="en-US" dirty="0" smtClean="0"/>
              <a:t>Good!</a:t>
            </a:r>
          </a:p>
          <a:p>
            <a:r>
              <a:rPr lang="en-US" dirty="0" smtClean="0"/>
              <a:t>Every unlock has to call kernel to potentially wake someone up – even if none</a:t>
            </a:r>
            <a:endParaRPr lang="en-US" dirty="0"/>
          </a:p>
          <a:p>
            <a:pPr lvl="1"/>
            <a:r>
              <a:rPr lang="en-US" dirty="0" smtClean="0"/>
              <a:t>Doesn’t quite give us no-kernel crossings when uncontended…!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= 0; 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// Interface: acquire(&amp;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  <a:endParaRPr lang="en-US" altLang="en-US" sz="1900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FUTEX_WAIT, 1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38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Try #2: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 fontScale="92500"/>
          </a:bodyPr>
          <a:lstStyle/>
          <a:p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</a:t>
            </a:r>
            <a:r>
              <a:rPr lang="en-US" dirty="0" smtClean="0"/>
              <a:t>acquire/release</a:t>
            </a:r>
          </a:p>
          <a:p>
            <a:r>
              <a:rPr lang="en-US" dirty="0" smtClean="0"/>
              <a:t>But </a:t>
            </a:r>
            <a:r>
              <a:rPr lang="en-US" dirty="0"/>
              <a:t>it can be considerably optimized!</a:t>
            </a:r>
          </a:p>
          <a:p>
            <a:pPr lvl="1"/>
            <a:r>
              <a:rPr lang="en-US" dirty="0"/>
              <a:t>See “</a:t>
            </a:r>
            <a:r>
              <a:rPr lang="en-US" dirty="0" err="1">
                <a:hlinkClick r:id="rId2"/>
              </a:rPr>
              <a:t>Futexes</a:t>
            </a:r>
            <a:r>
              <a:rPr lang="en-US" dirty="0">
                <a:hlinkClick r:id="rId2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false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Try to wake up someone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/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true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FUTEX_WAIT, 1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=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#3: Better, using more atomics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23889"/>
            <a:ext cx="47244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Much better: Three (3) states: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UNLOCKED</a:t>
            </a:r>
            <a:r>
              <a:rPr lang="en-US" sz="2000" dirty="0" smtClean="0"/>
              <a:t>: No one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LOCKED</a:t>
            </a:r>
            <a:r>
              <a:rPr lang="en-US" sz="2000" dirty="0" smtClean="0"/>
              <a:t>: One thread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CONTESTED</a:t>
            </a:r>
            <a:r>
              <a:rPr lang="en-US" sz="2000" dirty="0" smtClean="0"/>
              <a:t>: Possibly more than one (with someone sleeping)</a:t>
            </a:r>
          </a:p>
          <a:p>
            <a:r>
              <a:rPr lang="en-US" sz="2000" dirty="0" smtClean="0"/>
              <a:t>Clean interface!</a:t>
            </a:r>
          </a:p>
          <a:p>
            <a:r>
              <a:rPr lang="en-US" sz="2000" dirty="0" smtClean="0"/>
              <a:t>Lock grabbed cleanly by either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compare&amp;swap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swap()</a:t>
            </a:r>
          </a:p>
          <a:p>
            <a:r>
              <a:rPr lang="en-US" sz="2000" dirty="0" smtClean="0">
                <a:latin typeface="Gill Sans Light"/>
              </a:rPr>
              <a:t>No overhead if uncontested!</a:t>
            </a:r>
          </a:p>
          <a:p>
            <a:r>
              <a:rPr lang="en-US" sz="2000" dirty="0" smtClean="0">
                <a:latin typeface="Gill Sans Light"/>
              </a:rPr>
              <a:t>Could build semaphores in a similar way!</a:t>
            </a:r>
          </a:p>
          <a:p>
            <a:pPr lvl="2"/>
            <a:endParaRPr lang="en-US" sz="18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23889"/>
            <a:ext cx="7086600" cy="55769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 UNLOCKED,LOCKED,CONTESTED } Lock;</a:t>
            </a:r>
            <a:endParaRPr lang="en-US" altLang="en-US" b="0" dirty="0">
              <a:solidFill>
                <a:schemeClr val="accent5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= 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UNLOCKED; // Interface: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unlocked, grab lock!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compare&amp;swap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thelock,UNLOCKED,LOCKED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	return;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Keep trying to grab lock, sleep in 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futex</a:t>
            </a: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thelock,CONTESTED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!= UNLOCKED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Sleep unless someone releases here!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CONTESTED);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elease(Lock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someone sleeping,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== CONTESTED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(thelock,FUTEX_WAKE,1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70811" y="881063"/>
            <a:ext cx="7648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1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134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677400" cy="21336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08663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Producer(s) put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Consumer(s) take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Others: Web servers, Routers, 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371" y="3429001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2790490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0FA3-ED5E-894D-8B92-0CE36865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3102429"/>
            <a:ext cx="7886700" cy="3074534"/>
          </a:xfrm>
        </p:spPr>
        <p:txBody>
          <a:bodyPr/>
          <a:lstStyle/>
          <a:p>
            <a:r>
              <a:rPr lang="en-US" dirty="0"/>
              <a:t>Insert: write &amp; bump write </a:t>
            </a:r>
            <a:r>
              <a:rPr lang="en-US" dirty="0" err="1"/>
              <a:t>ptr</a:t>
            </a:r>
            <a:r>
              <a:rPr lang="en-US" dirty="0"/>
              <a:t> (enqueue)</a:t>
            </a:r>
          </a:p>
          <a:p>
            <a:r>
              <a:rPr lang="en-US" dirty="0"/>
              <a:t>Remove: read &amp; bump read </a:t>
            </a:r>
            <a:r>
              <a:rPr lang="en-US" dirty="0" err="1"/>
              <a:t>ptr</a:t>
            </a:r>
            <a:r>
              <a:rPr lang="en-US" dirty="0"/>
              <a:t> (dequeue)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How to tell if Full (on insert) Empty (on remove)?</a:t>
            </a:r>
          </a:p>
          <a:p>
            <a:r>
              <a:rPr lang="en-US" i="1" dirty="0">
                <a:solidFill>
                  <a:srgbClr val="FF0000"/>
                </a:solidFill>
              </a:rPr>
              <a:t>And what do you do if it is?</a:t>
            </a:r>
          </a:p>
          <a:p>
            <a:r>
              <a:rPr lang="en-US" i="1" dirty="0">
                <a:solidFill>
                  <a:srgbClr val="FF0000"/>
                </a:solidFill>
              </a:rPr>
              <a:t>What needs to be atomic?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1D329-23D2-3341-BA18-42D19EFF5E5F}"/>
              </a:ext>
            </a:extLst>
          </p:cNvPr>
          <p:cNvSpPr/>
          <p:nvPr/>
        </p:nvSpPr>
        <p:spPr>
          <a:xfrm>
            <a:off x="2152650" y="1273353"/>
            <a:ext cx="4019550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typedef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{</a:t>
            </a:r>
            <a:endParaRPr lang="en-US" dirty="0">
              <a:solidFill>
                <a:srgbClr val="C2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write_index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read_index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&lt;type&gt;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urier" pitchFamily="2" charset="0"/>
              </a:rPr>
              <a:t>entries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[BUFSIZE];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}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buf_t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2D961E"/>
              </a:solidFill>
              <a:effectLst/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38674-364D-4A44-9700-36D6BFFB2AB3}"/>
              </a:ext>
            </a:extLst>
          </p:cNvPr>
          <p:cNvSpPr/>
          <p:nvPr/>
        </p:nvSpPr>
        <p:spPr>
          <a:xfrm>
            <a:off x="7815944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56D3F-0950-3049-A27E-80947BD39B5C}"/>
              </a:ext>
            </a:extLst>
          </p:cNvPr>
          <p:cNvSpPr/>
          <p:nvPr/>
        </p:nvSpPr>
        <p:spPr>
          <a:xfrm>
            <a:off x="8074091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47A4B-ACC0-6847-AB31-6DB7989A5ED3}"/>
              </a:ext>
            </a:extLst>
          </p:cNvPr>
          <p:cNvSpPr/>
          <p:nvPr/>
        </p:nvSpPr>
        <p:spPr>
          <a:xfrm>
            <a:off x="8332238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B188BE-8667-A84A-9F3C-AF5000AC070C}"/>
              </a:ext>
            </a:extLst>
          </p:cNvPr>
          <p:cNvSpPr/>
          <p:nvPr/>
        </p:nvSpPr>
        <p:spPr>
          <a:xfrm>
            <a:off x="8590385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B54DD3-EF7A-6345-94E4-2640C53CC864}"/>
              </a:ext>
            </a:extLst>
          </p:cNvPr>
          <p:cNvSpPr/>
          <p:nvPr/>
        </p:nvSpPr>
        <p:spPr>
          <a:xfrm>
            <a:off x="8848532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479EDA-B846-F141-A053-342F9D17E0A6}"/>
              </a:ext>
            </a:extLst>
          </p:cNvPr>
          <p:cNvSpPr/>
          <p:nvPr/>
        </p:nvSpPr>
        <p:spPr>
          <a:xfrm>
            <a:off x="9106679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ECA2F-4452-E642-8459-8A7F145DA660}"/>
              </a:ext>
            </a:extLst>
          </p:cNvPr>
          <p:cNvSpPr/>
          <p:nvPr/>
        </p:nvSpPr>
        <p:spPr>
          <a:xfrm>
            <a:off x="9364826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0185F3-27CC-8348-8E97-754D5E5C0237}"/>
              </a:ext>
            </a:extLst>
          </p:cNvPr>
          <p:cNvSpPr/>
          <p:nvPr/>
        </p:nvSpPr>
        <p:spPr>
          <a:xfrm>
            <a:off x="9622975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D49F5F-E40E-C640-9C24-6E7179650A1A}"/>
              </a:ext>
            </a:extLst>
          </p:cNvPr>
          <p:cNvGrpSpPr/>
          <p:nvPr/>
        </p:nvGrpSpPr>
        <p:grpSpPr>
          <a:xfrm rot="5400000">
            <a:off x="7229151" y="1129777"/>
            <a:ext cx="508521" cy="609600"/>
            <a:chOff x="7405397" y="1665515"/>
            <a:chExt cx="508521" cy="6096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99D6A9-D813-A14F-9370-E5550B3E826C}"/>
                </a:ext>
              </a:extLst>
            </p:cNvPr>
            <p:cNvSpPr/>
            <p:nvPr/>
          </p:nvSpPr>
          <p:spPr>
            <a:xfrm>
              <a:off x="7405397" y="1665515"/>
              <a:ext cx="250372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677780-287C-FE4A-844A-A474759BBAA6}"/>
                </a:ext>
              </a:extLst>
            </p:cNvPr>
            <p:cNvSpPr/>
            <p:nvPr/>
          </p:nvSpPr>
          <p:spPr>
            <a:xfrm>
              <a:off x="7663546" y="1665515"/>
              <a:ext cx="250372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8F26987-FF22-3243-A0D2-F96410C29C41}"/>
              </a:ext>
            </a:extLst>
          </p:cNvPr>
          <p:cNvSpPr txBox="1"/>
          <p:nvPr/>
        </p:nvSpPr>
        <p:spPr>
          <a:xfrm>
            <a:off x="7299947" y="10994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09C29-A3C7-2740-8115-6E07C8C4C39A}"/>
              </a:ext>
            </a:extLst>
          </p:cNvPr>
          <p:cNvSpPr txBox="1"/>
          <p:nvPr/>
        </p:nvSpPr>
        <p:spPr>
          <a:xfrm>
            <a:off x="7321782" y="13447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B574A79C-934D-BB4A-B02E-0793E479041E}"/>
              </a:ext>
            </a:extLst>
          </p:cNvPr>
          <p:cNvCxnSpPr>
            <a:cxnSpLocks/>
            <a:stCxn id="14" idx="0"/>
            <a:endCxn id="6" idx="0"/>
          </p:cNvCxnSpPr>
          <p:nvPr/>
        </p:nvCxnSpPr>
        <p:spPr>
          <a:xfrm>
            <a:off x="7788211" y="1305504"/>
            <a:ext cx="411066" cy="591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9FC1B27-CB32-7944-ABC5-FCB6095E3DF1}"/>
              </a:ext>
            </a:extLst>
          </p:cNvPr>
          <p:cNvCxnSpPr>
            <a:cxnSpLocks/>
            <a:stCxn id="15" idx="0"/>
            <a:endCxn id="12" idx="0"/>
          </p:cNvCxnSpPr>
          <p:nvPr/>
        </p:nvCxnSpPr>
        <p:spPr>
          <a:xfrm>
            <a:off x="7788212" y="1563652"/>
            <a:ext cx="1701801" cy="3329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B32F8EE-B602-9D4F-ABAF-6C91A91BC51F}"/>
              </a:ext>
            </a:extLst>
          </p:cNvPr>
          <p:cNvSpPr txBox="1"/>
          <p:nvPr/>
        </p:nvSpPr>
        <p:spPr>
          <a:xfrm>
            <a:off x="9320735" y="20687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3E41C6-0C90-EF4D-9495-5047A860EE6B}"/>
              </a:ext>
            </a:extLst>
          </p:cNvPr>
          <p:cNvSpPr txBox="1"/>
          <p:nvPr/>
        </p:nvSpPr>
        <p:spPr>
          <a:xfrm>
            <a:off x="9517970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C93454-5D1C-034F-985D-972936CB1D4C}"/>
              </a:ext>
            </a:extLst>
          </p:cNvPr>
          <p:cNvSpPr txBox="1"/>
          <p:nvPr/>
        </p:nvSpPr>
        <p:spPr>
          <a:xfrm>
            <a:off x="7700587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0200" y="194382"/>
            <a:ext cx="89916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Bounded </a:t>
            </a:r>
            <a:r>
              <a:rPr lang="en-US" dirty="0"/>
              <a:t>Buffer Data </a:t>
            </a:r>
            <a:r>
              <a:rPr lang="en-US" dirty="0" smtClean="0"/>
              <a:t>Structure (sequential </a:t>
            </a:r>
            <a:r>
              <a:rPr lang="en-US" dirty="0"/>
              <a:t>case)</a:t>
            </a:r>
          </a:p>
        </p:txBody>
      </p:sp>
    </p:spTree>
    <p:extLst>
      <p:ext uri="{BB962C8B-B14F-4D97-AF65-F5344CB8AC3E}">
        <p14:creationId xmlns:p14="http://schemas.microsoft.com/office/powerpoint/2010/main" val="1902909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782536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985890" y="1522274"/>
            <a:ext cx="738671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{}; // Wait for a free slot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985890" y="3693656"/>
            <a:ext cx="738671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{}; // Wait for arrival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53744" y="2645561"/>
            <a:ext cx="4874026" cy="1244037"/>
            <a:chOff x="3929744" y="2645560"/>
            <a:chExt cx="4874026" cy="1244037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35728" y="349771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65158" y="2841502"/>
              <a:ext cx="3738612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Will we ever come out of the wait loop?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 – </a:t>
            </a:r>
            <a:r>
              <a:rPr lang="en-US" dirty="0"/>
              <a:t>first cut</a:t>
            </a:r>
          </a:p>
        </p:txBody>
      </p:sp>
    </p:spTree>
    <p:extLst>
      <p:ext uri="{BB962C8B-B14F-4D97-AF65-F5344CB8AC3E}">
        <p14:creationId xmlns:p14="http://schemas.microsoft.com/office/powerpoint/2010/main" val="81886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1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524000" y="1522274"/>
            <a:ext cx="8991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524000" y="3693656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754" y="2569736"/>
            <a:ext cx="5026048" cy="1569660"/>
            <a:chOff x="3905754" y="2569736"/>
            <a:chExt cx="5026048" cy="1569660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05754" y="360087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29200" y="2569736"/>
              <a:ext cx="3902602" cy="15696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happens when one is waiting for the other?</a:t>
              </a:r>
            </a:p>
            <a:p>
              <a:r>
                <a:rPr lang="en-US" sz="2400" dirty="0"/>
                <a:t> - Multiple cores ?</a:t>
              </a:r>
            </a:p>
            <a:p>
              <a:r>
                <a:rPr lang="en-US" sz="2400" dirty="0"/>
                <a:t> - Single core 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 –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55370" y="-121860"/>
            <a:ext cx="1336431" cy="1569660"/>
            <a:chOff x="7595371" y="-22830"/>
            <a:chExt cx="1336431" cy="1569660"/>
          </a:xfrm>
        </p:grpSpPr>
        <p:pic>
          <p:nvPicPr>
            <p:cNvPr id="11" name="Picture 9" descr="MCj028543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371" y="117281"/>
              <a:ext cx="1336431" cy="128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731242" y="-22830"/>
              <a:ext cx="1107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  <a:sym typeface="Symbol" panose="05050102010706020507" pitchFamily="18" charset="2"/>
                </a:rPr>
                <a:t>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724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914400"/>
            <a:ext cx="10160000" cy="5105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Instead, think first, then code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write down behavior </a:t>
            </a:r>
            <a:r>
              <a:rPr lang="en-US" altLang="ko-KR" dirty="0" smtClean="0">
                <a:ea typeface="굴림" panose="020B0600000101010101" pitchFamily="34" charset="-127"/>
              </a:rPr>
              <a:t>first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Never more than one person buys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Someone buys if needed</a:t>
            </a:r>
          </a:p>
          <a:p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First attempt: 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039656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11049000" cy="5867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Want as high a level primitive as </a:t>
            </a:r>
            <a:r>
              <a:rPr lang="en-US" altLang="ko-KR" dirty="0" smtClean="0">
                <a:ea typeface="굴림" panose="020B0600000101010101" pitchFamily="34" charset="-127"/>
              </a:rPr>
              <a:t>possible!</a:t>
            </a:r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(10 years after started), systems running UNIX would crash every week or so – concurrency bugs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97878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685800"/>
            <a:ext cx="99568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Important concept: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compare&amp;swap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load-locked &amp; store-conditional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Showed primitive for constructing user-level locks 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Packages up functionality of sleeping</a:t>
            </a:r>
          </a:p>
        </p:txBody>
      </p:sp>
    </p:spTree>
    <p:extLst>
      <p:ext uri="{BB962C8B-B14F-4D97-AF65-F5344CB8AC3E}">
        <p14:creationId xmlns:p14="http://schemas.microsoft.com/office/powerpoint/2010/main" val="193086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363200" cy="5922964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</p:txBody>
      </p:sp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638800" y="2438400"/>
            <a:ext cx="2438400" cy="2133600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</p:spTree>
    <p:extLst>
      <p:ext uri="{BB962C8B-B14F-4D97-AF65-F5344CB8AC3E}">
        <p14:creationId xmlns:p14="http://schemas.microsoft.com/office/powerpoint/2010/main" val="293455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46125"/>
            <a:ext cx="10160000" cy="6035675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 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remove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					 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	      	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                               remove Note;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		   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18274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8966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Result?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Still too much milk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but only occasionally!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Too Much Milk: Solution #1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715000" y="2438400"/>
            <a:ext cx="2362200" cy="1981200"/>
            <a:chOff x="3504" y="1584"/>
            <a:chExt cx="1056" cy="947"/>
          </a:xfrm>
        </p:grpSpPr>
        <p:pic>
          <p:nvPicPr>
            <p:cNvPr id="8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0992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79459</TotalTime>
  <Pages>60</Pages>
  <Words>7635</Words>
  <Application>Microsoft Office PowerPoint</Application>
  <PresentationFormat>Widescreen</PresentationFormat>
  <Paragraphs>998</Paragraphs>
  <Slides>61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7" baseType="lpstr">
      <vt:lpstr>ＭＳ Ｐゴシック</vt:lpstr>
      <vt:lpstr>ＭＳ Ｐゴシック</vt:lpstr>
      <vt:lpstr>Arial</vt:lpstr>
      <vt:lpstr>Cambria Math</vt:lpstr>
      <vt:lpstr>Comic Sans MS</vt:lpstr>
      <vt:lpstr>Consolas</vt:lpstr>
      <vt:lpstr>Courier</vt:lpstr>
      <vt:lpstr>Courier New</vt:lpstr>
      <vt:lpstr>Gill Sans</vt:lpstr>
      <vt:lpstr>Gill Sans Light</vt:lpstr>
      <vt:lpstr>Gulim</vt:lpstr>
      <vt:lpstr>Gulim</vt:lpstr>
      <vt:lpstr>Helvetica</vt:lpstr>
      <vt:lpstr>Symbol</vt:lpstr>
      <vt:lpstr>Wingdings</vt:lpstr>
      <vt:lpstr>Office</vt:lpstr>
      <vt:lpstr>CS162 Operating Systems and Systems Programming Lecture 8  Synchronization 2:  Lock Implementation, Atomic Instructions,  Futex, Need for Higher-Level Locking</vt:lpstr>
      <vt:lpstr>Recall: Multiple Threads on One CPU/core</vt:lpstr>
      <vt:lpstr>Recall: Fix banking problem with Locks!</vt:lpstr>
      <vt:lpstr>Today’s Motivating Example: “Too Much Milk”</vt:lpstr>
      <vt:lpstr>Solve with a lock?</vt:lpstr>
      <vt:lpstr>Too Much Milk: Correctness Properties</vt:lpstr>
      <vt:lpstr>Too Much Milk: Solution #1</vt:lpstr>
      <vt:lpstr>Too Much Milk: Solution #1</vt:lpstr>
      <vt:lpstr>Too Much Milk: Solution #1</vt:lpstr>
      <vt:lpstr>Too Much Milk: Solution #1½ </vt:lpstr>
      <vt:lpstr>Too Much Milk Solution #2</vt:lpstr>
      <vt:lpstr>Too Much Milk Solution #2: problem!</vt:lpstr>
      <vt:lpstr>Too Much Milk Solution #3</vt:lpstr>
      <vt:lpstr>Case 1</vt:lpstr>
      <vt:lpstr>Case 1</vt:lpstr>
      <vt:lpstr>Case 1</vt:lpstr>
      <vt:lpstr>Case 2</vt:lpstr>
      <vt:lpstr>Case 2</vt:lpstr>
      <vt:lpstr>Case 2</vt:lpstr>
      <vt:lpstr>This Generalizes to n Threads…</vt:lpstr>
      <vt:lpstr>Solution #3 discussion</vt:lpstr>
      <vt:lpstr>Too Much Milk: Solution #4?</vt:lpstr>
      <vt:lpstr>Where are we going with synchronization?</vt:lpstr>
      <vt:lpstr>Administrivia</vt:lpstr>
      <vt:lpstr>Back to: How to Implement Locks?</vt:lpstr>
      <vt:lpstr>Naïve use of Interrupt Enable/Disable</vt:lpstr>
      <vt:lpstr>Better Implementation of Locks by Disabling Interrupts</vt:lpstr>
      <vt:lpstr>New Lock Implementation: Discussion</vt:lpstr>
      <vt:lpstr>What about Interrupt Re-enable in Going to Sleep?</vt:lpstr>
      <vt:lpstr>What about Interrupt Re-enable in Going to Sleep?</vt:lpstr>
      <vt:lpstr>What about Interrupt Re-enable in Going to Sleep?</vt:lpstr>
      <vt:lpstr>What about Interrupt Re-enable in Going to Sleep?</vt:lpstr>
      <vt:lpstr>What about Interrupt Re-enable in Going to Sleep?</vt:lpstr>
      <vt:lpstr>What about Interrupt Re-enable in Going to Sleep?</vt:lpstr>
      <vt:lpstr>How to Re-enable After Sleep()?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Atomic Read-Modify-Write Instructions</vt:lpstr>
      <vt:lpstr>Examples of Read-Modify-Write </vt:lpstr>
      <vt:lpstr>Using of Compare&amp;Swap for queues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Recap: Locks using interrupts</vt:lpstr>
      <vt:lpstr>Recap: Locks using test &amp; set</vt:lpstr>
      <vt:lpstr>Linux futex: Fast Userspace Mutex</vt:lpstr>
      <vt:lpstr>Example: First try: T&amp;S and futex</vt:lpstr>
      <vt:lpstr>Example: Try #2: T&amp;S and futex</vt:lpstr>
      <vt:lpstr>Try #3: Better, using more atomics</vt:lpstr>
      <vt:lpstr>Recall: Where are we going with synchronization?</vt:lpstr>
      <vt:lpstr>Producer-Consumer with a Bounded Buffer</vt:lpstr>
      <vt:lpstr>Bounded Buffer Data Structure (sequential case)</vt:lpstr>
      <vt:lpstr>Bounded Buffer – first cut</vt:lpstr>
      <vt:lpstr>Bounded Buffer – 2nd cut</vt:lpstr>
      <vt:lpstr>Higher-level Primitives than Locks</vt:lpstr>
      <vt:lpstr>Summary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886</cp:revision>
  <cp:lastPrinted>2024-02-08T19:37:14Z</cp:lastPrinted>
  <dcterms:created xsi:type="dcterms:W3CDTF">1995-08-12T11:37:26Z</dcterms:created>
  <dcterms:modified xsi:type="dcterms:W3CDTF">2024-02-08T19:37:28Z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