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055" r:id="rId3"/>
    <p:sldId id="2057" r:id="rId4"/>
    <p:sldId id="2056" r:id="rId5"/>
    <p:sldId id="2059" r:id="rId6"/>
    <p:sldId id="2060" r:id="rId7"/>
    <p:sldId id="2061" r:id="rId8"/>
    <p:sldId id="2062" r:id="rId9"/>
    <p:sldId id="2063" r:id="rId10"/>
    <p:sldId id="2064" r:id="rId11"/>
    <p:sldId id="2065" r:id="rId12"/>
    <p:sldId id="2066" r:id="rId13"/>
    <p:sldId id="2067" r:id="rId14"/>
    <p:sldId id="2068" r:id="rId15"/>
    <p:sldId id="2134" r:id="rId16"/>
    <p:sldId id="2070" r:id="rId17"/>
    <p:sldId id="2177" r:id="rId18"/>
    <p:sldId id="2071" r:id="rId19"/>
    <p:sldId id="2072" r:id="rId20"/>
    <p:sldId id="2073" r:id="rId21"/>
    <p:sldId id="2074" r:id="rId22"/>
    <p:sldId id="2075" r:id="rId23"/>
    <p:sldId id="2076" r:id="rId24"/>
    <p:sldId id="2077" r:id="rId25"/>
    <p:sldId id="2078" r:id="rId26"/>
    <p:sldId id="2131" r:id="rId27"/>
    <p:sldId id="2135" r:id="rId28"/>
    <p:sldId id="2136" r:id="rId29"/>
    <p:sldId id="2137" r:id="rId30"/>
    <p:sldId id="2042" r:id="rId31"/>
    <p:sldId id="2043" r:id="rId32"/>
    <p:sldId id="2044" r:id="rId33"/>
    <p:sldId id="2045" r:id="rId34"/>
    <p:sldId id="2046" r:id="rId35"/>
    <p:sldId id="2047" r:id="rId36"/>
    <p:sldId id="2048" r:id="rId37"/>
    <p:sldId id="2049" r:id="rId38"/>
    <p:sldId id="2050" r:id="rId39"/>
    <p:sldId id="2080" r:id="rId40"/>
    <p:sldId id="2082" r:id="rId41"/>
    <p:sldId id="2052" r:id="rId42"/>
    <p:sldId id="2081" r:id="rId43"/>
    <p:sldId id="2083" r:id="rId44"/>
    <p:sldId id="2170" r:id="rId45"/>
    <p:sldId id="2171" r:id="rId46"/>
    <p:sldId id="2172" r:id="rId47"/>
    <p:sldId id="2173" r:id="rId48"/>
    <p:sldId id="2174" r:id="rId49"/>
    <p:sldId id="2175" r:id="rId50"/>
    <p:sldId id="2176" r:id="rId51"/>
    <p:sldId id="2139" r:id="rId52"/>
    <p:sldId id="2138" r:id="rId53"/>
    <p:sldId id="2140" r:id="rId54"/>
    <p:sldId id="2141" r:id="rId55"/>
    <p:sldId id="2142" r:id="rId56"/>
    <p:sldId id="2143" r:id="rId57"/>
    <p:sldId id="2144" r:id="rId58"/>
    <p:sldId id="2145" r:id="rId59"/>
    <p:sldId id="2121" r:id="rId60"/>
    <p:sldId id="2122" r:id="rId61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AA"/>
    <a:srgbClr val="FF0000"/>
    <a:srgbClr val="2A40E2"/>
    <a:srgbClr val="BCFFBC"/>
    <a:srgbClr val="F430AB"/>
    <a:srgbClr val="A18623"/>
    <a:srgbClr val="9E7800"/>
    <a:srgbClr val="C49500"/>
    <a:srgbClr val="E6E703"/>
    <a:srgbClr val="72AA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5005" autoAdjust="0"/>
  </p:normalViewPr>
  <p:slideViewPr>
    <p:cSldViewPr>
      <p:cViewPr varScale="1">
        <p:scale>
          <a:sx n="95" d="100"/>
          <a:sy n="95" d="100"/>
        </p:scale>
        <p:origin x="58" y="17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544" y="6956428"/>
            <a:ext cx="847711" cy="28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48" tIns="46965" rIns="92248" bIns="46965">
            <a:spAutoFit/>
          </a:bodyPr>
          <a:lstStyle/>
          <a:p>
            <a:pPr algn="ctr" defTabSz="916915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6915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642" y="6956428"/>
            <a:ext cx="877512" cy="28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48" tIns="46965" rIns="92248" bIns="46965">
            <a:spAutoFit/>
          </a:bodyPr>
          <a:lstStyle/>
          <a:p>
            <a:pPr algn="ctr" defTabSz="916915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6915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6" y="3475045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02" tIns="46965" rIns="95602" bIns="46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64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858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4088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6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9612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5632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8118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2593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1387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49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049000" y="6551613"/>
            <a:ext cx="98743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23.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97973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4/16/2024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412698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Spring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2024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23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err="1" smtClean="0"/>
              <a:t>Filesystems</a:t>
            </a:r>
            <a:r>
              <a:rPr lang="en-US" sz="3000" dirty="0" smtClean="0"/>
              <a:t> 3: </a:t>
            </a:r>
            <a:r>
              <a:rPr lang="en-US" sz="3000" dirty="0" err="1" smtClean="0"/>
              <a:t>Filesystem</a:t>
            </a:r>
            <a:r>
              <a:rPr lang="en-US" sz="3000" dirty="0" smtClean="0"/>
              <a:t> Case Studies (</a:t>
            </a:r>
            <a:r>
              <a:rPr lang="en-US" sz="3000" dirty="0" err="1" smtClean="0"/>
              <a:t>Con’t</a:t>
            </a:r>
            <a:r>
              <a:rPr lang="en-US" sz="3000" dirty="0" smtClean="0"/>
              <a:t>),</a:t>
            </a:r>
            <a:br>
              <a:rPr lang="en-US" sz="3000" dirty="0" smtClean="0"/>
            </a:br>
            <a:r>
              <a:rPr lang="en-US" sz="3000" dirty="0" smtClean="0"/>
              <a:t>Buffer Cache</a:t>
            </a:r>
            <a:r>
              <a:rPr lang="en-US" sz="3000" smtClean="0"/>
              <a:t>, </a:t>
            </a:r>
            <a:r>
              <a:rPr lang="en-US" sz="3000" smtClean="0"/>
              <a:t>Reliability</a:t>
            </a: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April 16</a:t>
            </a:r>
            <a:r>
              <a:rPr lang="en-US" altLang="en-US" baseline="30000" dirty="0" smtClean="0">
                <a:ea typeface="Gill Sans" charset="0"/>
              </a:rPr>
              <a:t>th</a:t>
            </a:r>
            <a:r>
              <a:rPr lang="en-US" altLang="en-US" dirty="0" smtClean="0">
                <a:ea typeface="Gill Sans" charset="0"/>
              </a:rPr>
              <a:t>, 2024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4.2 BSD 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sz="2000" dirty="0"/>
              <a:t>Efficient storage for both small and large files</a:t>
            </a:r>
          </a:p>
          <a:p>
            <a:pPr lvl="1"/>
            <a:r>
              <a:rPr lang="en-US" sz="2000" dirty="0"/>
              <a:t>Locality for both small and large files</a:t>
            </a:r>
          </a:p>
          <a:p>
            <a:pPr lvl="1"/>
            <a:r>
              <a:rPr lang="en-US" sz="2000" dirty="0"/>
              <a:t>Locality for metadata and data</a:t>
            </a:r>
          </a:p>
          <a:p>
            <a:pPr lvl="1"/>
            <a:r>
              <a:rPr lang="en-US" sz="2000" dirty="0"/>
              <a:t>No defragmentation necessary!</a:t>
            </a:r>
          </a:p>
          <a:p>
            <a:pPr lvl="1"/>
            <a:endParaRPr lang="en-US" sz="2000" dirty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sz="2000" dirty="0"/>
              <a:t>Inefficient for tiny files (a 1 byte file requires both an </a:t>
            </a:r>
            <a:r>
              <a:rPr lang="en-US" sz="2000" dirty="0" err="1"/>
              <a:t>inode</a:t>
            </a:r>
            <a:r>
              <a:rPr lang="en-US" sz="2000" dirty="0"/>
              <a:t> and a data block)</a:t>
            </a:r>
          </a:p>
          <a:p>
            <a:pPr lvl="1"/>
            <a:r>
              <a:rPr lang="en-US" sz="2000" dirty="0"/>
              <a:t>Inefficient encoding when file is mostly contiguous on disk</a:t>
            </a:r>
          </a:p>
          <a:p>
            <a:pPr lvl="1"/>
            <a:r>
              <a:rPr lang="en-US" sz="2000" dirty="0"/>
              <a:t>Need to reserve 10-20% of free space to prevent fragmentation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2977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38188"/>
            <a:ext cx="5181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Linux Example: Ext2/3 Disk Layout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738188"/>
            <a:ext cx="5486400" cy="6043612"/>
          </a:xfrm>
        </p:spPr>
        <p:txBody>
          <a:bodyPr>
            <a:noAutofit/>
          </a:bodyPr>
          <a:lstStyle/>
          <a:p>
            <a:r>
              <a:rPr lang="en-US" altLang="zh-TW" sz="2200" dirty="0">
                <a:ea typeface="新細明體" panose="02020500000000000000" pitchFamily="18" charset="-120"/>
              </a:rPr>
              <a:t>Disk divided into block groups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Provides locality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Each group has two block-sized bitmaps  (free blocks/</a:t>
            </a:r>
            <a:r>
              <a:rPr lang="en-US" altLang="zh-TW" sz="2000" dirty="0" err="1">
                <a:ea typeface="新細明體" panose="02020500000000000000" pitchFamily="18" charset="-120"/>
              </a:rPr>
              <a:t>inodes</a:t>
            </a:r>
            <a:r>
              <a:rPr lang="en-US" altLang="zh-TW" sz="2000" dirty="0">
                <a:ea typeface="新細明體" panose="02020500000000000000" pitchFamily="18" charset="-120"/>
              </a:rPr>
              <a:t>)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Block sizes settable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at </a:t>
            </a:r>
            <a:r>
              <a:rPr lang="en-US" altLang="zh-TW" sz="2000" dirty="0">
                <a:ea typeface="新細明體" panose="02020500000000000000" pitchFamily="18" charset="-120"/>
              </a:rPr>
              <a:t>format time: </a:t>
            </a:r>
            <a:br>
              <a:rPr lang="en-US" altLang="zh-TW" sz="2000" dirty="0">
                <a:ea typeface="新細明體" panose="02020500000000000000" pitchFamily="18" charset="-120"/>
              </a:rPr>
            </a:br>
            <a:r>
              <a:rPr lang="en-US" altLang="zh-TW" sz="2000" dirty="0">
                <a:ea typeface="新細明體" panose="02020500000000000000" pitchFamily="18" charset="-120"/>
              </a:rPr>
              <a:t>1K, 2K, 4K, 8K…</a:t>
            </a:r>
          </a:p>
          <a:p>
            <a:r>
              <a:rPr lang="en-US" altLang="zh-TW" sz="2200" dirty="0">
                <a:ea typeface="新細明體" panose="02020500000000000000" pitchFamily="18" charset="-120"/>
              </a:rPr>
              <a:t>Actual </a:t>
            </a:r>
            <a:r>
              <a:rPr lang="en-US" altLang="zh-TW" sz="2200" dirty="0" err="1">
                <a:ea typeface="新細明體" panose="02020500000000000000" pitchFamily="18" charset="-120"/>
              </a:rPr>
              <a:t>inode</a:t>
            </a:r>
            <a:r>
              <a:rPr lang="en-US" altLang="zh-TW" sz="2200" dirty="0">
                <a:ea typeface="新細明體" panose="02020500000000000000" pitchFamily="18" charset="-120"/>
              </a:rPr>
              <a:t> structure similar to 4.2 BSD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with 12 direct pointers</a:t>
            </a:r>
          </a:p>
          <a:p>
            <a:r>
              <a:rPr lang="en-US" altLang="ko-KR" sz="2200" dirty="0">
                <a:ea typeface="굴림" panose="020B0600000101010101" pitchFamily="34" charset="-127"/>
              </a:rPr>
              <a:t>Ext3: Ext2 with Journaling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Several degrees of protection with comparable </a:t>
            </a:r>
            <a:r>
              <a:rPr lang="en-US" altLang="ko-KR" sz="2000" dirty="0" smtClean="0">
                <a:ea typeface="굴림" panose="020B0600000101010101" pitchFamily="34" charset="-127"/>
              </a:rPr>
              <a:t>overhead</a:t>
            </a:r>
          </a:p>
          <a:p>
            <a:pPr lvl="1"/>
            <a:r>
              <a:rPr lang="en-US" altLang="ko-KR" sz="2000" dirty="0" smtClean="0">
                <a:ea typeface="굴림" panose="020B0600000101010101" pitchFamily="34" charset="-127"/>
              </a:rPr>
              <a:t>We will talk about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Journalling</a:t>
            </a:r>
            <a:r>
              <a:rPr lang="en-US" altLang="ko-KR" sz="2000" dirty="0" smtClean="0">
                <a:ea typeface="굴림" panose="020B0600000101010101" pitchFamily="34" charset="-127"/>
              </a:rPr>
              <a:t> later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 lvl="1"/>
            <a:endParaRPr lang="en-US" altLang="ko-KR" sz="2000" dirty="0">
              <a:ea typeface="굴림" panose="020B0600000101010101" pitchFamily="34" charset="-127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6912013" y="5715001"/>
            <a:ext cx="4594187" cy="75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Example: create a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file1.dat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b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</a:b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under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/dir1/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in Ext3</a:t>
            </a:r>
            <a:endParaRPr lang="en-US" altLang="en-US" sz="2400" b="0" dirty="0">
              <a:solidFill>
                <a:schemeClr val="accent1">
                  <a:lumMod val="50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14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DEEF-3B65-42E5-B80D-765F7471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Directory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DCAC-3DF4-487B-B5B8-5C9891D47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74" y="868893"/>
            <a:ext cx="7954451" cy="5110163"/>
          </a:xfrm>
        </p:spPr>
        <p:txBody>
          <a:bodyPr>
            <a:normAutofit/>
          </a:bodyPr>
          <a:lstStyle/>
          <a:p>
            <a:r>
              <a:rPr lang="en-US" dirty="0"/>
              <a:t>Directories are specialized files</a:t>
            </a:r>
          </a:p>
          <a:p>
            <a:pPr lvl="1"/>
            <a:r>
              <a:rPr lang="en-US" dirty="0"/>
              <a:t>Contents: </a:t>
            </a:r>
            <a:r>
              <a:rPr lang="en-US" b="1" dirty="0"/>
              <a:t>List of </a:t>
            </a:r>
            <a:r>
              <a:rPr lang="en-US" b="1" dirty="0" smtClean="0"/>
              <a:t>pairs</a:t>
            </a:r>
            <a:r>
              <a:rPr lang="en-US" b="1" dirty="0"/>
              <a:t>	&lt;file name, file number&gt;</a:t>
            </a:r>
            <a:endParaRPr lang="en-US" dirty="0"/>
          </a:p>
          <a:p>
            <a:r>
              <a:rPr lang="en-US" dirty="0"/>
              <a:t>System calls to access directories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open</a:t>
            </a:r>
            <a:r>
              <a:rPr lang="en-US" dirty="0"/>
              <a:t> /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creat</a:t>
            </a:r>
            <a:r>
              <a:rPr lang="en-US" dirty="0"/>
              <a:t> traverse the structure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mkdir</a:t>
            </a:r>
            <a:r>
              <a:rPr lang="en-US" dirty="0"/>
              <a:t> 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rmdir</a:t>
            </a:r>
            <a:r>
              <a:rPr lang="en-US" dirty="0"/>
              <a:t> add/remove entries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link</a:t>
            </a:r>
            <a:r>
              <a:rPr lang="en-US" dirty="0"/>
              <a:t> / </a:t>
            </a:r>
            <a:r>
              <a:rPr lang="en-US" dirty="0">
                <a:latin typeface="Consolas" panose="020B0609020204030204" pitchFamily="49" charset="0"/>
              </a:rPr>
              <a:t>unlink</a:t>
            </a:r>
            <a:r>
              <a:rPr lang="en-US" dirty="0"/>
              <a:t> (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rm</a:t>
            </a:r>
            <a:r>
              <a:rPr lang="en-US" dirty="0"/>
              <a:t>)</a:t>
            </a:r>
          </a:p>
          <a:p>
            <a:r>
              <a:rPr lang="en-US" dirty="0" err="1" smtClean="0"/>
              <a:t>libc</a:t>
            </a:r>
            <a:r>
              <a:rPr lang="en-US" dirty="0" smtClean="0"/>
              <a:t> </a:t>
            </a:r>
            <a:r>
              <a:rPr lang="en-US" dirty="0"/>
              <a:t>support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DIR *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opendir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(const char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dirname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readdir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(DIR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readdir_r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(DIR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*entry, </a:t>
            </a:r>
            <a:br>
              <a:rPr lang="en-US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		 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**result)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DC9782-3555-4B68-BA5B-E8E8321A2991}"/>
              </a:ext>
            </a:extLst>
          </p:cNvPr>
          <p:cNvSpPr/>
          <p:nvPr/>
        </p:nvSpPr>
        <p:spPr>
          <a:xfrm>
            <a:off x="10360629" y="4118331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Snip Single Corner Rectangle 7">
            <a:extLst>
              <a:ext uri="{FF2B5EF4-FFF2-40B4-BE49-F238E27FC236}">
                <a16:creationId xmlns:a16="http://schemas.microsoft.com/office/drawing/2014/main" id="{1CA07F7A-D7C1-4265-8AF4-35DB9EA1FA32}"/>
              </a:ext>
            </a:extLst>
          </p:cNvPr>
          <p:cNvSpPr/>
          <p:nvPr/>
        </p:nvSpPr>
        <p:spPr>
          <a:xfrm>
            <a:off x="9389844" y="19284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Snip Single Corner Rectangle 8">
            <a:extLst>
              <a:ext uri="{FF2B5EF4-FFF2-40B4-BE49-F238E27FC236}">
                <a16:creationId xmlns:a16="http://schemas.microsoft.com/office/drawing/2014/main" id="{4F6D8E6D-4A8E-4B29-B618-F1B961BF2D08}"/>
              </a:ext>
            </a:extLst>
          </p:cNvPr>
          <p:cNvSpPr/>
          <p:nvPr/>
        </p:nvSpPr>
        <p:spPr>
          <a:xfrm>
            <a:off x="9944576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Snip Single Corner Rectangle 9">
            <a:extLst>
              <a:ext uri="{FF2B5EF4-FFF2-40B4-BE49-F238E27FC236}">
                <a16:creationId xmlns:a16="http://schemas.microsoft.com/office/drawing/2014/main" id="{93159FFE-2193-4D64-B027-9CC9A793D61A}"/>
              </a:ext>
            </a:extLst>
          </p:cNvPr>
          <p:cNvSpPr/>
          <p:nvPr/>
        </p:nvSpPr>
        <p:spPr>
          <a:xfrm>
            <a:off x="8479678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AFEB65-AB18-43A2-A37E-4220E4E8C5B5}"/>
              </a:ext>
            </a:extLst>
          </p:cNvPr>
          <p:cNvSpPr txBox="1"/>
          <p:nvPr/>
        </p:nvSpPr>
        <p:spPr>
          <a:xfrm>
            <a:off x="9321946" y="152400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endParaRPr lang="en-US" sz="20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61F5CB-A753-4464-B202-B9734A4D9F97}"/>
              </a:ext>
            </a:extLst>
          </p:cNvPr>
          <p:cNvSpPr txBox="1"/>
          <p:nvPr/>
        </p:nvSpPr>
        <p:spPr>
          <a:xfrm>
            <a:off x="10031502" y="2708136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33A3AE-E24E-46D5-9DAC-51FB2D4648C3}"/>
              </a:ext>
            </a:extLst>
          </p:cNvPr>
          <p:cNvSpPr txBox="1"/>
          <p:nvPr/>
        </p:nvSpPr>
        <p:spPr>
          <a:xfrm>
            <a:off x="9434886" y="4832683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/lib4.3/foo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7FE4B94-114F-4001-8F65-F9A2FDDCCEF3}"/>
              </a:ext>
            </a:extLst>
          </p:cNvPr>
          <p:cNvCxnSpPr/>
          <p:nvPr/>
        </p:nvCxnSpPr>
        <p:spPr>
          <a:xfrm>
            <a:off x="9473677" y="2059836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284AE0-501F-4586-A84B-843A2B6D070C}"/>
              </a:ext>
            </a:extLst>
          </p:cNvPr>
          <p:cNvCxnSpPr/>
          <p:nvPr/>
        </p:nvCxnSpPr>
        <p:spPr>
          <a:xfrm>
            <a:off x="10360629" y="3423975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E2DF8E-7802-42D0-99E5-06A55E22EE6A}"/>
              </a:ext>
            </a:extLst>
          </p:cNvPr>
          <p:cNvCxnSpPr/>
          <p:nvPr/>
        </p:nvCxnSpPr>
        <p:spPr>
          <a:xfrm flipH="1">
            <a:off x="8718322" y="2358229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475A290-2D20-430E-8853-229B2C8A0F5D}"/>
              </a:ext>
            </a:extLst>
          </p:cNvPr>
          <p:cNvSpPr txBox="1"/>
          <p:nvPr/>
        </p:nvSpPr>
        <p:spPr>
          <a:xfrm>
            <a:off x="7639072" y="2495490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</a:t>
            </a:r>
          </a:p>
        </p:txBody>
      </p:sp>
    </p:spTree>
    <p:extLst>
      <p:ext uri="{BB962C8B-B14F-4D97-AF65-F5344CB8AC3E}">
        <p14:creationId xmlns:p14="http://schemas.microsoft.com/office/powerpoint/2010/main" val="2811186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315"/>
            <a:ext cx="10566400" cy="5105400"/>
          </a:xfrm>
        </p:spPr>
        <p:txBody>
          <a:bodyPr/>
          <a:lstStyle/>
          <a:p>
            <a:r>
              <a:rPr lang="en-US" dirty="0" smtClean="0"/>
              <a:t>Hard link</a:t>
            </a:r>
          </a:p>
          <a:p>
            <a:pPr lvl="1"/>
            <a:r>
              <a:rPr lang="en-US" dirty="0" smtClean="0"/>
              <a:t>Mapping from name to file number in the directory structure</a:t>
            </a:r>
          </a:p>
          <a:p>
            <a:pPr lvl="1"/>
            <a:r>
              <a:rPr lang="en-US" dirty="0" smtClean="0"/>
              <a:t>First hard link to a file is made when file created</a:t>
            </a:r>
          </a:p>
          <a:p>
            <a:pPr lvl="1"/>
            <a:r>
              <a:rPr lang="en-US" dirty="0" smtClean="0"/>
              <a:t>Create extra hard links to a file with the link() system call</a:t>
            </a:r>
          </a:p>
          <a:p>
            <a:pPr lvl="1"/>
            <a:r>
              <a:rPr lang="en-US" dirty="0" smtClean="0"/>
              <a:t>Remove links with unlink() system call</a:t>
            </a:r>
          </a:p>
          <a:p>
            <a:r>
              <a:rPr lang="en-US" dirty="0" smtClean="0"/>
              <a:t>When can file contents be deleted?</a:t>
            </a:r>
          </a:p>
          <a:p>
            <a:pPr lvl="1"/>
            <a:r>
              <a:rPr lang="en-US" dirty="0" smtClean="0"/>
              <a:t>When there are no more hard links to the file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maintains reference count for this purpose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DC9782-3555-4B68-BA5B-E8E8321A2991}"/>
              </a:ext>
            </a:extLst>
          </p:cNvPr>
          <p:cNvSpPr/>
          <p:nvPr/>
        </p:nvSpPr>
        <p:spPr>
          <a:xfrm>
            <a:off x="10360629" y="4118331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Snip Single Corner Rectangle 7">
            <a:extLst>
              <a:ext uri="{FF2B5EF4-FFF2-40B4-BE49-F238E27FC236}">
                <a16:creationId xmlns:a16="http://schemas.microsoft.com/office/drawing/2014/main" id="{1CA07F7A-D7C1-4265-8AF4-35DB9EA1FA32}"/>
              </a:ext>
            </a:extLst>
          </p:cNvPr>
          <p:cNvSpPr/>
          <p:nvPr/>
        </p:nvSpPr>
        <p:spPr>
          <a:xfrm>
            <a:off x="9389844" y="19284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Snip Single Corner Rectangle 8">
            <a:extLst>
              <a:ext uri="{FF2B5EF4-FFF2-40B4-BE49-F238E27FC236}">
                <a16:creationId xmlns:a16="http://schemas.microsoft.com/office/drawing/2014/main" id="{4F6D8E6D-4A8E-4B29-B618-F1B961BF2D08}"/>
              </a:ext>
            </a:extLst>
          </p:cNvPr>
          <p:cNvSpPr/>
          <p:nvPr/>
        </p:nvSpPr>
        <p:spPr>
          <a:xfrm>
            <a:off x="9944576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Snip Single Corner Rectangle 9">
            <a:extLst>
              <a:ext uri="{FF2B5EF4-FFF2-40B4-BE49-F238E27FC236}">
                <a16:creationId xmlns:a16="http://schemas.microsoft.com/office/drawing/2014/main" id="{93159FFE-2193-4D64-B027-9CC9A793D61A}"/>
              </a:ext>
            </a:extLst>
          </p:cNvPr>
          <p:cNvSpPr/>
          <p:nvPr/>
        </p:nvSpPr>
        <p:spPr>
          <a:xfrm>
            <a:off x="8479678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AFEB65-AB18-43A2-A37E-4220E4E8C5B5}"/>
              </a:ext>
            </a:extLst>
          </p:cNvPr>
          <p:cNvSpPr txBox="1"/>
          <p:nvPr/>
        </p:nvSpPr>
        <p:spPr>
          <a:xfrm>
            <a:off x="9321946" y="152400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endParaRPr lang="en-US" sz="20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61F5CB-A753-4464-B202-B9734A4D9F97}"/>
              </a:ext>
            </a:extLst>
          </p:cNvPr>
          <p:cNvSpPr txBox="1"/>
          <p:nvPr/>
        </p:nvSpPr>
        <p:spPr>
          <a:xfrm>
            <a:off x="10031502" y="2708136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33A3AE-E24E-46D5-9DAC-51FB2D4648C3}"/>
              </a:ext>
            </a:extLst>
          </p:cNvPr>
          <p:cNvSpPr txBox="1"/>
          <p:nvPr/>
        </p:nvSpPr>
        <p:spPr>
          <a:xfrm>
            <a:off x="9434886" y="4832683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/lib4.3/foo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7FE4B94-114F-4001-8F65-F9A2FDDCCEF3}"/>
              </a:ext>
            </a:extLst>
          </p:cNvPr>
          <p:cNvCxnSpPr/>
          <p:nvPr/>
        </p:nvCxnSpPr>
        <p:spPr>
          <a:xfrm>
            <a:off x="9473677" y="2059836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F284AE0-501F-4586-A84B-843A2B6D070C}"/>
              </a:ext>
            </a:extLst>
          </p:cNvPr>
          <p:cNvCxnSpPr/>
          <p:nvPr/>
        </p:nvCxnSpPr>
        <p:spPr>
          <a:xfrm>
            <a:off x="10360629" y="3423975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E2DF8E-7802-42D0-99E5-06A55E22EE6A}"/>
              </a:ext>
            </a:extLst>
          </p:cNvPr>
          <p:cNvCxnSpPr/>
          <p:nvPr/>
        </p:nvCxnSpPr>
        <p:spPr>
          <a:xfrm flipH="1">
            <a:off x="8718322" y="2358229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475A290-2D20-430E-8853-229B2C8A0F5D}"/>
              </a:ext>
            </a:extLst>
          </p:cNvPr>
          <p:cNvSpPr txBox="1"/>
          <p:nvPr/>
        </p:nvSpPr>
        <p:spPr>
          <a:xfrm>
            <a:off x="7639072" y="2495490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</a:t>
            </a:r>
          </a:p>
        </p:txBody>
      </p:sp>
    </p:spTree>
    <p:extLst>
      <p:ext uri="{BB962C8B-B14F-4D97-AF65-F5344CB8AC3E}">
        <p14:creationId xmlns:p14="http://schemas.microsoft.com/office/powerpoint/2010/main" val="1072669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Links (Symbolic Links)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11125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Soft link or Symbolic Link or Shortcut</a:t>
            </a:r>
          </a:p>
          <a:p>
            <a:pPr lvl="1"/>
            <a:r>
              <a:rPr lang="en-US" dirty="0"/>
              <a:t>Directory entry contains the path and name of the file</a:t>
            </a:r>
          </a:p>
          <a:p>
            <a:pPr lvl="1"/>
            <a:r>
              <a:rPr lang="en-US" dirty="0"/>
              <a:t>Map one name to another </a:t>
            </a:r>
            <a:r>
              <a:rPr lang="en-US" dirty="0" smtClean="0"/>
              <a:t>name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Contrast these two different types of directory entries:</a:t>
            </a:r>
            <a:endParaRPr lang="en-US" dirty="0"/>
          </a:p>
          <a:p>
            <a:pPr lvl="1"/>
            <a:r>
              <a:rPr lang="en-US" dirty="0"/>
              <a:t>Normal directory entry: &lt;file name, </a:t>
            </a:r>
            <a:r>
              <a:rPr lang="en-US" dirty="0">
                <a:solidFill>
                  <a:srgbClr val="FF0000"/>
                </a:solidFill>
              </a:rPr>
              <a:t>file #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Symbolic link: </a:t>
            </a:r>
            <a:r>
              <a:rPr lang="en-US" dirty="0" smtClean="0"/>
              <a:t>&lt;file </a:t>
            </a:r>
            <a:r>
              <a:rPr lang="en-US" dirty="0"/>
              <a:t>name, </a:t>
            </a:r>
            <a:r>
              <a:rPr lang="en-US" dirty="0" err="1">
                <a:solidFill>
                  <a:srgbClr val="FF0000"/>
                </a:solidFill>
              </a:rPr>
              <a:t>dest</a:t>
            </a:r>
            <a:r>
              <a:rPr lang="en-US" dirty="0">
                <a:solidFill>
                  <a:srgbClr val="FF0000"/>
                </a:solidFill>
              </a:rPr>
              <a:t>. file name</a:t>
            </a:r>
            <a:r>
              <a:rPr lang="en-US" dirty="0" smtClean="0"/>
              <a:t>&gt;</a:t>
            </a:r>
          </a:p>
          <a:p>
            <a:pPr lvl="1"/>
            <a:endParaRPr lang="en-US" dirty="0"/>
          </a:p>
          <a:p>
            <a:r>
              <a:rPr lang="en-US" dirty="0"/>
              <a:t>OS looks up destination file name </a:t>
            </a:r>
            <a:r>
              <a:rPr lang="en-US" b="1" dirty="0"/>
              <a:t>each time </a:t>
            </a:r>
            <a:r>
              <a:rPr lang="en-US" dirty="0"/>
              <a:t>program accesses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source </a:t>
            </a:r>
            <a:r>
              <a:rPr lang="en-US" dirty="0"/>
              <a:t>file name</a:t>
            </a:r>
          </a:p>
          <a:p>
            <a:pPr lvl="1"/>
            <a:r>
              <a:rPr lang="en-US" dirty="0"/>
              <a:t>Lookup can fail (error result from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Unix: Create soft links with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symlink</a:t>
            </a:r>
            <a:r>
              <a:rPr lang="en-US" dirty="0"/>
              <a:t> </a:t>
            </a:r>
            <a:r>
              <a:rPr lang="en-US" dirty="0" err="1"/>
              <a:t>syscall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53974" y="3244334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7195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19DB-DB73-495A-87D3-D775B2A7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E25F-7137-4B65-A3C1-872ADAEA6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29" y="685800"/>
            <a:ext cx="7659028" cy="59123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happens when we open </a:t>
            </a:r>
            <a:r>
              <a:rPr lang="en-US" dirty="0">
                <a:latin typeface="Consolas" panose="020B0609020204030204" pitchFamily="49" charset="0"/>
              </a:rPr>
              <a:t>/home/cs162/stuff.txt</a:t>
            </a:r>
            <a:r>
              <a:rPr lang="en-US" dirty="0"/>
              <a:t>?</a:t>
            </a:r>
          </a:p>
          <a:p>
            <a:r>
              <a:rPr lang="en-US" dirty="0" smtClean="0"/>
              <a:t>“/” </a:t>
            </a:r>
            <a:r>
              <a:rPr lang="en-US" dirty="0"/>
              <a:t>- </a:t>
            </a:r>
            <a:r>
              <a:rPr lang="en-US" dirty="0" err="1"/>
              <a:t>inumber</a:t>
            </a:r>
            <a:r>
              <a:rPr lang="en-US" dirty="0"/>
              <a:t> for root </a:t>
            </a:r>
            <a:r>
              <a:rPr lang="en-US" dirty="0" err="1"/>
              <a:t>inode</a:t>
            </a:r>
            <a:r>
              <a:rPr lang="en-US" dirty="0"/>
              <a:t> </a:t>
            </a:r>
            <a:r>
              <a:rPr lang="en-US" dirty="0" smtClean="0"/>
              <a:t>configured </a:t>
            </a:r>
            <a:r>
              <a:rPr lang="en-US" dirty="0"/>
              <a:t>into </a:t>
            </a:r>
            <a:r>
              <a:rPr lang="en-US" dirty="0" smtClean="0"/>
              <a:t>kernel</a:t>
            </a:r>
            <a:r>
              <a:rPr lang="en-US" dirty="0"/>
              <a:t>, say 2</a:t>
            </a:r>
          </a:p>
          <a:p>
            <a:pPr lvl="1"/>
            <a:r>
              <a:rPr lang="en-US" dirty="0"/>
              <a:t>Read </a:t>
            </a:r>
            <a:r>
              <a:rPr lang="en-US" dirty="0" err="1"/>
              <a:t>inode</a:t>
            </a:r>
            <a:r>
              <a:rPr lang="en-US" dirty="0"/>
              <a:t> 2 from its position in </a:t>
            </a:r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/>
              <a:t>array on disk</a:t>
            </a:r>
          </a:p>
          <a:p>
            <a:pPr lvl="1"/>
            <a:r>
              <a:rPr lang="en-US" dirty="0"/>
              <a:t>Extract the direct and indirect block pointers</a:t>
            </a:r>
          </a:p>
          <a:p>
            <a:pPr lvl="1"/>
            <a:r>
              <a:rPr lang="en-US" dirty="0"/>
              <a:t>Determine block that holds </a:t>
            </a:r>
            <a:r>
              <a:rPr lang="en-US" dirty="0" smtClean="0"/>
              <a:t>root </a:t>
            </a:r>
            <a:r>
              <a:rPr lang="en-US" dirty="0"/>
              <a:t>directory (say block 49358)</a:t>
            </a:r>
          </a:p>
          <a:p>
            <a:pPr lvl="1"/>
            <a:r>
              <a:rPr lang="en-US" dirty="0"/>
              <a:t>Read that block, scan it for “home” to get </a:t>
            </a:r>
            <a:r>
              <a:rPr lang="en-US" dirty="0" err="1"/>
              <a:t>inumber</a:t>
            </a:r>
            <a:r>
              <a:rPr lang="en-US" dirty="0"/>
              <a:t> for this directory (say 8086)</a:t>
            </a:r>
          </a:p>
          <a:p>
            <a:r>
              <a:rPr lang="en-US" dirty="0"/>
              <a:t>Read </a:t>
            </a:r>
            <a:r>
              <a:rPr lang="en-US" dirty="0" err="1"/>
              <a:t>inode</a:t>
            </a:r>
            <a:r>
              <a:rPr lang="en-US" dirty="0"/>
              <a:t> 8086 for /home, extract its blocks, read block (say 7756), scan it for “cs162” to get its </a:t>
            </a:r>
            <a:r>
              <a:rPr lang="en-US" dirty="0" err="1"/>
              <a:t>inumber</a:t>
            </a:r>
            <a:r>
              <a:rPr lang="en-US" dirty="0"/>
              <a:t> (say 732)</a:t>
            </a:r>
          </a:p>
          <a:p>
            <a:r>
              <a:rPr lang="en-US" dirty="0"/>
              <a:t>Read </a:t>
            </a:r>
            <a:r>
              <a:rPr lang="en-US" dirty="0" err="1"/>
              <a:t>inode</a:t>
            </a:r>
            <a:r>
              <a:rPr lang="en-US" dirty="0"/>
              <a:t> 732 for /home/cs162, extract its blocks, read block (say 12132), scan it for “stuff.txt” to get its </a:t>
            </a:r>
            <a:r>
              <a:rPr lang="en-US" dirty="0" err="1"/>
              <a:t>inumber</a:t>
            </a:r>
            <a:r>
              <a:rPr lang="en-US" dirty="0"/>
              <a:t>, say 9909</a:t>
            </a:r>
          </a:p>
          <a:p>
            <a:r>
              <a:rPr lang="en-US" dirty="0"/>
              <a:t>Read </a:t>
            </a:r>
            <a:r>
              <a:rPr lang="en-US" dirty="0" err="1"/>
              <a:t>inode</a:t>
            </a:r>
            <a:r>
              <a:rPr lang="en-US" dirty="0"/>
              <a:t> 9909 for /home/cs162/stuff.txt</a:t>
            </a:r>
          </a:p>
          <a:p>
            <a:r>
              <a:rPr lang="en-US" dirty="0"/>
              <a:t>Set up file </a:t>
            </a:r>
            <a:r>
              <a:rPr lang="en-US" dirty="0" smtClean="0"/>
              <a:t>description </a:t>
            </a:r>
            <a:r>
              <a:rPr lang="en-US" dirty="0"/>
              <a:t>to refer to this </a:t>
            </a:r>
            <a:r>
              <a:rPr lang="en-US" dirty="0" err="1"/>
              <a:t>inode</a:t>
            </a:r>
            <a:r>
              <a:rPr lang="en-US" dirty="0"/>
              <a:t> so reads / write can access the data blocks referenced by its direct and indirect pointers</a:t>
            </a:r>
          </a:p>
          <a:p>
            <a:r>
              <a:rPr lang="en-US" b="1" dirty="0">
                <a:solidFill>
                  <a:srgbClr val="FF0000"/>
                </a:solidFill>
              </a:rPr>
              <a:t>Check permissions on the final </a:t>
            </a:r>
            <a:r>
              <a:rPr lang="en-US" b="1" dirty="0" err="1">
                <a:solidFill>
                  <a:srgbClr val="FF0000"/>
                </a:solidFill>
              </a:rPr>
              <a:t>inode</a:t>
            </a:r>
            <a:r>
              <a:rPr lang="en-US" b="1" dirty="0">
                <a:solidFill>
                  <a:srgbClr val="FF0000"/>
                </a:solidFill>
              </a:rPr>
              <a:t> and each directory’s </a:t>
            </a:r>
            <a:r>
              <a:rPr lang="en-US" b="1" dirty="0" err="1">
                <a:solidFill>
                  <a:srgbClr val="FF0000"/>
                </a:solidFill>
              </a:rPr>
              <a:t>inode</a:t>
            </a:r>
            <a:r>
              <a:rPr lang="en-US" b="1" dirty="0">
                <a:solidFill>
                  <a:srgbClr val="FF0000"/>
                </a:solidFill>
              </a:rPr>
              <a:t>…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1693A0-4571-4551-B1EF-1EF1C016D050}"/>
              </a:ext>
            </a:extLst>
          </p:cNvPr>
          <p:cNvSpPr/>
          <p:nvPr/>
        </p:nvSpPr>
        <p:spPr bwMode="auto">
          <a:xfrm>
            <a:off x="8920584" y="1000628"/>
            <a:ext cx="228600" cy="396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AD73882-2525-43B3-B6D4-E7878BF1FD8F}"/>
              </a:ext>
            </a:extLst>
          </p:cNvPr>
          <p:cNvGrpSpPr/>
          <p:nvPr/>
        </p:nvGrpSpPr>
        <p:grpSpPr>
          <a:xfrm>
            <a:off x="8682619" y="952160"/>
            <a:ext cx="2964737" cy="924734"/>
            <a:chOff x="6162835" y="1551732"/>
            <a:chExt cx="2964737" cy="92473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9E550B-9DA0-4CA9-AC9E-8633CBC483CF}"/>
                </a:ext>
              </a:extLst>
            </p:cNvPr>
            <p:cNvSpPr/>
            <p:nvPr/>
          </p:nvSpPr>
          <p:spPr bwMode="auto">
            <a:xfrm>
              <a:off x="6400800" y="1828800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13F495-1F0A-4810-A275-8CC9D68A4584}"/>
                </a:ext>
              </a:extLst>
            </p:cNvPr>
            <p:cNvSpPr/>
            <p:nvPr/>
          </p:nvSpPr>
          <p:spPr bwMode="auto">
            <a:xfrm>
              <a:off x="7771599" y="1828800"/>
              <a:ext cx="1355973" cy="4572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3F2DE8-0063-4C27-805E-36532D63EA17}"/>
                </a:ext>
              </a:extLst>
            </p:cNvPr>
            <p:cNvGrpSpPr/>
            <p:nvPr/>
          </p:nvGrpSpPr>
          <p:grpSpPr>
            <a:xfrm>
              <a:off x="7010400" y="1600200"/>
              <a:ext cx="228600" cy="838200"/>
              <a:chOff x="7010400" y="1600200"/>
              <a:chExt cx="228600" cy="8382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428AC5-8651-4397-AF03-B8BF9F4DB417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FFD588EE-9925-4049-A4D0-405352629829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C8A0097-7276-4BF4-84E5-E8B185CC253A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FE0BDDA-28BE-45E8-9678-A2DFB8BFA238}"/>
                </a:ext>
              </a:extLst>
            </p:cNvPr>
            <p:cNvCxnSpPr/>
            <p:nvPr/>
          </p:nvCxnSpPr>
          <p:spPr bwMode="auto">
            <a:xfrm flipV="1">
              <a:off x="7162800" y="1676400"/>
              <a:ext cx="38100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BBB0E46-2DFA-4012-A3D2-D43B4B2678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1828800"/>
              <a:ext cx="533400" cy="19242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CA74E19-3983-4C81-9947-041600B683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8233" y="2133600"/>
              <a:ext cx="556067" cy="32288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12415CB-5171-47D2-8C01-2E148B019A36}"/>
                </a:ext>
              </a:extLst>
            </p:cNvPr>
            <p:cNvSpPr txBox="1"/>
            <p:nvPr/>
          </p:nvSpPr>
          <p:spPr>
            <a:xfrm>
              <a:off x="7690413" y="1930354"/>
              <a:ext cx="1204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“home”:8086 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2EE3331-6041-4C48-8E40-3A48785981E5}"/>
                </a:ext>
              </a:extLst>
            </p:cNvPr>
            <p:cNvSpPr/>
            <p:nvPr/>
          </p:nvSpPr>
          <p:spPr>
            <a:xfrm>
              <a:off x="7620000" y="1551732"/>
              <a:ext cx="11192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 49358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894EFA7-F7E2-4160-8766-5807F53DC8BC}"/>
                </a:ext>
              </a:extLst>
            </p:cNvPr>
            <p:cNvCxnSpPr/>
            <p:nvPr/>
          </p:nvCxnSpPr>
          <p:spPr bwMode="auto">
            <a:xfrm flipV="1">
              <a:off x="6629400" y="1600200"/>
              <a:ext cx="381000" cy="22853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CDD3D17-E4D7-4B86-AEA6-03E24E0F14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2057332"/>
              <a:ext cx="381000" cy="419134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F8292AC-3D89-4C34-B9C9-B82A93820E94}"/>
                </a:ext>
              </a:extLst>
            </p:cNvPr>
            <p:cNvSpPr/>
            <p:nvPr/>
          </p:nvSpPr>
          <p:spPr>
            <a:xfrm>
              <a:off x="6162835" y="1795046"/>
              <a:ext cx="3080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2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4479DDC-7F92-49DC-A4C0-B62477329016}"/>
              </a:ext>
            </a:extLst>
          </p:cNvPr>
          <p:cNvGrpSpPr/>
          <p:nvPr/>
        </p:nvGrpSpPr>
        <p:grpSpPr>
          <a:xfrm>
            <a:off x="8322098" y="2901003"/>
            <a:ext cx="3325259" cy="969377"/>
            <a:chOff x="5802314" y="3500575"/>
            <a:chExt cx="3325259" cy="96937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1FEE6B0-48C3-4EA6-8AE9-DA6B49B9F4E0}"/>
                </a:ext>
              </a:extLst>
            </p:cNvPr>
            <p:cNvSpPr/>
            <p:nvPr/>
          </p:nvSpPr>
          <p:spPr bwMode="auto">
            <a:xfrm>
              <a:off x="6400800" y="35555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5B8943F-BFDC-457A-8125-0155A9F7237F}"/>
                </a:ext>
              </a:extLst>
            </p:cNvPr>
            <p:cNvSpPr/>
            <p:nvPr/>
          </p:nvSpPr>
          <p:spPr>
            <a:xfrm>
              <a:off x="5802314" y="3500575"/>
              <a:ext cx="6335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8086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B72FDFA-E1DF-4AD5-B133-D98B717D9ED7}"/>
                </a:ext>
              </a:extLst>
            </p:cNvPr>
            <p:cNvGrpSpPr/>
            <p:nvPr/>
          </p:nvGrpSpPr>
          <p:grpSpPr>
            <a:xfrm>
              <a:off x="7010400" y="3631752"/>
              <a:ext cx="228600" cy="838200"/>
              <a:chOff x="7010400" y="1600200"/>
              <a:chExt cx="228600" cy="83820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567E183-C725-4C7B-9C52-3D5CF41F5DC9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6EBFC21-FB50-44A5-A660-7540E362ED0D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C1360E6C-B6EE-41F4-9B05-3174C167C603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5158407-CA12-4CF8-9759-C253F35702F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3809850"/>
              <a:ext cx="571500" cy="12670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DCA90C8-EA93-4C4A-80B7-E70449EE87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62800" y="4052782"/>
              <a:ext cx="571500" cy="3590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2F8E930-38B2-4275-882E-9357FEAF0A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3784083"/>
              <a:ext cx="369908" cy="68586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909067C-DD6C-4BC2-AF24-15C80DF908FF}"/>
                </a:ext>
              </a:extLst>
            </p:cNvPr>
            <p:cNvSpPr/>
            <p:nvPr/>
          </p:nvSpPr>
          <p:spPr bwMode="auto">
            <a:xfrm>
              <a:off x="7753109" y="3809919"/>
              <a:ext cx="1374464" cy="4572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955DD8E-77D4-4C32-B5D0-87D9BFAF8344}"/>
                </a:ext>
              </a:extLst>
            </p:cNvPr>
            <p:cNvSpPr/>
            <p:nvPr/>
          </p:nvSpPr>
          <p:spPr>
            <a:xfrm>
              <a:off x="7676909" y="3532851"/>
              <a:ext cx="103425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 7756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84D3D6F-DDA6-4E76-9647-4ACCCEBED63D}"/>
                </a:ext>
              </a:extLst>
            </p:cNvPr>
            <p:cNvSpPr txBox="1"/>
            <p:nvPr/>
          </p:nvSpPr>
          <p:spPr>
            <a:xfrm>
              <a:off x="7690413" y="3885687"/>
              <a:ext cx="1204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“cs162”:732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D469154-9B0A-4F7D-A4A7-F2D28B6DF598}"/>
              </a:ext>
            </a:extLst>
          </p:cNvPr>
          <p:cNvGrpSpPr/>
          <p:nvPr/>
        </p:nvGrpSpPr>
        <p:grpSpPr>
          <a:xfrm>
            <a:off x="8424150" y="1908883"/>
            <a:ext cx="3386850" cy="1129222"/>
            <a:chOff x="5904366" y="2508455"/>
            <a:chExt cx="3386850" cy="1129222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48828B9-C1F4-4E96-B103-C96AF29A60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3555552"/>
              <a:ext cx="369908" cy="8212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FE0A6FD-2A13-4ECA-93A9-7BCF8B880EB9}"/>
                </a:ext>
              </a:extLst>
            </p:cNvPr>
            <p:cNvSpPr/>
            <p:nvPr/>
          </p:nvSpPr>
          <p:spPr bwMode="auto">
            <a:xfrm>
              <a:off x="6400800" y="2573429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E0D7BF3-1140-43C9-BEFC-57937A3A3AA2}"/>
                </a:ext>
              </a:extLst>
            </p:cNvPr>
            <p:cNvSpPr/>
            <p:nvPr/>
          </p:nvSpPr>
          <p:spPr>
            <a:xfrm>
              <a:off x="5904366" y="2508455"/>
              <a:ext cx="52129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732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E02C6A75-5068-4D43-8196-246A5045EA22}"/>
                </a:ext>
              </a:extLst>
            </p:cNvPr>
            <p:cNvGrpSpPr/>
            <p:nvPr/>
          </p:nvGrpSpPr>
          <p:grpSpPr>
            <a:xfrm>
              <a:off x="7010400" y="2649629"/>
              <a:ext cx="228600" cy="838200"/>
              <a:chOff x="7010400" y="1600200"/>
              <a:chExt cx="228600" cy="838200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BCBFB0AE-1C44-43DF-920F-3CFBA2EB164D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769F035-49C3-4E22-A4F3-75894CE90853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8B461C1-D374-4454-9DD4-8A274F0ED2BA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3D7B27D-9AFF-4C74-A8A8-1F97B3600AE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2847009"/>
              <a:ext cx="266459" cy="10742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9E08280-20C6-4760-975A-7A1A6759121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2871116"/>
              <a:ext cx="571500" cy="19954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9B20DB-F85C-49C2-9D41-732165C077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2573429"/>
              <a:ext cx="369908" cy="8212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5BAAE88-5597-4D65-AB56-AC41B3EFB5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2801960"/>
              <a:ext cx="369908" cy="68586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1F22983-71DA-4332-99FE-4BA4EC53ED5E}"/>
                </a:ext>
              </a:extLst>
            </p:cNvPr>
            <p:cNvSpPr/>
            <p:nvPr/>
          </p:nvSpPr>
          <p:spPr bwMode="auto">
            <a:xfrm>
              <a:off x="7771600" y="2827796"/>
              <a:ext cx="1355973" cy="4572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CD6A838-FD1C-47ED-A825-97FCB0004383}"/>
                </a:ext>
              </a:extLst>
            </p:cNvPr>
            <p:cNvSpPr/>
            <p:nvPr/>
          </p:nvSpPr>
          <p:spPr>
            <a:xfrm>
              <a:off x="7676909" y="2550728"/>
              <a:ext cx="11192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 12132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8364CD0-8034-414D-857C-CBBB33B8B036}"/>
                </a:ext>
              </a:extLst>
            </p:cNvPr>
            <p:cNvSpPr txBox="1"/>
            <p:nvPr/>
          </p:nvSpPr>
          <p:spPr>
            <a:xfrm>
              <a:off x="7662244" y="2998802"/>
              <a:ext cx="16289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“stuff.txt”:9909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AD4B534-C55D-4579-BC26-4BDC7ADAB67B}"/>
              </a:ext>
            </a:extLst>
          </p:cNvPr>
          <p:cNvGrpSpPr/>
          <p:nvPr/>
        </p:nvGrpSpPr>
        <p:grpSpPr>
          <a:xfrm>
            <a:off x="8322098" y="4037098"/>
            <a:ext cx="3341686" cy="1275244"/>
            <a:chOff x="5802314" y="4636670"/>
            <a:chExt cx="3341686" cy="127524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64239A8-DD2C-41BD-B7BD-958060FBD240}"/>
                </a:ext>
              </a:extLst>
            </p:cNvPr>
            <p:cNvSpPr/>
            <p:nvPr/>
          </p:nvSpPr>
          <p:spPr bwMode="auto">
            <a:xfrm>
              <a:off x="6400800" y="4855577"/>
              <a:ext cx="228600" cy="2286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A739BB9-6B41-4E69-85A8-A947100D1048}"/>
                </a:ext>
              </a:extLst>
            </p:cNvPr>
            <p:cNvSpPr/>
            <p:nvPr/>
          </p:nvSpPr>
          <p:spPr>
            <a:xfrm>
              <a:off x="5802314" y="4800600"/>
              <a:ext cx="6335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9909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7387337-2195-45B9-836C-A412D625FB49}"/>
                </a:ext>
              </a:extLst>
            </p:cNvPr>
            <p:cNvGrpSpPr/>
            <p:nvPr/>
          </p:nvGrpSpPr>
          <p:grpSpPr>
            <a:xfrm>
              <a:off x="7010400" y="4931777"/>
              <a:ext cx="228600" cy="838200"/>
              <a:chOff x="7010400" y="1600200"/>
              <a:chExt cx="228600" cy="838200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5930462-7C5C-4D6E-B8D4-AC3639239F3F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C7D0F1C-C40B-42BD-9B98-54AE86B94668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6968AD34-DD75-414E-BF34-DA5B28F8A5AB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E94DF1F-5665-44D2-B444-C26EE9099EA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5109875"/>
              <a:ext cx="571500" cy="12670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C571BA9-1E8B-49C7-890C-E6B38FA2142E}"/>
                </a:ext>
              </a:extLst>
            </p:cNvPr>
            <p:cNvCxnSpPr>
              <a:cxnSpLocks/>
              <a:endCxn id="59" idx="1"/>
            </p:cNvCxnSpPr>
            <p:nvPr/>
          </p:nvCxnSpPr>
          <p:spPr bwMode="auto">
            <a:xfrm flipV="1">
              <a:off x="7162800" y="5338544"/>
              <a:ext cx="590309" cy="1426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E5D8202-7259-43F7-BB50-EF5D46AB78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4855577"/>
              <a:ext cx="369908" cy="8212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9A5FD34-3129-4EF5-BB0C-668C394F548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5084108"/>
              <a:ext cx="369908" cy="68586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B381E12-599E-4D89-87B6-DE5A48B2BCAC}"/>
                </a:ext>
              </a:extLst>
            </p:cNvPr>
            <p:cNvSpPr/>
            <p:nvPr/>
          </p:nvSpPr>
          <p:spPr bwMode="auto">
            <a:xfrm>
              <a:off x="7753109" y="5109944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168CA0C-4841-4342-BC85-4B4090108F8A}"/>
                </a:ext>
              </a:extLst>
            </p:cNvPr>
            <p:cNvSpPr/>
            <p:nvPr/>
          </p:nvSpPr>
          <p:spPr>
            <a:xfrm>
              <a:off x="7676909" y="4636670"/>
              <a:ext cx="146709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Blocks of </a:t>
              </a:r>
              <a:r>
                <a:rPr lang="en-US" sz="1200" dirty="0" err="1">
                  <a:latin typeface="Consolas" panose="020B0609020204030204" pitchFamily="49" charset="0"/>
                </a:rPr>
                <a:t>stuff.txt</a:t>
              </a:r>
              <a:r>
                <a:rPr lang="en-US" sz="1200" dirty="0">
                  <a:latin typeface="Consolas" panose="020B0609020204030204" pitchFamily="49" charset="0"/>
                </a:rPr>
                <a:t> 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67BDBB1-14D4-4C1D-ADCF-23C1435C951C}"/>
                </a:ext>
              </a:extLst>
            </p:cNvPr>
            <p:cNvSpPr/>
            <p:nvPr/>
          </p:nvSpPr>
          <p:spPr bwMode="auto">
            <a:xfrm>
              <a:off x="7883391" y="5302314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2615CB3-2853-4AF5-BD45-BF5C9805A901}"/>
                </a:ext>
              </a:extLst>
            </p:cNvPr>
            <p:cNvSpPr/>
            <p:nvPr/>
          </p:nvSpPr>
          <p:spPr bwMode="auto">
            <a:xfrm>
              <a:off x="8035791" y="5454714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DBBB91EE-E074-450C-B0F4-6333FCB688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8233" y="5472454"/>
              <a:ext cx="841477" cy="4112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B5754900-129C-461A-AAF4-F569BC3D89F5}"/>
              </a:ext>
            </a:extLst>
          </p:cNvPr>
          <p:cNvSpPr/>
          <p:nvPr/>
        </p:nvSpPr>
        <p:spPr>
          <a:xfrm>
            <a:off x="9290445" y="609600"/>
            <a:ext cx="6815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latin typeface="Consolas" panose="020B0609020204030204" pitchFamily="49" charset="0"/>
              </a:rPr>
              <a:t>inode</a:t>
            </a:r>
            <a:endParaRPr lang="en-US" sz="1400" dirty="0">
              <a:latin typeface="Consolas" panose="020B0609020204030204" pitchFamily="49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791E99E-9F5E-4E75-88CC-336AC8775052}"/>
              </a:ext>
            </a:extLst>
          </p:cNvPr>
          <p:cNvCxnSpPr>
            <a:cxnSpLocks/>
          </p:cNvCxnSpPr>
          <p:nvPr/>
        </p:nvCxnSpPr>
        <p:spPr bwMode="auto">
          <a:xfrm>
            <a:off x="8930882" y="1701189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8E83674-246D-4789-8EE9-76042120700E}"/>
              </a:ext>
            </a:extLst>
          </p:cNvPr>
          <p:cNvCxnSpPr>
            <a:cxnSpLocks/>
          </p:cNvCxnSpPr>
          <p:nvPr/>
        </p:nvCxnSpPr>
        <p:spPr bwMode="auto">
          <a:xfrm>
            <a:off x="8920584" y="2514282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2EEEDDD-F691-4EA1-AC0B-180CE3AF34A4}"/>
              </a:ext>
            </a:extLst>
          </p:cNvPr>
          <p:cNvCxnSpPr>
            <a:cxnSpLocks/>
          </p:cNvCxnSpPr>
          <p:nvPr/>
        </p:nvCxnSpPr>
        <p:spPr bwMode="auto">
          <a:xfrm>
            <a:off x="8920584" y="3428682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D0AEC03-E769-435B-AF26-ED3B79AC1B99}"/>
              </a:ext>
            </a:extLst>
          </p:cNvPr>
          <p:cNvCxnSpPr>
            <a:cxnSpLocks/>
          </p:cNvCxnSpPr>
          <p:nvPr/>
        </p:nvCxnSpPr>
        <p:spPr bwMode="auto">
          <a:xfrm>
            <a:off x="8920584" y="4038282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ounded Rectangle 89">
            <a:extLst>
              <a:ext uri="{FF2B5EF4-FFF2-40B4-BE49-F238E27FC236}">
                <a16:creationId xmlns:a16="http://schemas.microsoft.com/office/drawing/2014/main" id="{33746288-DB39-4489-B4F1-97D61548BAF2}"/>
              </a:ext>
            </a:extLst>
          </p:cNvPr>
          <p:cNvSpPr/>
          <p:nvPr/>
        </p:nvSpPr>
        <p:spPr bwMode="auto">
          <a:xfrm>
            <a:off x="8153400" y="5524160"/>
            <a:ext cx="3657599" cy="9144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3EAE11B-03A1-4571-8B86-DB48A328A1C3}"/>
              </a:ext>
            </a:extLst>
          </p:cNvPr>
          <p:cNvGrpSpPr/>
          <p:nvPr/>
        </p:nvGrpSpPr>
        <p:grpSpPr>
          <a:xfrm>
            <a:off x="8157809" y="5562600"/>
            <a:ext cx="757590" cy="307777"/>
            <a:chOff x="5890055" y="5747175"/>
            <a:chExt cx="757591" cy="307777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232C1C0-414D-4962-9300-173879B7DA43}"/>
                </a:ext>
              </a:extLst>
            </p:cNvPr>
            <p:cNvSpPr/>
            <p:nvPr/>
          </p:nvSpPr>
          <p:spPr bwMode="auto">
            <a:xfrm>
              <a:off x="6419046" y="58021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660CB21-422D-408B-B8A4-2215D535F4B9}"/>
                </a:ext>
              </a:extLst>
            </p:cNvPr>
            <p:cNvSpPr/>
            <p:nvPr/>
          </p:nvSpPr>
          <p:spPr>
            <a:xfrm>
              <a:off x="5890055" y="5747175"/>
              <a:ext cx="57780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400" b="0" dirty="0" smtClean="0">
                  <a:latin typeface="Consolas" panose="020B0609020204030204" pitchFamily="49" charset="0"/>
                </a:rPr>
                <a:t>2: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F933395-F578-4FB8-99EF-30DDF35AC8F5}"/>
              </a:ext>
            </a:extLst>
          </p:cNvPr>
          <p:cNvGrpSpPr/>
          <p:nvPr/>
        </p:nvGrpSpPr>
        <p:grpSpPr>
          <a:xfrm>
            <a:off x="8157805" y="5846177"/>
            <a:ext cx="757595" cy="307777"/>
            <a:chOff x="5890058" y="5747175"/>
            <a:chExt cx="757595" cy="307777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24B27BE-02E5-4747-9A30-C17E387C4D97}"/>
                </a:ext>
              </a:extLst>
            </p:cNvPr>
            <p:cNvSpPr/>
            <p:nvPr/>
          </p:nvSpPr>
          <p:spPr bwMode="auto">
            <a:xfrm>
              <a:off x="6419053" y="58021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0043784-B31C-4C8F-86B6-4F57F3065B3D}"/>
                </a:ext>
              </a:extLst>
            </p:cNvPr>
            <p:cNvSpPr/>
            <p:nvPr/>
          </p:nvSpPr>
          <p:spPr>
            <a:xfrm>
              <a:off x="5890058" y="5747175"/>
              <a:ext cx="57780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400" b="0" dirty="0" smtClean="0">
                  <a:latin typeface="Consolas" panose="020B0609020204030204" pitchFamily="49" charset="0"/>
                </a:rPr>
                <a:t>732: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A3308A-CF9E-45A3-BD30-E68FA2EAE114}"/>
              </a:ext>
            </a:extLst>
          </p:cNvPr>
          <p:cNvGrpSpPr/>
          <p:nvPr/>
        </p:nvGrpSpPr>
        <p:grpSpPr>
          <a:xfrm>
            <a:off x="8054013" y="6113496"/>
            <a:ext cx="861387" cy="307777"/>
            <a:chOff x="5790675" y="5747175"/>
            <a:chExt cx="861387" cy="307777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2FBD4B7-0118-48EA-B23E-56BC76B476D2}"/>
                </a:ext>
              </a:extLst>
            </p:cNvPr>
            <p:cNvSpPr/>
            <p:nvPr/>
          </p:nvSpPr>
          <p:spPr bwMode="auto">
            <a:xfrm>
              <a:off x="6423462" y="58021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7F9C171-A5DC-4449-B200-8ABA69740F26}"/>
                </a:ext>
              </a:extLst>
            </p:cNvPr>
            <p:cNvSpPr/>
            <p:nvPr/>
          </p:nvSpPr>
          <p:spPr>
            <a:xfrm>
              <a:off x="5790675" y="5747175"/>
              <a:ext cx="6815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400" b="0" dirty="0" smtClean="0">
                  <a:latin typeface="Consolas" panose="020B0609020204030204" pitchFamily="49" charset="0"/>
                </a:rPr>
                <a:t>8086: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00E8BBD-6D81-41A5-995A-4F4260817476}"/>
              </a:ext>
            </a:extLst>
          </p:cNvPr>
          <p:cNvGrpSpPr/>
          <p:nvPr/>
        </p:nvGrpSpPr>
        <p:grpSpPr>
          <a:xfrm>
            <a:off x="8915400" y="5587238"/>
            <a:ext cx="838200" cy="307777"/>
            <a:chOff x="5890062" y="5747175"/>
            <a:chExt cx="838200" cy="307777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8833BD5-FFA2-4C3C-A69C-4511B6904677}"/>
                </a:ext>
              </a:extLst>
            </p:cNvPr>
            <p:cNvSpPr/>
            <p:nvPr/>
          </p:nvSpPr>
          <p:spPr bwMode="auto">
            <a:xfrm>
              <a:off x="6499662" y="5802152"/>
              <a:ext cx="228600" cy="2286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4175D32-467D-44F5-BC9F-58FD55A029BB}"/>
                </a:ext>
              </a:extLst>
            </p:cNvPr>
            <p:cNvSpPr/>
            <p:nvPr/>
          </p:nvSpPr>
          <p:spPr>
            <a:xfrm>
              <a:off x="5890062" y="5747175"/>
              <a:ext cx="6815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dirty="0" smtClean="0">
                  <a:latin typeface="Consolas" panose="020B0609020204030204" pitchFamily="49" charset="0"/>
                </a:rPr>
                <a:t>9099: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7D7746F-DB42-4B7B-BB53-02DA100C67C8}"/>
              </a:ext>
            </a:extLst>
          </p:cNvPr>
          <p:cNvGrpSpPr/>
          <p:nvPr/>
        </p:nvGrpSpPr>
        <p:grpSpPr>
          <a:xfrm>
            <a:off x="10304764" y="5578287"/>
            <a:ext cx="1277636" cy="336866"/>
            <a:chOff x="7266296" y="5769127"/>
            <a:chExt cx="1277636" cy="336866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B8610DDF-E1AD-4754-9AC8-C4C28FC1B1D2}"/>
                </a:ext>
              </a:extLst>
            </p:cNvPr>
            <p:cNvSpPr/>
            <p:nvPr/>
          </p:nvSpPr>
          <p:spPr bwMode="auto">
            <a:xfrm>
              <a:off x="7319708" y="5769127"/>
              <a:ext cx="1224224" cy="336866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D0F17D2-E00E-4A57-AA16-F7C828A2125C}"/>
                </a:ext>
              </a:extLst>
            </p:cNvPr>
            <p:cNvSpPr txBox="1"/>
            <p:nvPr/>
          </p:nvSpPr>
          <p:spPr>
            <a:xfrm>
              <a:off x="7266296" y="5794636"/>
              <a:ext cx="12266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“home”:8086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444C83A-FEE9-4E6C-9873-E0A5CADC476C}"/>
              </a:ext>
            </a:extLst>
          </p:cNvPr>
          <p:cNvGrpSpPr/>
          <p:nvPr/>
        </p:nvGrpSpPr>
        <p:grpSpPr>
          <a:xfrm>
            <a:off x="10287000" y="6063934"/>
            <a:ext cx="1541944" cy="336866"/>
            <a:chOff x="7840188" y="6244619"/>
            <a:chExt cx="1308717" cy="336866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934BD84-C648-4834-A690-22CB9FBF5B43}"/>
                </a:ext>
              </a:extLst>
            </p:cNvPr>
            <p:cNvSpPr/>
            <p:nvPr/>
          </p:nvSpPr>
          <p:spPr bwMode="auto">
            <a:xfrm>
              <a:off x="7915507" y="6244619"/>
              <a:ext cx="1168723" cy="336866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743DB4E-C452-4FBE-9581-5BD6EC4108AD}"/>
                </a:ext>
              </a:extLst>
            </p:cNvPr>
            <p:cNvSpPr txBox="1"/>
            <p:nvPr/>
          </p:nvSpPr>
          <p:spPr>
            <a:xfrm>
              <a:off x="7840188" y="6276685"/>
              <a:ext cx="1308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“stuff.txt”:</a:t>
              </a:r>
              <a:r>
                <a:rPr lang="en-US" sz="1200" b="0" dirty="0" smtClean="0">
                  <a:latin typeface="Consolas" panose="020B0609020204030204" pitchFamily="49" charset="0"/>
                </a:rPr>
                <a:t>9909</a:t>
              </a:r>
              <a:endParaRPr lang="en-US" sz="1200" b="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A8BC6FB-6068-4A93-8FA0-1C00FE27C28F}"/>
              </a:ext>
            </a:extLst>
          </p:cNvPr>
          <p:cNvGrpSpPr/>
          <p:nvPr/>
        </p:nvGrpSpPr>
        <p:grpSpPr>
          <a:xfrm>
            <a:off x="9122052" y="6063934"/>
            <a:ext cx="1262657" cy="336866"/>
            <a:chOff x="6616984" y="6254774"/>
            <a:chExt cx="1262657" cy="336866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E6E7B6-6C2E-4129-BF8D-FD1D83917746}"/>
                </a:ext>
              </a:extLst>
            </p:cNvPr>
            <p:cNvSpPr/>
            <p:nvPr/>
          </p:nvSpPr>
          <p:spPr bwMode="auto">
            <a:xfrm>
              <a:off x="6616984" y="6254774"/>
              <a:ext cx="1208994" cy="336866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399D025-D36F-40DA-A544-F4F1B5807A5B}"/>
                </a:ext>
              </a:extLst>
            </p:cNvPr>
            <p:cNvSpPr txBox="1"/>
            <p:nvPr/>
          </p:nvSpPr>
          <p:spPr>
            <a:xfrm>
              <a:off x="6661680" y="6287404"/>
              <a:ext cx="1217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“cs162”:732 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469970" y="643209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Memory</a:t>
            </a:r>
            <a:endParaRPr lang="en-US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77892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Directories: B-Trees (</a:t>
            </a:r>
            <a:r>
              <a:rPr lang="en-US" dirty="0" err="1" smtClean="0"/>
              <a:t>dirhash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XFSDir.pdf"/>
          <p:cNvPicPr>
            <a:picLocks noGrp="1" noChangeAspect="1"/>
          </p:cNvPicPr>
          <p:nvPr>
            <p:ph idx="1"/>
          </p:nvPr>
        </p:nvPicPr>
        <p:blipFill>
          <a:blip r:embed="rId2"/>
          <a:srcRect t="-18913" b="-18913"/>
          <a:stretch>
            <a:fillRect/>
          </a:stretch>
        </p:blipFill>
        <p:spPr>
          <a:xfrm>
            <a:off x="1519104" y="1078082"/>
            <a:ext cx="9178974" cy="5048082"/>
          </a:xfrm>
        </p:spPr>
      </p:pic>
      <p:sp>
        <p:nvSpPr>
          <p:cNvPr id="3" name="TextBox 2"/>
          <p:cNvSpPr txBox="1"/>
          <p:nvPr/>
        </p:nvSpPr>
        <p:spPr>
          <a:xfrm>
            <a:off x="2057400" y="914401"/>
            <a:ext cx="4615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in FreeBSD, </a:t>
            </a:r>
            <a:r>
              <a:rPr lang="en-US" sz="2400" b="0" dirty="0" err="1">
                <a:latin typeface="Gill Sans" charset="0"/>
                <a:ea typeface="Gill Sans" charset="0"/>
                <a:cs typeface="Gill Sans" charset="0"/>
              </a:rPr>
              <a:t>NetBSD</a:t>
            </a: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, </a:t>
            </a:r>
            <a:r>
              <a:rPr lang="en-US" sz="2400" b="0" dirty="0" err="1">
                <a:latin typeface="Gill Sans" charset="0"/>
                <a:ea typeface="Gill Sans" charset="0"/>
                <a:cs typeface="Gill Sans" charset="0"/>
              </a:rPr>
              <a:t>OpenBSD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41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086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Homework 5: </a:t>
            </a:r>
            <a:r>
              <a:rPr lang="en-US" dirty="0" smtClean="0"/>
              <a:t>Due April 23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r>
              <a:rPr lang="en-US" dirty="0" smtClean="0"/>
              <a:t>Project 3: Design </a:t>
            </a:r>
            <a:r>
              <a:rPr lang="en-US" dirty="0" smtClean="0"/>
              <a:t>reviews this week</a:t>
            </a:r>
            <a:endParaRPr lang="en-US" dirty="0" smtClean="0"/>
          </a:p>
          <a:p>
            <a:r>
              <a:rPr lang="en-US" dirty="0" smtClean="0"/>
              <a:t>Midterm 3: April 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Everything fair game with focus on last 1/3 of class</a:t>
            </a:r>
          </a:p>
          <a:p>
            <a:pPr lvl="1"/>
            <a:r>
              <a:rPr lang="en-US" dirty="0" smtClean="0"/>
              <a:t>Three </a:t>
            </a:r>
            <a:r>
              <a:rPr lang="en-US" i="1" dirty="0" smtClean="0"/>
              <a:t>hand-written</a:t>
            </a:r>
            <a:r>
              <a:rPr lang="en-US" dirty="0"/>
              <a:t> </a:t>
            </a:r>
            <a:r>
              <a:rPr lang="en-US" dirty="0" smtClean="0"/>
              <a:t>cheat-sheets, double sided</a:t>
            </a:r>
          </a:p>
          <a:p>
            <a:r>
              <a:rPr lang="en-US" dirty="0"/>
              <a:t>Class attendance: No credit for people who use the same photo</a:t>
            </a:r>
            <a:r>
              <a:rPr lang="en-US" dirty="0" smtClean="0"/>
              <a:t>!</a:t>
            </a:r>
          </a:p>
          <a:p>
            <a:r>
              <a:rPr lang="en-US" dirty="0" smtClean="0"/>
              <a:t>Last chance to suggest topics for final lecture!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67600" y="5105400"/>
            <a:ext cx="4434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Gill Sans Light"/>
              </a:rPr>
              <a:t>https://</a:t>
            </a:r>
            <a:r>
              <a:rPr lang="en-US" sz="2400" dirty="0" smtClean="0">
                <a:latin typeface="Gill Sans Light"/>
              </a:rPr>
              <a:t>tinyurl.com/</a:t>
            </a:r>
            <a:r>
              <a:rPr lang="en-US" sz="2400" dirty="0" smtClean="0">
                <a:latin typeface="Gill Sans Light"/>
              </a:rPr>
              <a:t>25ep5ep3</a:t>
            </a:r>
            <a:endParaRPr lang="en-US" sz="2400" dirty="0">
              <a:latin typeface="Gill Sans Ligh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914400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83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</a:t>
            </a:r>
            <a:br>
              <a:rPr lang="en-US" dirty="0" smtClean="0"/>
            </a:br>
            <a:r>
              <a:rPr lang="en-US" dirty="0" smtClean="0"/>
              <a:t>Windows </a:t>
            </a:r>
            <a:r>
              <a:rPr lang="en-US" dirty="0"/>
              <a:t>NTFS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78AE-3BFD-4B35-A36D-6601ED41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Technology File System (NTFS)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4884-324C-49B8-9E36-4BFF2B4D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 on modern Windows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Variable length extents</a:t>
            </a:r>
          </a:p>
          <a:p>
            <a:pPr lvl="1"/>
            <a:r>
              <a:rPr lang="en-US" dirty="0" smtClean="0"/>
              <a:t>Rather than fixed blocks</a:t>
            </a:r>
          </a:p>
          <a:p>
            <a:r>
              <a:rPr lang="en-US" dirty="0" smtClean="0"/>
              <a:t>Instead </a:t>
            </a:r>
            <a:r>
              <a:rPr lang="en-US" dirty="0"/>
              <a:t>of FAT or </a:t>
            </a:r>
            <a:r>
              <a:rPr lang="en-US" dirty="0" err="1"/>
              <a:t>inode</a:t>
            </a:r>
            <a:r>
              <a:rPr lang="en-US" dirty="0"/>
              <a:t> array: Master File Table</a:t>
            </a:r>
          </a:p>
          <a:p>
            <a:pPr lvl="1"/>
            <a:r>
              <a:rPr lang="en-US" dirty="0" smtClean="0"/>
              <a:t>Like a database, with max </a:t>
            </a:r>
            <a:r>
              <a:rPr lang="en-US" dirty="0"/>
              <a:t>1 KB size for each table </a:t>
            </a:r>
            <a:r>
              <a:rPr lang="en-US" dirty="0" smtClean="0"/>
              <a:t>entry</a:t>
            </a:r>
          </a:p>
          <a:p>
            <a:pPr lvl="1"/>
            <a:r>
              <a:rPr lang="en-US" dirty="0"/>
              <a:t>Everything (almost) is a sequence of &lt;</a:t>
            </a:r>
            <a:r>
              <a:rPr lang="en-US" dirty="0" err="1"/>
              <a:t>attribute:value</a:t>
            </a:r>
            <a:r>
              <a:rPr lang="en-US" dirty="0"/>
              <a:t>&gt; pairs</a:t>
            </a:r>
          </a:p>
          <a:p>
            <a:pPr lvl="2"/>
            <a:r>
              <a:rPr lang="en-US" dirty="0"/>
              <a:t>Meta-data and data</a:t>
            </a:r>
          </a:p>
          <a:p>
            <a:r>
              <a:rPr lang="en-US" dirty="0" smtClean="0"/>
              <a:t>Each </a:t>
            </a:r>
            <a:r>
              <a:rPr lang="en-US" dirty="0"/>
              <a:t>entry in MFT contains metadata and:</a:t>
            </a:r>
          </a:p>
          <a:p>
            <a:pPr lvl="1"/>
            <a:r>
              <a:rPr lang="en-US" dirty="0"/>
              <a:t>File’s data directly (for small files)</a:t>
            </a:r>
          </a:p>
          <a:p>
            <a:pPr lvl="1"/>
            <a:r>
              <a:rPr lang="en-US" dirty="0"/>
              <a:t>A list of </a:t>
            </a:r>
            <a:r>
              <a:rPr lang="en-US" i="1" dirty="0"/>
              <a:t>extents </a:t>
            </a:r>
            <a:r>
              <a:rPr lang="en-US" dirty="0"/>
              <a:t>(start block, size) for file’s data</a:t>
            </a:r>
          </a:p>
          <a:p>
            <a:pPr lvl="1"/>
            <a:r>
              <a:rPr lang="en-US" dirty="0"/>
              <a:t>For big files: pointers to other MFT entries with </a:t>
            </a:r>
            <a:r>
              <a:rPr lang="en-US" i="1" dirty="0"/>
              <a:t>more</a:t>
            </a:r>
            <a:r>
              <a:rPr lang="en-US" dirty="0"/>
              <a:t> extent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56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</a:rPr>
              <a:t>Recall: FAT Properties</a:t>
            </a:r>
            <a:endParaRPr lang="en-US" dirty="0">
              <a:latin typeface="Gill Sans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03" y="771712"/>
            <a:ext cx="5456274" cy="5502542"/>
          </a:xfrm>
        </p:spPr>
        <p:txBody>
          <a:bodyPr>
            <a:normAutofit fontScale="925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File is collection of disk blocks (Microsoft calls them “clusters”)</a:t>
            </a:r>
          </a:p>
          <a:p>
            <a:pPr>
              <a:lnSpc>
                <a:spcPct val="85000"/>
              </a:lnSpc>
            </a:pPr>
            <a:r>
              <a:rPr lang="en-US" dirty="0"/>
              <a:t>FAT is array of integers mapped 1-1 with disk blocks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Each integer is either: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Pointer to next block in file; or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End of file flag; or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Free block flag</a:t>
            </a:r>
          </a:p>
          <a:p>
            <a:pPr>
              <a:lnSpc>
                <a:spcPct val="85000"/>
              </a:lnSpc>
            </a:pPr>
            <a:r>
              <a:rPr lang="en-US" dirty="0"/>
              <a:t>File Number is index of root </a:t>
            </a:r>
            <a:br>
              <a:rPr lang="en-US" dirty="0"/>
            </a:br>
            <a:r>
              <a:rPr lang="en-US" dirty="0"/>
              <a:t>of block list for the file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Follow list to get block #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Directory must map name to block number at start of file</a:t>
            </a:r>
          </a:p>
          <a:p>
            <a:pPr>
              <a:lnSpc>
                <a:spcPct val="85000"/>
              </a:lnSpc>
            </a:pPr>
            <a:r>
              <a:rPr lang="en-US" dirty="0"/>
              <a:t>But: Where is FAT stored?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Beginning of disk, before the data blocks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Usually 2 copies (to handle errors)</a:t>
            </a:r>
          </a:p>
          <a:p>
            <a:endParaRPr lang="en-US" dirty="0">
              <a:latin typeface="Gill Sans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39179"/>
            <a:ext cx="1634523" cy="2903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017903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4B5BF8DE-E9B7-464D-BEF7-7A37EDC23462}"/>
              </a:ext>
            </a:extLst>
          </p:cNvPr>
          <p:cNvSpPr/>
          <p:nvPr/>
        </p:nvSpPr>
        <p:spPr>
          <a:xfrm>
            <a:off x="8404320" y="1715423"/>
            <a:ext cx="446224" cy="310654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118CC39-262D-4611-B4CE-80283DF5B480}"/>
              </a:ext>
            </a:extLst>
          </p:cNvPr>
          <p:cNvSpPr/>
          <p:nvPr/>
        </p:nvSpPr>
        <p:spPr>
          <a:xfrm>
            <a:off x="8404320" y="364411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A89CC2F-331C-4932-ACBA-71031A06CEC4}"/>
              </a:ext>
            </a:extLst>
          </p:cNvPr>
          <p:cNvSpPr/>
          <p:nvPr/>
        </p:nvSpPr>
        <p:spPr>
          <a:xfrm>
            <a:off x="8404672" y="3974490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0620002-8521-4CCA-A234-58FDDB88CE3B}"/>
              </a:ext>
            </a:extLst>
          </p:cNvPr>
          <p:cNvSpPr/>
          <p:nvPr/>
        </p:nvSpPr>
        <p:spPr>
          <a:xfrm>
            <a:off x="8405665" y="266967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A21AF1-9391-4734-A59C-3B4E62F968E3}"/>
              </a:ext>
            </a:extLst>
          </p:cNvPr>
          <p:cNvSpPr txBox="1"/>
          <p:nvPr/>
        </p:nvSpPr>
        <p:spPr>
          <a:xfrm>
            <a:off x="7289026" y="3930462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free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E164E99-5642-4C85-8BAD-D41B66E53397}"/>
              </a:ext>
            </a:extLst>
          </p:cNvPr>
          <p:cNvCxnSpPr>
            <a:stCxn id="67" idx="3"/>
          </p:cNvCxnSpPr>
          <p:nvPr/>
        </p:nvCxnSpPr>
        <p:spPr>
          <a:xfrm flipV="1">
            <a:off x="7895089" y="2819739"/>
            <a:ext cx="510838" cy="1310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F381C1-82F2-43E1-8157-23178E5588D8}"/>
              </a:ext>
            </a:extLst>
          </p:cNvPr>
          <p:cNvCxnSpPr/>
          <p:nvPr/>
        </p:nvCxnSpPr>
        <p:spPr>
          <a:xfrm flipV="1">
            <a:off x="7882666" y="3767388"/>
            <a:ext cx="542048" cy="374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BE43086-7910-4F99-8A6E-E70A34E81020}"/>
              </a:ext>
            </a:extLst>
          </p:cNvPr>
          <p:cNvCxnSpPr>
            <a:stCxn id="67" idx="3"/>
            <a:endCxn id="64" idx="1"/>
          </p:cNvCxnSpPr>
          <p:nvPr/>
        </p:nvCxnSpPr>
        <p:spPr>
          <a:xfrm>
            <a:off x="7895089" y="4130517"/>
            <a:ext cx="509583" cy="4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46BA39-5709-4AFB-98D3-440A540AEAE8}"/>
              </a:ext>
            </a:extLst>
          </p:cNvPr>
          <p:cNvCxnSpPr>
            <a:stCxn id="67" idx="3"/>
            <a:endCxn id="62" idx="1"/>
          </p:cNvCxnSpPr>
          <p:nvPr/>
        </p:nvCxnSpPr>
        <p:spPr>
          <a:xfrm flipV="1">
            <a:off x="7895089" y="1870750"/>
            <a:ext cx="509231" cy="2259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8409434" y="3644056"/>
            <a:ext cx="446224" cy="321145"/>
          </a:xfrm>
          <a:prstGeom prst="rect">
            <a:avLst/>
          </a:prstGeom>
          <a:solidFill>
            <a:srgbClr val="72FF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52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8760430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9506303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11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483" y="2286000"/>
            <a:ext cx="5478018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9829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Master File Table</a:t>
            </a:r>
          </a:p>
          <a:p>
            <a:pPr lvl="1"/>
            <a:r>
              <a:rPr lang="en-US" dirty="0" smtClean="0"/>
              <a:t>Database with Flexible 1KB entries for metadata/data</a:t>
            </a:r>
          </a:p>
          <a:p>
            <a:pPr lvl="1"/>
            <a:r>
              <a:rPr lang="en-US" dirty="0" smtClean="0"/>
              <a:t>Variable-sized attribute records (data or metadata)</a:t>
            </a:r>
          </a:p>
          <a:p>
            <a:pPr lvl="1"/>
            <a:r>
              <a:rPr lang="en-US" dirty="0" smtClean="0"/>
              <a:t>Extend with variable depth tree (non-resident)</a:t>
            </a:r>
          </a:p>
          <a:p>
            <a:r>
              <a:rPr lang="en-US" dirty="0" smtClean="0"/>
              <a:t>Extents – variable length contiguous regions</a:t>
            </a:r>
          </a:p>
          <a:p>
            <a:pPr lvl="1"/>
            <a:r>
              <a:rPr lang="en-US" dirty="0" smtClean="0"/>
              <a:t>Block pointers cover runs of blocks</a:t>
            </a:r>
          </a:p>
          <a:p>
            <a:pPr lvl="1"/>
            <a:r>
              <a:rPr lang="en-US" dirty="0" smtClean="0"/>
              <a:t>Similar approach in Linux (ext4)</a:t>
            </a:r>
          </a:p>
          <a:p>
            <a:pPr lvl="1"/>
            <a:r>
              <a:rPr lang="en-US" dirty="0" smtClean="0"/>
              <a:t>File create can provide hint as to</a:t>
            </a:r>
            <a:br>
              <a:rPr lang="en-US" dirty="0" smtClean="0"/>
            </a:br>
            <a:r>
              <a:rPr lang="en-US" dirty="0" smtClean="0"/>
              <a:t>size of file</a:t>
            </a:r>
          </a:p>
          <a:p>
            <a:r>
              <a:rPr lang="en-US" dirty="0" smtClean="0"/>
              <a:t>Journaling for reliability</a:t>
            </a:r>
          </a:p>
          <a:p>
            <a:pPr lvl="1"/>
            <a:r>
              <a:rPr lang="en-US" dirty="0" smtClean="0"/>
              <a:t>Discussed later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2401" y="624840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http://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ntfs.com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/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ntfs-mft.htm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66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Small File: Data stored with Metadata</a:t>
            </a:r>
            <a:endParaRPr lang="en-US" dirty="0"/>
          </a:p>
        </p:txBody>
      </p:sp>
      <p:pic>
        <p:nvPicPr>
          <p:cNvPr id="6" name="Content Placeholder 5" descr="FilesFiles-NTFSsmallFile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4451686" y="1818105"/>
            <a:ext cx="5992603" cy="707886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Create time, modify time, access time,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Owner id, security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specifier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, flags (RO, hidden, sys)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892843" y="2464437"/>
            <a:ext cx="521369" cy="1198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77713" y="2807368"/>
            <a:ext cx="1678665" cy="400110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data attribute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7874919" y="2764174"/>
            <a:ext cx="360948" cy="260500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Connector 11"/>
          <p:cNvCxnSpPr>
            <a:stCxn id="9" idx="2"/>
          </p:cNvCxnSpPr>
          <p:nvPr/>
        </p:nvCxnSpPr>
        <p:spPr>
          <a:xfrm flipH="1">
            <a:off x="8408738" y="3207478"/>
            <a:ext cx="564224" cy="3485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39263" y="4348512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Attribute list</a:t>
            </a:r>
          </a:p>
        </p:txBody>
      </p:sp>
    </p:spTree>
    <p:extLst>
      <p:ext uri="{BB962C8B-B14F-4D97-AF65-F5344CB8AC3E}">
        <p14:creationId xmlns:p14="http://schemas.microsoft.com/office/powerpoint/2010/main" val="254649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FD52-5A5B-4FA0-AFF0-58D1EC61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Medium File: Extents for File Data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DA52DC6-B50E-4589-8C06-D0BD61DBE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7892767" cy="4351338"/>
          </a:xfrm>
        </p:spPr>
      </p:pic>
    </p:spTree>
    <p:extLst>
      <p:ext uri="{BB962C8B-B14F-4D97-AF65-F5344CB8AC3E}">
        <p14:creationId xmlns:p14="http://schemas.microsoft.com/office/powerpoint/2010/main" val="1856911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16188-DF4A-4AB9-9449-3DABE2D3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Large File: Pointers to Other MFT Records</a:t>
            </a:r>
          </a:p>
        </p:txBody>
      </p:sp>
      <p:pic>
        <p:nvPicPr>
          <p:cNvPr id="8" name="Content Placeholder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23BD703C-FB5E-4684-836C-9715FBE94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066800"/>
            <a:ext cx="5486400" cy="4601858"/>
          </a:xfrm>
          <a:effectLst/>
        </p:spPr>
      </p:pic>
    </p:spTree>
    <p:extLst>
      <p:ext uri="{BB962C8B-B14F-4D97-AF65-F5344CB8AC3E}">
        <p14:creationId xmlns:p14="http://schemas.microsoft.com/office/powerpoint/2010/main" val="3680855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239000" y="381000"/>
            <a:ext cx="4114800" cy="838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936E2-2F14-4392-B1FD-8D8AC957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38963"/>
            <a:ext cx="6418385" cy="1325563"/>
          </a:xfrm>
        </p:spPr>
        <p:txBody>
          <a:bodyPr/>
          <a:lstStyle/>
          <a:p>
            <a:pPr algn="l"/>
            <a:r>
              <a:rPr lang="en-US" dirty="0"/>
              <a:t>NTFS Huge, Fragmented File: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Many </a:t>
            </a:r>
            <a:r>
              <a:rPr lang="en-US" dirty="0"/>
              <a:t>MFT Records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8206D27-3BC3-432A-AA06-71E634D68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2"/>
            <a:ext cx="4673822" cy="6629400"/>
          </a:xfrm>
        </p:spPr>
      </p:pic>
    </p:spTree>
    <p:extLst>
      <p:ext uri="{BB962C8B-B14F-4D97-AF65-F5344CB8AC3E}">
        <p14:creationId xmlns:p14="http://schemas.microsoft.com/office/powerpoint/2010/main" val="3278630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948A-7A86-43D2-84C9-6A8F7AB8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NTFS Directories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AFBE-EF53-42B3-A01E-6757D4496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Directories implemented as B Trees</a:t>
            </a:r>
          </a:p>
          <a:p>
            <a:r>
              <a:rPr lang="en-US" dirty="0" smtClean="0"/>
              <a:t>File's number identifies its entry in MFT</a:t>
            </a:r>
          </a:p>
          <a:p>
            <a:r>
              <a:rPr lang="en-US" dirty="0" smtClean="0"/>
              <a:t>MFT entry always has a file name attribute</a:t>
            </a:r>
          </a:p>
          <a:p>
            <a:pPr lvl="1"/>
            <a:r>
              <a:rPr lang="en-US" dirty="0" smtClean="0"/>
              <a:t>Human readable name, file number of parent </a:t>
            </a:r>
            <a:r>
              <a:rPr lang="en-US" dirty="0" err="1" smtClean="0"/>
              <a:t>dir</a:t>
            </a:r>
            <a:endParaRPr lang="en-US" dirty="0" smtClean="0"/>
          </a:p>
          <a:p>
            <a:r>
              <a:rPr lang="en-US" dirty="0" smtClean="0"/>
              <a:t>Hard link? Multiple file name attributes in MFT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5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4061-9F36-4F45-A732-7FF44C9C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buffer cache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F6EC-E95C-4D30-9CCE-95B8EF2F4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22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D820F88-DF8E-4C2A-9415-7F48B931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</a:rPr>
              <a:t>Recall: From </a:t>
            </a:r>
            <a:r>
              <a:rPr lang="en-US" dirty="0">
                <a:latin typeface="Gill Sans Light"/>
              </a:rPr>
              <a:t>Storage to File Systems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E6508C-F1CF-4F5E-924B-DB5CB8FD1D7B}"/>
              </a:ext>
            </a:extLst>
          </p:cNvPr>
          <p:cNvSpPr txBox="1"/>
          <p:nvPr/>
        </p:nvSpPr>
        <p:spPr>
          <a:xfrm>
            <a:off x="1335507" y="838200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I/O API and</a:t>
            </a:r>
          </a:p>
          <a:p>
            <a:pPr algn="ctr"/>
            <a:r>
              <a:rPr lang="en-US" sz="2000" b="0" dirty="0" err="1">
                <a:latin typeface="Gill Sans Light"/>
              </a:rPr>
              <a:t>syscalls</a:t>
            </a:r>
            <a:endParaRPr lang="en-US" sz="2000" b="0" dirty="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27FBAC-6D0F-4DF2-9C23-2A4885FBC312}"/>
              </a:ext>
            </a:extLst>
          </p:cNvPr>
          <p:cNvCxnSpPr/>
          <p:nvPr/>
        </p:nvCxnSpPr>
        <p:spPr>
          <a:xfrm>
            <a:off x="1335507" y="1669197"/>
            <a:ext cx="8470231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F63BC23-7CE3-4489-A2EC-78CF1DA11E60}"/>
              </a:ext>
            </a:extLst>
          </p:cNvPr>
          <p:cNvSpPr/>
          <p:nvPr/>
        </p:nvSpPr>
        <p:spPr>
          <a:xfrm>
            <a:off x="3581401" y="907161"/>
            <a:ext cx="2679031" cy="545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Variable-Size Buffer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C2A500-9F7C-48FD-8F37-AF319D44321A}"/>
              </a:ext>
            </a:extLst>
          </p:cNvPr>
          <p:cNvSpPr txBox="1"/>
          <p:nvPr/>
        </p:nvSpPr>
        <p:spPr>
          <a:xfrm>
            <a:off x="1335506" y="1983242"/>
            <a:ext cx="2021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File System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476F7E-5709-4DAE-8AB6-753DCB622E58}"/>
              </a:ext>
            </a:extLst>
          </p:cNvPr>
          <p:cNvCxnSpPr/>
          <p:nvPr/>
        </p:nvCxnSpPr>
        <p:spPr>
          <a:xfrm>
            <a:off x="1335506" y="2689625"/>
            <a:ext cx="8470231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C76F32D-1024-4222-A7EB-6B8309B38723}"/>
              </a:ext>
            </a:extLst>
          </p:cNvPr>
          <p:cNvSpPr/>
          <p:nvPr/>
        </p:nvSpPr>
        <p:spPr>
          <a:xfrm>
            <a:off x="3581400" y="1927589"/>
            <a:ext cx="3064043" cy="5454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Block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78FB7D-39F8-4F1C-9C2F-B43C6B82CA3D}"/>
              </a:ext>
            </a:extLst>
          </p:cNvPr>
          <p:cNvSpPr txBox="1"/>
          <p:nvPr/>
        </p:nvSpPr>
        <p:spPr>
          <a:xfrm>
            <a:off x="6870032" y="1784806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1" dirty="0">
                <a:latin typeface="Gill Sans Light"/>
              </a:rPr>
              <a:t>Logical Index,</a:t>
            </a:r>
            <a:br>
              <a:rPr lang="en-US" sz="2000" b="0" i="1" dirty="0">
                <a:latin typeface="Gill Sans Light"/>
              </a:rPr>
            </a:br>
            <a:r>
              <a:rPr lang="en-US" sz="2000" b="0" i="1" dirty="0">
                <a:latin typeface="Gill Sans Light"/>
              </a:rPr>
              <a:t>Typically 4 KB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B36FD0-C1AF-498B-A69A-60C0A801F6DB}"/>
              </a:ext>
            </a:extLst>
          </p:cNvPr>
          <p:cNvSpPr txBox="1"/>
          <p:nvPr/>
        </p:nvSpPr>
        <p:spPr>
          <a:xfrm>
            <a:off x="1281825" y="3451564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Hardware Devices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9F94F5-FC7D-44EA-8F1F-DDD63D4D0CDA}"/>
              </a:ext>
            </a:extLst>
          </p:cNvPr>
          <p:cNvSpPr txBox="1"/>
          <p:nvPr/>
        </p:nvSpPr>
        <p:spPr>
          <a:xfrm>
            <a:off x="6693567" y="934815"/>
            <a:ext cx="2374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1" dirty="0">
                <a:latin typeface="Gill Sans Light"/>
              </a:rPr>
              <a:t>Memory Address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F63208-3524-4F31-A61C-EE3B1E108934}"/>
              </a:ext>
            </a:extLst>
          </p:cNvPr>
          <p:cNvGrpSpPr/>
          <p:nvPr/>
        </p:nvGrpSpPr>
        <p:grpSpPr>
          <a:xfrm>
            <a:off x="3100138" y="2984648"/>
            <a:ext cx="2326105" cy="2601120"/>
            <a:chOff x="1973179" y="4299284"/>
            <a:chExt cx="2326105" cy="260112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8F40A34-131B-4020-BDDB-170ED3E0F19A}"/>
                </a:ext>
              </a:extLst>
            </p:cNvPr>
            <p:cNvSpPr txBox="1"/>
            <p:nvPr/>
          </p:nvSpPr>
          <p:spPr>
            <a:xfrm>
              <a:off x="2229851" y="6500294"/>
              <a:ext cx="17165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HDD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103B972-5176-4A70-8533-FCF20A7F031F}"/>
                </a:ext>
              </a:extLst>
            </p:cNvPr>
            <p:cNvSpPr/>
            <p:nvPr/>
          </p:nvSpPr>
          <p:spPr>
            <a:xfrm>
              <a:off x="2229851" y="4833768"/>
              <a:ext cx="1716507" cy="54543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Sector(s)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088F00-5EFC-4A67-8B58-B5D9FBB14AF4}"/>
                </a:ext>
              </a:extLst>
            </p:cNvPr>
            <p:cNvSpPr/>
            <p:nvPr/>
          </p:nvSpPr>
          <p:spPr>
            <a:xfrm>
              <a:off x="1973179" y="4299284"/>
              <a:ext cx="2326105" cy="22010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B5DD44A-ADE6-4808-B84D-281893794A76}"/>
                </a:ext>
              </a:extLst>
            </p:cNvPr>
            <p:cNvSpPr txBox="1"/>
            <p:nvPr/>
          </p:nvSpPr>
          <p:spPr>
            <a:xfrm>
              <a:off x="2103522" y="5712355"/>
              <a:ext cx="20162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Physical Index,</a:t>
              </a:r>
            </a:p>
            <a:p>
              <a:pPr algn="ctr"/>
              <a:r>
                <a:rPr lang="en-US" sz="2000" b="0" dirty="0">
                  <a:latin typeface="Gill Sans Light"/>
                </a:rPr>
                <a:t>512B or 4KB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196EB87-3258-4709-80FC-58AD4E8827AB}"/>
              </a:ext>
            </a:extLst>
          </p:cNvPr>
          <p:cNvGrpSpPr/>
          <p:nvPr/>
        </p:nvGrpSpPr>
        <p:grpSpPr>
          <a:xfrm>
            <a:off x="5841332" y="2984648"/>
            <a:ext cx="2326105" cy="2601120"/>
            <a:chOff x="1973179" y="4299284"/>
            <a:chExt cx="2326105" cy="26011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EEE4A4-2FEB-44AE-B7B6-7B2DB111D55F}"/>
                </a:ext>
              </a:extLst>
            </p:cNvPr>
            <p:cNvSpPr txBox="1"/>
            <p:nvPr/>
          </p:nvSpPr>
          <p:spPr>
            <a:xfrm>
              <a:off x="2229851" y="6500294"/>
              <a:ext cx="17165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SSD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306934D-F37A-422C-9A31-D03075DBEB7A}"/>
                </a:ext>
              </a:extLst>
            </p:cNvPr>
            <p:cNvSpPr/>
            <p:nvPr/>
          </p:nvSpPr>
          <p:spPr>
            <a:xfrm>
              <a:off x="1973179" y="4299284"/>
              <a:ext cx="2326105" cy="22010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</a:endParaRP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3BA0FEF-FBA4-4811-8844-95BBE86CA1D3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4203031" y="2500195"/>
            <a:ext cx="0" cy="10189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F3501E0-652A-4CF9-ADB3-6A02BCE57B8A}"/>
              </a:ext>
            </a:extLst>
          </p:cNvPr>
          <p:cNvSpPr/>
          <p:nvPr/>
        </p:nvSpPr>
        <p:spPr>
          <a:xfrm>
            <a:off x="5880435" y="3103343"/>
            <a:ext cx="2247898" cy="390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</a:rPr>
              <a:t>Flash Trans. Layer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9A82AE2-4B37-4F3F-A3A9-1BC873EF34CF}"/>
              </a:ext>
            </a:extLst>
          </p:cNvPr>
          <p:cNvCxnSpPr>
            <a:cxnSpLocks/>
          </p:cNvCxnSpPr>
          <p:nvPr/>
        </p:nvCxnSpPr>
        <p:spPr>
          <a:xfrm>
            <a:off x="6280483" y="2501951"/>
            <a:ext cx="0" cy="60139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15C913D-9378-451D-9B36-E8FA779B833C}"/>
              </a:ext>
            </a:extLst>
          </p:cNvPr>
          <p:cNvSpPr/>
          <p:nvPr/>
        </p:nvSpPr>
        <p:spPr>
          <a:xfrm>
            <a:off x="5880435" y="3836285"/>
            <a:ext cx="2247898" cy="545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Phys. Block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977B79-9165-48EA-9D23-44A6F4754132}"/>
              </a:ext>
            </a:extLst>
          </p:cNvPr>
          <p:cNvSpPr txBox="1"/>
          <p:nvPr/>
        </p:nvSpPr>
        <p:spPr>
          <a:xfrm>
            <a:off x="8082718" y="3836285"/>
            <a:ext cx="1855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1" dirty="0">
                <a:latin typeface="Gill Sans Light"/>
              </a:rPr>
              <a:t>Phys Index., 4KB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BDD1F13-1D5B-4D0F-AFF1-BF054F94313F}"/>
              </a:ext>
            </a:extLst>
          </p:cNvPr>
          <p:cNvCxnSpPr>
            <a:cxnSpLocks/>
          </p:cNvCxnSpPr>
          <p:nvPr/>
        </p:nvCxnSpPr>
        <p:spPr>
          <a:xfrm flipH="1">
            <a:off x="6098004" y="3507609"/>
            <a:ext cx="210550" cy="356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95CE924-59AE-46D3-9121-4404401A12C5}"/>
              </a:ext>
            </a:extLst>
          </p:cNvPr>
          <p:cNvCxnSpPr>
            <a:cxnSpLocks/>
          </p:cNvCxnSpPr>
          <p:nvPr/>
        </p:nvCxnSpPr>
        <p:spPr>
          <a:xfrm>
            <a:off x="7190876" y="3500004"/>
            <a:ext cx="401051" cy="36450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DE024D4-B320-4DFB-84AC-1A118263CCEF}"/>
              </a:ext>
            </a:extLst>
          </p:cNvPr>
          <p:cNvCxnSpPr>
            <a:cxnSpLocks/>
          </p:cNvCxnSpPr>
          <p:nvPr/>
        </p:nvCxnSpPr>
        <p:spPr>
          <a:xfrm flipH="1">
            <a:off x="6775787" y="3506560"/>
            <a:ext cx="28071" cy="3757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DE31552-A2A7-4455-B2D8-BC812C4E6789}"/>
              </a:ext>
            </a:extLst>
          </p:cNvPr>
          <p:cNvSpPr/>
          <p:nvPr/>
        </p:nvSpPr>
        <p:spPr>
          <a:xfrm>
            <a:off x="3477126" y="3623406"/>
            <a:ext cx="1716507" cy="545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Sector(s)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99A4609-A5A9-4F02-AD97-B071BDCA747B}"/>
              </a:ext>
            </a:extLst>
          </p:cNvPr>
          <p:cNvSpPr/>
          <p:nvPr/>
        </p:nvSpPr>
        <p:spPr>
          <a:xfrm>
            <a:off x="3629526" y="3775806"/>
            <a:ext cx="1716507" cy="5454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Sector(s)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0CBFD8C-D858-43A3-A309-E110CC4F2C7C}"/>
              </a:ext>
            </a:extLst>
          </p:cNvPr>
          <p:cNvSpPr/>
          <p:nvPr/>
        </p:nvSpPr>
        <p:spPr>
          <a:xfrm>
            <a:off x="5880435" y="4505719"/>
            <a:ext cx="2202782" cy="545432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Erasure Page</a:t>
            </a:r>
          </a:p>
        </p:txBody>
      </p:sp>
      <p:pic>
        <p:nvPicPr>
          <p:cNvPr id="163" name="Picture 16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419600"/>
            <a:ext cx="2362200" cy="2362200"/>
          </a:xfrm>
          <a:prstGeom prst="rect">
            <a:avLst/>
          </a:prstGeom>
        </p:spPr>
      </p:pic>
      <p:pic>
        <p:nvPicPr>
          <p:cNvPr id="164" name="Picture 163">
            <a:extLst>
              <a:ext uri="{FF2B5EF4-FFF2-40B4-BE49-F238E27FC236}">
                <a16:creationId xmlns:a16="http://schemas.microsoft.com/office/drawing/2014/main" id="{C2DF3114-BB7B-4B47-AD9A-9B9B870A6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992" y="4471871"/>
            <a:ext cx="2314808" cy="23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26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3" grpId="0" animBg="1"/>
      <p:bldP spid="14" grpId="0"/>
      <p:bldP spid="15" grpId="0"/>
      <p:bldP spid="16" grpId="0"/>
      <p:bldP spid="26" grpId="0" animBg="1"/>
      <p:bldP spid="28" grpId="0" animBg="1"/>
      <p:bldP spid="29" grpId="0"/>
      <p:bldP spid="33" grpId="0" animBg="1"/>
      <p:bldP spid="34" grpId="0" animBg="1"/>
      <p:bldP spid="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37"/>
          <p:cNvSpPr txBox="1"/>
          <p:nvPr/>
        </p:nvSpPr>
        <p:spPr>
          <a:xfrm>
            <a:off x="10053880" y="2983280"/>
            <a:ext cx="19030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ill Sans Light"/>
              </a:rPr>
              <a:t>Slow access to </a:t>
            </a:r>
          </a:p>
          <a:p>
            <a:r>
              <a:rPr lang="en-US" dirty="0" smtClean="0">
                <a:solidFill>
                  <a:srgbClr val="FF0000"/>
                </a:solidFill>
                <a:latin typeface="Gill Sans Light"/>
              </a:rPr>
              <a:t>Data blocks of </a:t>
            </a:r>
          </a:p>
          <a:p>
            <a:r>
              <a:rPr lang="en-US" dirty="0" smtClean="0">
                <a:solidFill>
                  <a:srgbClr val="FF0000"/>
                </a:solidFill>
                <a:latin typeface="Gill Sans Light"/>
              </a:rPr>
              <a:t>fixed size!</a:t>
            </a:r>
            <a:endParaRPr lang="en-US" dirty="0">
              <a:solidFill>
                <a:srgbClr val="FF0000"/>
              </a:solidFill>
              <a:latin typeface="Gill Sans Ligh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81825" y="2728795"/>
            <a:ext cx="8656766" cy="3085573"/>
            <a:chOff x="1281825" y="2500195"/>
            <a:chExt cx="8656766" cy="3085573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F476F7E-5709-4DAE-8AB6-753DCB622E58}"/>
                </a:ext>
              </a:extLst>
            </p:cNvPr>
            <p:cNvCxnSpPr/>
            <p:nvPr/>
          </p:nvCxnSpPr>
          <p:spPr>
            <a:xfrm>
              <a:off x="1335506" y="2689625"/>
              <a:ext cx="847023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B36FD0-C1AF-498B-A69A-60C0A801F6DB}"/>
                </a:ext>
              </a:extLst>
            </p:cNvPr>
            <p:cNvSpPr txBox="1"/>
            <p:nvPr/>
          </p:nvSpPr>
          <p:spPr>
            <a:xfrm>
              <a:off x="1281825" y="3451564"/>
              <a:ext cx="20213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Hardware Devices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2F63208-3524-4F31-A61C-EE3B1E108934}"/>
                </a:ext>
              </a:extLst>
            </p:cNvPr>
            <p:cNvGrpSpPr/>
            <p:nvPr/>
          </p:nvGrpSpPr>
          <p:grpSpPr>
            <a:xfrm>
              <a:off x="3100138" y="2984648"/>
              <a:ext cx="2326105" cy="2601120"/>
              <a:chOff x="1973179" y="4299284"/>
              <a:chExt cx="2326105" cy="2601120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F40A34-131B-4020-BDDB-170ED3E0F19A}"/>
                  </a:ext>
                </a:extLst>
              </p:cNvPr>
              <p:cNvSpPr txBox="1"/>
              <p:nvPr/>
            </p:nvSpPr>
            <p:spPr>
              <a:xfrm>
                <a:off x="2229851" y="6500294"/>
                <a:ext cx="17165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0" dirty="0">
                    <a:latin typeface="Gill Sans Light"/>
                  </a:rPr>
                  <a:t>HDD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103B972-5176-4A70-8533-FCF20A7F031F}"/>
                  </a:ext>
                </a:extLst>
              </p:cNvPr>
              <p:cNvSpPr/>
              <p:nvPr/>
            </p:nvSpPr>
            <p:spPr>
              <a:xfrm>
                <a:off x="2229851" y="4833768"/>
                <a:ext cx="1716507" cy="5454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0" dirty="0">
                    <a:latin typeface="Gill Sans Light"/>
                  </a:rPr>
                  <a:t>Sector(s)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6088F00-5EFC-4A67-8B58-B5D9FBB14AF4}"/>
                  </a:ext>
                </a:extLst>
              </p:cNvPr>
              <p:cNvSpPr/>
              <p:nvPr/>
            </p:nvSpPr>
            <p:spPr>
              <a:xfrm>
                <a:off x="1973179" y="4299284"/>
                <a:ext cx="2326105" cy="22010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B5DD44A-ADE6-4808-B84D-281893794A76}"/>
                  </a:ext>
                </a:extLst>
              </p:cNvPr>
              <p:cNvSpPr txBox="1"/>
              <p:nvPr/>
            </p:nvSpPr>
            <p:spPr>
              <a:xfrm>
                <a:off x="2103522" y="5712355"/>
                <a:ext cx="20162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0" dirty="0">
                    <a:latin typeface="Gill Sans Light"/>
                  </a:rPr>
                  <a:t>Physical Index,</a:t>
                </a:r>
              </a:p>
              <a:p>
                <a:pPr algn="ctr"/>
                <a:r>
                  <a:rPr lang="en-US" sz="2000" b="0" dirty="0">
                    <a:latin typeface="Gill Sans Light"/>
                  </a:rPr>
                  <a:t>512B or 4KB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196EB87-3258-4709-80FC-58AD4E8827AB}"/>
                </a:ext>
              </a:extLst>
            </p:cNvPr>
            <p:cNvGrpSpPr/>
            <p:nvPr/>
          </p:nvGrpSpPr>
          <p:grpSpPr>
            <a:xfrm>
              <a:off x="5841332" y="2984648"/>
              <a:ext cx="2326105" cy="2601120"/>
              <a:chOff x="1973179" y="4299284"/>
              <a:chExt cx="2326105" cy="2601120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EEEE4A4-2FEB-44AE-B7B6-7B2DB111D55F}"/>
                  </a:ext>
                </a:extLst>
              </p:cNvPr>
              <p:cNvSpPr txBox="1"/>
              <p:nvPr/>
            </p:nvSpPr>
            <p:spPr>
              <a:xfrm>
                <a:off x="2229851" y="6500294"/>
                <a:ext cx="17165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0" dirty="0">
                    <a:latin typeface="Gill Sans Light"/>
                  </a:rPr>
                  <a:t>SSD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4306934D-F37A-422C-9A31-D03075DBEB7A}"/>
                  </a:ext>
                </a:extLst>
              </p:cNvPr>
              <p:cNvSpPr/>
              <p:nvPr/>
            </p:nvSpPr>
            <p:spPr>
              <a:xfrm>
                <a:off x="1973179" y="4299284"/>
                <a:ext cx="2326105" cy="22010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</a:endParaRPr>
              </a:p>
            </p:txBody>
          </p: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3BA0FEF-FBA4-4811-8844-95BBE86CA1D3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>
              <a:off x="4203031" y="2500195"/>
              <a:ext cx="0" cy="101893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3501E0-652A-4CF9-ADB3-6A02BCE57B8A}"/>
                </a:ext>
              </a:extLst>
            </p:cNvPr>
            <p:cNvSpPr/>
            <p:nvPr/>
          </p:nvSpPr>
          <p:spPr>
            <a:xfrm>
              <a:off x="5880435" y="3103343"/>
              <a:ext cx="2247898" cy="3901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>
                  <a:latin typeface="Gill Sans Light"/>
                </a:rPr>
                <a:t>Flash Trans. Layer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9A82AE2-4B37-4F3F-A3A9-1BC873EF34CF}"/>
                </a:ext>
              </a:extLst>
            </p:cNvPr>
            <p:cNvCxnSpPr>
              <a:cxnSpLocks/>
            </p:cNvCxnSpPr>
            <p:nvPr/>
          </p:nvCxnSpPr>
          <p:spPr>
            <a:xfrm>
              <a:off x="6280483" y="2501951"/>
              <a:ext cx="0" cy="60139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5C913D-9378-451D-9B36-E8FA779B833C}"/>
                </a:ext>
              </a:extLst>
            </p:cNvPr>
            <p:cNvSpPr/>
            <p:nvPr/>
          </p:nvSpPr>
          <p:spPr>
            <a:xfrm>
              <a:off x="5880435" y="3836285"/>
              <a:ext cx="2247898" cy="54543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Phys. Block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C977B79-9165-48EA-9D23-44A6F4754132}"/>
                </a:ext>
              </a:extLst>
            </p:cNvPr>
            <p:cNvSpPr txBox="1"/>
            <p:nvPr/>
          </p:nvSpPr>
          <p:spPr>
            <a:xfrm>
              <a:off x="8082718" y="3836285"/>
              <a:ext cx="18558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0" i="1" dirty="0">
                  <a:latin typeface="Gill Sans Light"/>
                </a:rPr>
                <a:t>Phys Index., 4KB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BDD1F13-1D5B-4D0F-AFF1-BF054F9431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8004" y="3507609"/>
              <a:ext cx="210550" cy="3569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195CE924-59AE-46D3-9121-4404401A12C5}"/>
                </a:ext>
              </a:extLst>
            </p:cNvPr>
            <p:cNvCxnSpPr>
              <a:cxnSpLocks/>
            </p:cNvCxnSpPr>
            <p:nvPr/>
          </p:nvCxnSpPr>
          <p:spPr>
            <a:xfrm>
              <a:off x="7190876" y="3500004"/>
              <a:ext cx="401051" cy="36450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DE024D4-B320-4DFB-84AC-1A118263CC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5787" y="3506560"/>
              <a:ext cx="28071" cy="37575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DE31552-A2A7-4455-B2D8-BC812C4E6789}"/>
                </a:ext>
              </a:extLst>
            </p:cNvPr>
            <p:cNvSpPr/>
            <p:nvPr/>
          </p:nvSpPr>
          <p:spPr>
            <a:xfrm>
              <a:off x="3477126" y="3623406"/>
              <a:ext cx="1716507" cy="54543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Sector(s)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99A4609-A5A9-4F02-AD97-B071BDCA747B}"/>
                </a:ext>
              </a:extLst>
            </p:cNvPr>
            <p:cNvSpPr/>
            <p:nvPr/>
          </p:nvSpPr>
          <p:spPr>
            <a:xfrm>
              <a:off x="3629526" y="3775806"/>
              <a:ext cx="1716507" cy="54543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Sector(s)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CBFD8C-D858-43A3-A309-E110CC4F2C7C}"/>
                </a:ext>
              </a:extLst>
            </p:cNvPr>
            <p:cNvSpPr/>
            <p:nvPr/>
          </p:nvSpPr>
          <p:spPr>
            <a:xfrm>
              <a:off x="5880435" y="4505719"/>
              <a:ext cx="2202782" cy="545432"/>
            </a:xfrm>
            <a:prstGeom prst="rect">
              <a:avLst/>
            </a:prstGeom>
            <a:solidFill>
              <a:srgbClr val="00A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Erasure Page</a:t>
              </a: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199" y="2854021"/>
            <a:ext cx="11259161" cy="33181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D820F88-DF8E-4C2A-9415-7F48B931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533400"/>
          </a:xfrm>
        </p:spPr>
        <p:txBody>
          <a:bodyPr/>
          <a:lstStyle/>
          <a:p>
            <a:r>
              <a:rPr lang="en-US" dirty="0" smtClean="0">
                <a:latin typeface="Gill Sans Light"/>
              </a:rPr>
              <a:t>Need for Cache Between </a:t>
            </a:r>
            <a:r>
              <a:rPr lang="en-US" dirty="0" err="1" smtClean="0">
                <a:latin typeface="Gill Sans Light"/>
              </a:rPr>
              <a:t>FileSystem</a:t>
            </a:r>
            <a:r>
              <a:rPr lang="en-US" dirty="0" smtClean="0">
                <a:latin typeface="Gill Sans Light"/>
              </a:rPr>
              <a:t> and Devices</a:t>
            </a:r>
            <a:endParaRPr lang="en-US" dirty="0">
              <a:latin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E6508C-F1CF-4F5E-924B-DB5CB8FD1D7B}"/>
              </a:ext>
            </a:extLst>
          </p:cNvPr>
          <p:cNvSpPr txBox="1"/>
          <p:nvPr/>
        </p:nvSpPr>
        <p:spPr>
          <a:xfrm>
            <a:off x="1335507" y="838200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I/O API and</a:t>
            </a:r>
          </a:p>
          <a:p>
            <a:pPr algn="ctr"/>
            <a:r>
              <a:rPr lang="en-US" sz="2000" b="0" dirty="0" err="1">
                <a:latin typeface="Gill Sans Light"/>
              </a:rPr>
              <a:t>syscalls</a:t>
            </a:r>
            <a:endParaRPr lang="en-US" sz="2000" b="0" dirty="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27FBAC-6D0F-4DF2-9C23-2A4885FBC312}"/>
              </a:ext>
            </a:extLst>
          </p:cNvPr>
          <p:cNvCxnSpPr/>
          <p:nvPr/>
        </p:nvCxnSpPr>
        <p:spPr>
          <a:xfrm>
            <a:off x="1335507" y="1669197"/>
            <a:ext cx="8470231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F63BC23-7CE3-4489-A2EC-78CF1DA11E60}"/>
              </a:ext>
            </a:extLst>
          </p:cNvPr>
          <p:cNvSpPr/>
          <p:nvPr/>
        </p:nvSpPr>
        <p:spPr>
          <a:xfrm>
            <a:off x="3581401" y="907161"/>
            <a:ext cx="2679031" cy="545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latin typeface="Gill Sans Light"/>
              </a:rPr>
              <a:t>Variable-Size Buffer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C2A500-9F7C-48FD-8F37-AF319D44321A}"/>
              </a:ext>
            </a:extLst>
          </p:cNvPr>
          <p:cNvSpPr txBox="1"/>
          <p:nvPr/>
        </p:nvSpPr>
        <p:spPr>
          <a:xfrm>
            <a:off x="1335506" y="1944481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</a:rPr>
              <a:t>File </a:t>
            </a:r>
            <a:r>
              <a:rPr lang="en-US" sz="2000" b="0" dirty="0" smtClean="0">
                <a:latin typeface="Gill Sans Light"/>
              </a:rPr>
              <a:t>System</a:t>
            </a:r>
          </a:p>
          <a:p>
            <a:pPr algn="ctr"/>
            <a:r>
              <a:rPr lang="en-US" sz="2000" b="0" dirty="0" smtClean="0">
                <a:latin typeface="Gill Sans Light"/>
              </a:rPr>
              <a:t>(Block Based)</a:t>
            </a:r>
            <a:endParaRPr lang="en-US" sz="2000" b="0" dirty="0">
              <a:latin typeface="Gill Sans Ligh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78FB7D-39F8-4F1C-9C2F-B43C6B82CA3D}"/>
              </a:ext>
            </a:extLst>
          </p:cNvPr>
          <p:cNvSpPr txBox="1"/>
          <p:nvPr/>
        </p:nvSpPr>
        <p:spPr>
          <a:xfrm>
            <a:off x="6870032" y="1944481"/>
            <a:ext cx="2021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1" dirty="0">
                <a:latin typeface="Gill Sans Light"/>
              </a:rPr>
              <a:t>Logical Index,</a:t>
            </a:r>
            <a:br>
              <a:rPr lang="en-US" sz="2000" b="0" i="1" dirty="0">
                <a:latin typeface="Gill Sans Light"/>
              </a:rPr>
            </a:br>
            <a:r>
              <a:rPr lang="en-US" sz="2000" b="0" i="1" dirty="0">
                <a:latin typeface="Gill Sans Light"/>
              </a:rPr>
              <a:t>Typically 4 KB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9F94F5-FC7D-44EA-8F1F-DDD63D4D0CDA}"/>
              </a:ext>
            </a:extLst>
          </p:cNvPr>
          <p:cNvSpPr txBox="1"/>
          <p:nvPr/>
        </p:nvSpPr>
        <p:spPr>
          <a:xfrm>
            <a:off x="6693567" y="934815"/>
            <a:ext cx="2374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1" dirty="0">
                <a:latin typeface="Gill Sans Light"/>
              </a:rPr>
              <a:t>Memory Address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1295400" y="3119340"/>
            <a:ext cx="8558669" cy="717078"/>
            <a:chOff x="1295400" y="2890740"/>
            <a:chExt cx="8558669" cy="717078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ABE9C1E-12ED-A24F-B2A9-D8745F95CA9F}"/>
                </a:ext>
              </a:extLst>
            </p:cNvPr>
            <p:cNvGrpSpPr/>
            <p:nvPr/>
          </p:nvGrpSpPr>
          <p:grpSpPr>
            <a:xfrm>
              <a:off x="3200400" y="2890740"/>
              <a:ext cx="6653669" cy="717078"/>
              <a:chOff x="1074828" y="4958769"/>
              <a:chExt cx="6653669" cy="717078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511A890C-CF31-0848-A32F-D605DF752088}"/>
                  </a:ext>
                </a:extLst>
              </p:cNvPr>
              <p:cNvSpPr/>
              <p:nvPr/>
            </p:nvSpPr>
            <p:spPr bwMode="auto">
              <a:xfrm>
                <a:off x="1143766" y="4958769"/>
                <a:ext cx="6584731" cy="42493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29B2D66-49F8-6F4B-AB57-35DA2204B4C3}"/>
                  </a:ext>
                </a:extLst>
              </p:cNvPr>
              <p:cNvSpPr/>
              <p:nvPr/>
            </p:nvSpPr>
            <p:spPr bwMode="auto">
              <a:xfrm>
                <a:off x="1143000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89DE4B9D-4F02-5243-82F7-B3E8C5C0DF3F}"/>
                  </a:ext>
                </a:extLst>
              </p:cNvPr>
              <p:cNvSpPr/>
              <p:nvPr/>
            </p:nvSpPr>
            <p:spPr bwMode="auto">
              <a:xfrm>
                <a:off x="1495939" y="4965993"/>
                <a:ext cx="381000" cy="42472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0E805566-8356-314E-9FB2-0B97E39401BF}"/>
                  </a:ext>
                </a:extLst>
              </p:cNvPr>
              <p:cNvSpPr/>
              <p:nvPr/>
            </p:nvSpPr>
            <p:spPr bwMode="auto">
              <a:xfrm>
                <a:off x="1876939" y="4965993"/>
                <a:ext cx="381000" cy="424723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1DE85CB-68BD-EB4D-BABB-444C1305C48C}"/>
                  </a:ext>
                </a:extLst>
              </p:cNvPr>
              <p:cNvSpPr/>
              <p:nvPr/>
            </p:nvSpPr>
            <p:spPr bwMode="auto">
              <a:xfrm>
                <a:off x="2229878" y="4965993"/>
                <a:ext cx="381000" cy="42472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C4EA6F1-B04B-0C4F-A096-A4DA60CFB20F}"/>
                  </a:ext>
                </a:extLst>
              </p:cNvPr>
              <p:cNvSpPr/>
              <p:nvPr/>
            </p:nvSpPr>
            <p:spPr bwMode="auto">
              <a:xfrm>
                <a:off x="2612436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F3BE16D1-6855-7042-B1DA-A68D42B812AC}"/>
                  </a:ext>
                </a:extLst>
              </p:cNvPr>
              <p:cNvSpPr/>
              <p:nvPr/>
            </p:nvSpPr>
            <p:spPr bwMode="auto">
              <a:xfrm>
                <a:off x="2965375" y="4965993"/>
                <a:ext cx="381000" cy="424723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3DC196D-D0E0-4649-9418-78F487E19A62}"/>
                  </a:ext>
                </a:extLst>
              </p:cNvPr>
              <p:cNvSpPr/>
              <p:nvPr/>
            </p:nvSpPr>
            <p:spPr bwMode="auto">
              <a:xfrm>
                <a:off x="3346375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6540E2EA-2B5A-8043-953E-2E769675B324}"/>
                  </a:ext>
                </a:extLst>
              </p:cNvPr>
              <p:cNvSpPr/>
              <p:nvPr/>
            </p:nvSpPr>
            <p:spPr bwMode="auto">
              <a:xfrm>
                <a:off x="3699314" y="4965993"/>
                <a:ext cx="381000" cy="424723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004927FA-32F4-F846-8AC3-73D9A39701F3}"/>
                  </a:ext>
                </a:extLst>
              </p:cNvPr>
              <p:cNvSpPr/>
              <p:nvPr/>
            </p:nvSpPr>
            <p:spPr bwMode="auto">
              <a:xfrm>
                <a:off x="4080314" y="4965993"/>
                <a:ext cx="381000" cy="42472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75EE1560-B4F9-7D4B-BCC5-E161CF868E83}"/>
                  </a:ext>
                </a:extLst>
              </p:cNvPr>
              <p:cNvSpPr/>
              <p:nvPr/>
            </p:nvSpPr>
            <p:spPr bwMode="auto">
              <a:xfrm>
                <a:off x="4433253" y="4965993"/>
                <a:ext cx="381000" cy="42472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ACE47A6-777D-4A4C-92EB-540E6338170D}"/>
                  </a:ext>
                </a:extLst>
              </p:cNvPr>
              <p:cNvSpPr/>
              <p:nvPr/>
            </p:nvSpPr>
            <p:spPr bwMode="auto">
              <a:xfrm>
                <a:off x="4814253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1D1F5CBD-2F7F-DF47-AF57-306ABE12FDC0}"/>
                  </a:ext>
                </a:extLst>
              </p:cNvPr>
              <p:cNvSpPr/>
              <p:nvPr/>
            </p:nvSpPr>
            <p:spPr bwMode="auto">
              <a:xfrm>
                <a:off x="5167192" y="4965993"/>
                <a:ext cx="381000" cy="42472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55500DCD-6880-1143-B5F9-DF3A35C258E4}"/>
                  </a:ext>
                </a:extLst>
              </p:cNvPr>
              <p:cNvSpPr/>
              <p:nvPr/>
            </p:nvSpPr>
            <p:spPr bwMode="auto">
              <a:xfrm>
                <a:off x="5549750" y="4965993"/>
                <a:ext cx="381000" cy="42472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AF942D9D-3782-DD48-A807-EDF08FABE1AA}"/>
                  </a:ext>
                </a:extLst>
              </p:cNvPr>
              <p:cNvSpPr/>
              <p:nvPr/>
            </p:nvSpPr>
            <p:spPr bwMode="auto">
              <a:xfrm>
                <a:off x="5916720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3B48F5A-8FC6-4842-B62C-CF7C629A2496}"/>
                  </a:ext>
                </a:extLst>
              </p:cNvPr>
              <p:cNvSpPr/>
              <p:nvPr/>
            </p:nvSpPr>
            <p:spPr bwMode="auto">
              <a:xfrm>
                <a:off x="6283689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73EF462-C1CD-BA49-9614-B98549D9C98C}"/>
                  </a:ext>
                </a:extLst>
              </p:cNvPr>
              <p:cNvSpPr/>
              <p:nvPr/>
            </p:nvSpPr>
            <p:spPr bwMode="auto">
              <a:xfrm>
                <a:off x="6653702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0EAB473C-51C9-7C49-B893-E43CF3D00ECC}"/>
                  </a:ext>
                </a:extLst>
              </p:cNvPr>
              <p:cNvSpPr/>
              <p:nvPr/>
            </p:nvSpPr>
            <p:spPr bwMode="auto">
              <a:xfrm>
                <a:off x="1140887" y="5474816"/>
                <a:ext cx="6584731" cy="1524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8447CE3F-5AEF-044E-8B59-98D237F3A1B7}"/>
                  </a:ext>
                </a:extLst>
              </p:cNvPr>
              <p:cNvSpPr/>
              <p:nvPr/>
            </p:nvSpPr>
            <p:spPr bwMode="auto">
              <a:xfrm>
                <a:off x="1140887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07AC4D7F-D4A4-E548-9DA7-913C6DE8EC90}"/>
                  </a:ext>
                </a:extLst>
              </p:cNvPr>
              <p:cNvSpPr/>
              <p:nvPr/>
            </p:nvSpPr>
            <p:spPr bwMode="auto">
              <a:xfrm>
                <a:off x="1493826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9DF585B-19EE-DA45-9F49-A167A47DCEF1}"/>
                  </a:ext>
                </a:extLst>
              </p:cNvPr>
              <p:cNvSpPr/>
              <p:nvPr/>
            </p:nvSpPr>
            <p:spPr bwMode="auto">
              <a:xfrm>
                <a:off x="1874826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6782C7D6-232E-EB4D-83B5-ECE4BC972439}"/>
                  </a:ext>
                </a:extLst>
              </p:cNvPr>
              <p:cNvSpPr/>
              <p:nvPr/>
            </p:nvSpPr>
            <p:spPr bwMode="auto">
              <a:xfrm>
                <a:off x="2227765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5F18D0C-DF6C-0441-8770-ABF8427C8857}"/>
                  </a:ext>
                </a:extLst>
              </p:cNvPr>
              <p:cNvSpPr/>
              <p:nvPr/>
            </p:nvSpPr>
            <p:spPr bwMode="auto">
              <a:xfrm>
                <a:off x="2610323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420E47CC-B907-494C-B3C9-B55DAD4819D7}"/>
                  </a:ext>
                </a:extLst>
              </p:cNvPr>
              <p:cNvSpPr/>
              <p:nvPr/>
            </p:nvSpPr>
            <p:spPr bwMode="auto">
              <a:xfrm>
                <a:off x="2963262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A3B984D6-3B89-F447-8818-CBB7C9B3E9C4}"/>
                  </a:ext>
                </a:extLst>
              </p:cNvPr>
              <p:cNvSpPr/>
              <p:nvPr/>
            </p:nvSpPr>
            <p:spPr bwMode="auto">
              <a:xfrm>
                <a:off x="3344262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BB871635-961F-C744-8060-6BF922B44E44}"/>
                  </a:ext>
                </a:extLst>
              </p:cNvPr>
              <p:cNvSpPr/>
              <p:nvPr/>
            </p:nvSpPr>
            <p:spPr bwMode="auto">
              <a:xfrm>
                <a:off x="3697201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C601BBB-59BC-D244-99B2-4D18607FDF14}"/>
                  </a:ext>
                </a:extLst>
              </p:cNvPr>
              <p:cNvSpPr/>
              <p:nvPr/>
            </p:nvSpPr>
            <p:spPr bwMode="auto">
              <a:xfrm>
                <a:off x="4078201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364F5837-2CE7-804A-8756-6C46A8E53CAE}"/>
                  </a:ext>
                </a:extLst>
              </p:cNvPr>
              <p:cNvSpPr/>
              <p:nvPr/>
            </p:nvSpPr>
            <p:spPr bwMode="auto">
              <a:xfrm>
                <a:off x="4431140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D0E61D9-9979-F64D-8309-1F836042E34C}"/>
                  </a:ext>
                </a:extLst>
              </p:cNvPr>
              <p:cNvSpPr/>
              <p:nvPr/>
            </p:nvSpPr>
            <p:spPr bwMode="auto">
              <a:xfrm>
                <a:off x="4812140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3AEC5CAE-BEDF-4943-AA32-EBE5BD46B3BC}"/>
                  </a:ext>
                </a:extLst>
              </p:cNvPr>
              <p:cNvSpPr/>
              <p:nvPr/>
            </p:nvSpPr>
            <p:spPr bwMode="auto">
              <a:xfrm>
                <a:off x="5165079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83B02E54-94DE-7C4E-836C-81AC4F08BFDC}"/>
                  </a:ext>
                </a:extLst>
              </p:cNvPr>
              <p:cNvSpPr/>
              <p:nvPr/>
            </p:nvSpPr>
            <p:spPr bwMode="auto">
              <a:xfrm>
                <a:off x="5547637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3E0C9350-4928-6F4C-86F9-9B9C0FAD3629}"/>
                  </a:ext>
                </a:extLst>
              </p:cNvPr>
              <p:cNvSpPr/>
              <p:nvPr/>
            </p:nvSpPr>
            <p:spPr bwMode="auto">
              <a:xfrm>
                <a:off x="5928637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A7D1C29-77C4-1844-986B-3D76B407C41F}"/>
                  </a:ext>
                </a:extLst>
              </p:cNvPr>
              <p:cNvSpPr/>
              <p:nvPr/>
            </p:nvSpPr>
            <p:spPr bwMode="auto">
              <a:xfrm>
                <a:off x="6297720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4F6106C-F4F8-EF4F-9B49-7BBF55DD6836}"/>
                  </a:ext>
                </a:extLst>
              </p:cNvPr>
              <p:cNvSpPr/>
              <p:nvPr/>
            </p:nvSpPr>
            <p:spPr bwMode="auto">
              <a:xfrm>
                <a:off x="6678720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5F8476E-8504-394D-94BF-2E83C9CAC099}"/>
                  </a:ext>
                </a:extLst>
              </p:cNvPr>
              <p:cNvSpPr txBox="1"/>
              <p:nvPr/>
            </p:nvSpPr>
            <p:spPr>
              <a:xfrm>
                <a:off x="1074828" y="5414237"/>
                <a:ext cx="42672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0" dirty="0">
                    <a:latin typeface="Gill Sans Light"/>
                  </a:rPr>
                  <a:t>free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71388225-B2EA-1E4C-979C-763A8401CC48}"/>
                  </a:ext>
                </a:extLst>
              </p:cNvPr>
              <p:cNvSpPr txBox="1"/>
              <p:nvPr/>
            </p:nvSpPr>
            <p:spPr>
              <a:xfrm>
                <a:off x="2561815" y="5409124"/>
                <a:ext cx="42672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0" dirty="0">
                    <a:latin typeface="Gill Sans Light"/>
                  </a:rPr>
                  <a:t>free</a:t>
                </a:r>
              </a:p>
            </p:txBody>
          </p: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3C2A500-9F7C-48FD-8F37-AF319D44321A}"/>
                </a:ext>
              </a:extLst>
            </p:cNvPr>
            <p:cNvSpPr txBox="1"/>
            <p:nvPr/>
          </p:nvSpPr>
          <p:spPr>
            <a:xfrm>
              <a:off x="1295400" y="2895600"/>
              <a:ext cx="20213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 smtClean="0">
                  <a:latin typeface="Gill Sans Light"/>
                </a:rPr>
                <a:t>Buffer Cache</a:t>
              </a:r>
              <a:br>
                <a:rPr lang="en-US" sz="2000" b="0" dirty="0" smtClean="0">
                  <a:latin typeface="Gill Sans Light"/>
                </a:rPr>
              </a:br>
              <a:r>
                <a:rPr lang="en-US" sz="2000" b="0" dirty="0" smtClean="0">
                  <a:latin typeface="Gill Sans Light"/>
                </a:rPr>
                <a:t>(Block Based)</a:t>
              </a:r>
              <a:endParaRPr lang="en-US" sz="2000" b="0" dirty="0">
                <a:latin typeface="Gill Sans Light"/>
              </a:endParaRPr>
            </a:p>
          </p:txBody>
        </p:sp>
      </p:grpSp>
      <p:pic>
        <p:nvPicPr>
          <p:cNvPr id="133" name="Picture 4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" t="948" r="4706" b="948"/>
          <a:stretch>
            <a:fillRect/>
          </a:stretch>
        </p:blipFill>
        <p:spPr bwMode="auto">
          <a:xfrm>
            <a:off x="3276600" y="1750364"/>
            <a:ext cx="3394412" cy="109612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58400" y="815059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ill Sans Light"/>
              </a:rPr>
              <a:t>Not block-sized</a:t>
            </a:r>
            <a:br>
              <a:rPr lang="en-US" dirty="0" smtClean="0">
                <a:solidFill>
                  <a:srgbClr val="FF0000"/>
                </a:solidFill>
                <a:latin typeface="Gill Sans Light"/>
              </a:rPr>
            </a:br>
            <a:r>
              <a:rPr lang="en-US" dirty="0" smtClean="0">
                <a:solidFill>
                  <a:srgbClr val="FF0000"/>
                </a:solidFill>
                <a:latin typeface="Gill Sans Light"/>
              </a:rPr>
              <a:t>or block-aligned </a:t>
            </a:r>
          </a:p>
          <a:p>
            <a:r>
              <a:rPr lang="en-US" dirty="0" smtClean="0">
                <a:solidFill>
                  <a:srgbClr val="FF0000"/>
                </a:solidFill>
                <a:latin typeface="Gill Sans Light"/>
              </a:rPr>
              <a:t>access</a:t>
            </a:r>
            <a:endParaRPr lang="en-US" dirty="0">
              <a:solidFill>
                <a:srgbClr val="FF0000"/>
              </a:solidFill>
              <a:latin typeface="Gill Sans Ligh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058400" y="1828800"/>
            <a:ext cx="2095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ill Sans Light"/>
              </a:rPr>
              <a:t>Reuse of </a:t>
            </a:r>
            <a:r>
              <a:rPr lang="en-US" dirty="0" err="1" smtClean="0">
                <a:solidFill>
                  <a:srgbClr val="FF0000"/>
                </a:solidFill>
                <a:latin typeface="Gill Sans Light"/>
              </a:rPr>
              <a:t>inodes</a:t>
            </a:r>
            <a:r>
              <a:rPr lang="en-US" dirty="0" smtClean="0">
                <a:solidFill>
                  <a:srgbClr val="FF0000"/>
                </a:solidFill>
                <a:latin typeface="Gill Sans Light"/>
              </a:rPr>
              <a:t>, </a:t>
            </a:r>
          </a:p>
          <a:p>
            <a:r>
              <a:rPr lang="en-US" dirty="0" smtClean="0">
                <a:solidFill>
                  <a:srgbClr val="FF0000"/>
                </a:solidFill>
                <a:latin typeface="Gill Sans Light"/>
              </a:rPr>
              <a:t>indirect blocks,</a:t>
            </a:r>
            <a:br>
              <a:rPr lang="en-US" dirty="0" smtClean="0">
                <a:solidFill>
                  <a:srgbClr val="FF0000"/>
                </a:solidFill>
                <a:latin typeface="Gill Sans Light"/>
              </a:rPr>
            </a:br>
            <a:r>
              <a:rPr lang="en-US" dirty="0" smtClean="0">
                <a:solidFill>
                  <a:srgbClr val="FF0000"/>
                </a:solidFill>
                <a:latin typeface="Gill Sans Light"/>
              </a:rPr>
              <a:t>data blocks</a:t>
            </a:r>
            <a:endParaRPr lang="en-US" dirty="0">
              <a:solidFill>
                <a:srgbClr val="FF0000"/>
              </a:solidFill>
              <a:latin typeface="Gill Sans Light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5F476F7E-5709-4DAE-8AB6-753DCB622E58}"/>
              </a:ext>
            </a:extLst>
          </p:cNvPr>
          <p:cNvCxnSpPr/>
          <p:nvPr/>
        </p:nvCxnSpPr>
        <p:spPr>
          <a:xfrm>
            <a:off x="1335506" y="2895600"/>
            <a:ext cx="8470231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1295400" y="3848627"/>
            <a:ext cx="8656766" cy="3085573"/>
            <a:chOff x="1281825" y="2500195"/>
            <a:chExt cx="8656766" cy="3085573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F476F7E-5709-4DAE-8AB6-753DCB622E58}"/>
                </a:ext>
              </a:extLst>
            </p:cNvPr>
            <p:cNvCxnSpPr/>
            <p:nvPr/>
          </p:nvCxnSpPr>
          <p:spPr>
            <a:xfrm>
              <a:off x="1335506" y="2689625"/>
              <a:ext cx="847023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1B36FD0-C1AF-498B-A69A-60C0A801F6DB}"/>
                </a:ext>
              </a:extLst>
            </p:cNvPr>
            <p:cNvSpPr txBox="1"/>
            <p:nvPr/>
          </p:nvSpPr>
          <p:spPr>
            <a:xfrm>
              <a:off x="1281825" y="3451564"/>
              <a:ext cx="20213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</a:rPr>
                <a:t>Hardware Devices</a:t>
              </a: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2F63208-3524-4F31-A61C-EE3B1E108934}"/>
                </a:ext>
              </a:extLst>
            </p:cNvPr>
            <p:cNvGrpSpPr/>
            <p:nvPr/>
          </p:nvGrpSpPr>
          <p:grpSpPr>
            <a:xfrm>
              <a:off x="3100138" y="2984648"/>
              <a:ext cx="2326105" cy="2601120"/>
              <a:chOff x="1973179" y="4299284"/>
              <a:chExt cx="2326105" cy="2601120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8F40A34-131B-4020-BDDB-170ED3E0F19A}"/>
                  </a:ext>
                </a:extLst>
              </p:cNvPr>
              <p:cNvSpPr txBox="1"/>
              <p:nvPr/>
            </p:nvSpPr>
            <p:spPr>
              <a:xfrm>
                <a:off x="2229851" y="6500294"/>
                <a:ext cx="17165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0" dirty="0">
                    <a:latin typeface="Gill Sans Light"/>
                  </a:rPr>
                  <a:t>HDD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103B972-5176-4A70-8533-FCF20A7F031F}"/>
                  </a:ext>
                </a:extLst>
              </p:cNvPr>
              <p:cNvSpPr/>
              <p:nvPr/>
            </p:nvSpPr>
            <p:spPr>
              <a:xfrm>
                <a:off x="2229851" y="4833768"/>
                <a:ext cx="1716507" cy="545432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0" dirty="0">
                    <a:latin typeface="Gill Sans Light"/>
                  </a:rPr>
                  <a:t>Sector(s)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6088F00-5EFC-4A67-8B58-B5D9FBB14AF4}"/>
                  </a:ext>
                </a:extLst>
              </p:cNvPr>
              <p:cNvSpPr/>
              <p:nvPr/>
            </p:nvSpPr>
            <p:spPr>
              <a:xfrm>
                <a:off x="1973179" y="4299284"/>
                <a:ext cx="2326105" cy="22010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</a:endParaRP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B5DD44A-ADE6-4808-B84D-281893794A76}"/>
                  </a:ext>
                </a:extLst>
              </p:cNvPr>
              <p:cNvSpPr txBox="1"/>
              <p:nvPr/>
            </p:nvSpPr>
            <p:spPr>
              <a:xfrm>
                <a:off x="2103522" y="5712355"/>
                <a:ext cx="20162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0" dirty="0">
                    <a:latin typeface="Gill Sans Light"/>
                  </a:rPr>
                  <a:t>Physical Index,</a:t>
                </a:r>
              </a:p>
              <a:p>
                <a:pPr algn="ctr"/>
                <a:r>
                  <a:rPr lang="en-US" sz="2000" b="0" dirty="0">
                    <a:latin typeface="Gill Sans Light"/>
                  </a:rPr>
                  <a:t>512B or 4KB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196EB87-3258-4709-80FC-58AD4E8827AB}"/>
                </a:ext>
              </a:extLst>
            </p:cNvPr>
            <p:cNvGrpSpPr/>
            <p:nvPr/>
          </p:nvGrpSpPr>
          <p:grpSpPr>
            <a:xfrm>
              <a:off x="5841332" y="2984648"/>
              <a:ext cx="2326105" cy="2601120"/>
              <a:chOff x="1973179" y="4299284"/>
              <a:chExt cx="2326105" cy="2601120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0EEEE4A4-2FEB-44AE-B7B6-7B2DB111D55F}"/>
                  </a:ext>
                </a:extLst>
              </p:cNvPr>
              <p:cNvSpPr txBox="1"/>
              <p:nvPr/>
            </p:nvSpPr>
            <p:spPr>
              <a:xfrm>
                <a:off x="2229851" y="6500294"/>
                <a:ext cx="17165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0" dirty="0">
                    <a:latin typeface="Gill Sans Light"/>
                  </a:rPr>
                  <a:t>SSD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306934D-F37A-422C-9A31-D03075DBEB7A}"/>
                  </a:ext>
                </a:extLst>
              </p:cNvPr>
              <p:cNvSpPr/>
              <p:nvPr/>
            </p:nvSpPr>
            <p:spPr>
              <a:xfrm>
                <a:off x="1973179" y="4299284"/>
                <a:ext cx="2326105" cy="22010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</a:endParaRPr>
              </a:p>
            </p:txBody>
          </p:sp>
        </p:grp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43BA0FEF-FBA4-4811-8844-95BBE86CA1D3}"/>
                </a:ext>
              </a:extLst>
            </p:cNvPr>
            <p:cNvCxnSpPr>
              <a:cxnSpLocks/>
              <a:endCxn id="87" idx="0"/>
            </p:cNvCxnSpPr>
            <p:nvPr/>
          </p:nvCxnSpPr>
          <p:spPr>
            <a:xfrm>
              <a:off x="4203031" y="2500195"/>
              <a:ext cx="0" cy="101893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F3501E0-652A-4CF9-ADB3-6A02BCE57B8A}"/>
                </a:ext>
              </a:extLst>
            </p:cNvPr>
            <p:cNvSpPr/>
            <p:nvPr/>
          </p:nvSpPr>
          <p:spPr>
            <a:xfrm>
              <a:off x="5880435" y="3103343"/>
              <a:ext cx="2247898" cy="3901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>
                  <a:latin typeface="Gill Sans Light"/>
                </a:rPr>
                <a:t>Flash Trans. Layer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9A82AE2-4B37-4F3F-A3A9-1BC873EF34CF}"/>
                </a:ext>
              </a:extLst>
            </p:cNvPr>
            <p:cNvCxnSpPr>
              <a:cxnSpLocks/>
            </p:cNvCxnSpPr>
            <p:nvPr/>
          </p:nvCxnSpPr>
          <p:spPr>
            <a:xfrm>
              <a:off x="6280483" y="2501951"/>
              <a:ext cx="0" cy="60139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15C913D-9378-451D-9B36-E8FA779B833C}"/>
                </a:ext>
              </a:extLst>
            </p:cNvPr>
            <p:cNvSpPr/>
            <p:nvPr/>
          </p:nvSpPr>
          <p:spPr>
            <a:xfrm>
              <a:off x="5880435" y="3836285"/>
              <a:ext cx="2247898" cy="54543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Phys. Block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C977B79-9165-48EA-9D23-44A6F4754132}"/>
                </a:ext>
              </a:extLst>
            </p:cNvPr>
            <p:cNvSpPr txBox="1"/>
            <p:nvPr/>
          </p:nvSpPr>
          <p:spPr>
            <a:xfrm>
              <a:off x="8082718" y="3836285"/>
              <a:ext cx="18558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0" i="1" dirty="0">
                  <a:latin typeface="Gill Sans Light"/>
                </a:rPr>
                <a:t>Phys Index., 4KB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4BDD1F13-1D5B-4D0F-AFF1-BF054F9431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8004" y="3507609"/>
              <a:ext cx="210550" cy="3569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195CE924-59AE-46D3-9121-4404401A12C5}"/>
                </a:ext>
              </a:extLst>
            </p:cNvPr>
            <p:cNvCxnSpPr>
              <a:cxnSpLocks/>
            </p:cNvCxnSpPr>
            <p:nvPr/>
          </p:nvCxnSpPr>
          <p:spPr>
            <a:xfrm>
              <a:off x="7190876" y="3500004"/>
              <a:ext cx="401051" cy="36450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8DE024D4-B320-4DFB-84AC-1A118263CC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5787" y="3506560"/>
              <a:ext cx="28071" cy="37575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DE31552-A2A7-4455-B2D8-BC812C4E6789}"/>
                </a:ext>
              </a:extLst>
            </p:cNvPr>
            <p:cNvSpPr/>
            <p:nvPr/>
          </p:nvSpPr>
          <p:spPr>
            <a:xfrm>
              <a:off x="3477126" y="3623406"/>
              <a:ext cx="1716507" cy="54543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Sector(s)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99A4609-A5A9-4F02-AD97-B071BDCA747B}"/>
                </a:ext>
              </a:extLst>
            </p:cNvPr>
            <p:cNvSpPr/>
            <p:nvPr/>
          </p:nvSpPr>
          <p:spPr>
            <a:xfrm>
              <a:off x="3629526" y="3775806"/>
              <a:ext cx="1716507" cy="54543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Sector(s)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0CBFD8C-D858-43A3-A309-E110CC4F2C7C}"/>
                </a:ext>
              </a:extLst>
            </p:cNvPr>
            <p:cNvSpPr/>
            <p:nvPr/>
          </p:nvSpPr>
          <p:spPr>
            <a:xfrm>
              <a:off x="5880435" y="4505719"/>
              <a:ext cx="2202782" cy="545432"/>
            </a:xfrm>
            <a:prstGeom prst="rect">
              <a:avLst/>
            </a:prstGeom>
            <a:solidFill>
              <a:srgbClr val="00A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0" dirty="0">
                  <a:latin typeface="Gill Sans Light"/>
                </a:rPr>
                <a:t>Erasure Page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0040388" y="2983280"/>
            <a:ext cx="20569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ill Sans Light"/>
              </a:rPr>
              <a:t>Speed up access</a:t>
            </a:r>
            <a:br>
              <a:rPr lang="en-US" dirty="0" smtClean="0">
                <a:solidFill>
                  <a:srgbClr val="FF0000"/>
                </a:solidFill>
                <a:latin typeface="Gill Sans Light"/>
              </a:rPr>
            </a:br>
            <a:r>
              <a:rPr lang="en-US" dirty="0" smtClean="0">
                <a:solidFill>
                  <a:srgbClr val="FF0000"/>
                </a:solidFill>
                <a:latin typeface="Gill Sans Light"/>
              </a:rPr>
              <a:t>to file system </a:t>
            </a:r>
            <a:br>
              <a:rPr lang="en-US" dirty="0" smtClean="0">
                <a:solidFill>
                  <a:srgbClr val="FF0000"/>
                </a:solidFill>
                <a:latin typeface="Gill Sans Light"/>
              </a:rPr>
            </a:br>
            <a:r>
              <a:rPr lang="en-US" dirty="0" smtClean="0">
                <a:solidFill>
                  <a:srgbClr val="FF0000"/>
                </a:solidFill>
                <a:latin typeface="Gill Sans Light"/>
              </a:rPr>
              <a:t>path and data</a:t>
            </a:r>
            <a:endParaRPr lang="en-US" dirty="0">
              <a:solidFill>
                <a:srgbClr val="FF0000"/>
              </a:solidFill>
              <a:latin typeface="Gill Sans Ligh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0046925" y="4534401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ill Sans Light"/>
              </a:rPr>
              <a:t>Apparent speed</a:t>
            </a:r>
            <a:br>
              <a:rPr lang="en-US" dirty="0" smtClean="0">
                <a:solidFill>
                  <a:srgbClr val="FF0000"/>
                </a:solidFill>
                <a:latin typeface="Gill Sans Light"/>
              </a:rPr>
            </a:br>
            <a:r>
              <a:rPr lang="en-US" dirty="0" smtClean="0">
                <a:solidFill>
                  <a:srgbClr val="FF0000"/>
                </a:solidFill>
                <a:latin typeface="Gill Sans Light"/>
              </a:rPr>
              <a:t>and flexibility is</a:t>
            </a:r>
            <a:br>
              <a:rPr lang="en-US" dirty="0" smtClean="0">
                <a:solidFill>
                  <a:srgbClr val="FF0000"/>
                </a:solidFill>
                <a:latin typeface="Gill Sans Light"/>
              </a:rPr>
            </a:br>
            <a:r>
              <a:rPr lang="en-US" dirty="0" smtClean="0">
                <a:solidFill>
                  <a:srgbClr val="FF0000"/>
                </a:solidFill>
                <a:latin typeface="Gill Sans Light"/>
              </a:rPr>
              <a:t>greater because</a:t>
            </a:r>
            <a:br>
              <a:rPr lang="en-US" dirty="0" smtClean="0">
                <a:solidFill>
                  <a:srgbClr val="FF0000"/>
                </a:solidFill>
                <a:latin typeface="Gill Sans Light"/>
              </a:rPr>
            </a:br>
            <a:r>
              <a:rPr lang="en-US" dirty="0" smtClean="0">
                <a:solidFill>
                  <a:srgbClr val="FF0000"/>
                </a:solidFill>
                <a:latin typeface="Gill Sans Light"/>
              </a:rPr>
              <a:t>of Buffer Cache</a:t>
            </a:r>
            <a:endParaRPr lang="en-US" dirty="0">
              <a:solidFill>
                <a:srgbClr val="FF0000"/>
              </a:solidFill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71791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38000" decel="6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0.00117 0.1666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833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3" grpId="0" animBg="1"/>
      <p:bldP spid="135" grpId="0"/>
      <p:bldP spid="1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7AEF-81A7-44F1-AD2B-C44AB3EC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Cache: Motivation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8726-67F7-44F6-8590-A146F836A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4160"/>
            <a:ext cx="10388600" cy="4343400"/>
          </a:xfrm>
        </p:spPr>
        <p:txBody>
          <a:bodyPr/>
          <a:lstStyle/>
          <a:p>
            <a:r>
              <a:rPr lang="en-US" dirty="0" smtClean="0"/>
              <a:t>Kernel </a:t>
            </a:r>
            <a:r>
              <a:rPr lang="en-US" i="1" dirty="0" smtClean="0"/>
              <a:t>must</a:t>
            </a:r>
            <a:r>
              <a:rPr lang="en-US" dirty="0" smtClean="0"/>
              <a:t> copy disk blocks to memory (somewhere) to access their contents and write them back if modified</a:t>
            </a:r>
          </a:p>
          <a:p>
            <a:pPr lvl="1"/>
            <a:r>
              <a:rPr lang="en-US" dirty="0" smtClean="0"/>
              <a:t>Could be data blocks, </a:t>
            </a:r>
            <a:r>
              <a:rPr lang="en-US" dirty="0" err="1" smtClean="0"/>
              <a:t>inodes</a:t>
            </a:r>
            <a:r>
              <a:rPr lang="en-US" dirty="0" smtClean="0"/>
              <a:t>, directory contents, etc.</a:t>
            </a:r>
          </a:p>
          <a:p>
            <a:pPr lvl="1"/>
            <a:r>
              <a:rPr lang="en-US" dirty="0" smtClean="0"/>
              <a:t>Possibly dirty (modified and not yet written back)</a:t>
            </a:r>
          </a:p>
          <a:p>
            <a:r>
              <a:rPr lang="en-US" altLang="ko-KR" dirty="0" smtClean="0"/>
              <a:t>Key Idea: Exploit locality by caching disk data in memory</a:t>
            </a:r>
          </a:p>
          <a:p>
            <a:pPr lvl="1"/>
            <a:r>
              <a:rPr lang="en-US" altLang="ko-KR" dirty="0" smtClean="0"/>
              <a:t>Name translations: Mapping from </a:t>
            </a:r>
            <a:r>
              <a:rPr lang="en-US" altLang="ko-KR" dirty="0" err="1" smtClean="0"/>
              <a:t>paths</a:t>
            </a:r>
            <a:r>
              <a:rPr lang="en-US" altLang="ko-KR" dirty="0" err="1" smtClean="0">
                <a:sym typeface="Symbol" panose="05050102010706020507" pitchFamily="18" charset="2"/>
              </a:rPr>
              <a:t>inodes</a:t>
            </a:r>
            <a:endParaRPr lang="en-US" altLang="ko-KR" dirty="0" smtClean="0">
              <a:sym typeface="Symbol" panose="05050102010706020507" pitchFamily="18" charset="2"/>
            </a:endParaRPr>
          </a:p>
          <a:p>
            <a:pPr lvl="1"/>
            <a:r>
              <a:rPr lang="en-US" altLang="ko-KR" dirty="0" smtClean="0"/>
              <a:t>Disk blocks: Mapping from block </a:t>
            </a:r>
            <a:r>
              <a:rPr lang="en-US" altLang="ko-KR" dirty="0" err="1" smtClean="0"/>
              <a:t>address</a:t>
            </a:r>
            <a:r>
              <a:rPr lang="en-US" altLang="ko-KR" dirty="0" err="1" smtClean="0">
                <a:sym typeface="Symbol" panose="05050102010706020507" pitchFamily="18" charset="2"/>
              </a:rPr>
              <a:t>disk</a:t>
            </a:r>
            <a:r>
              <a:rPr lang="en-US" altLang="ko-KR" dirty="0" smtClean="0">
                <a:sym typeface="Symbol" panose="05050102010706020507" pitchFamily="18" charset="2"/>
              </a:rPr>
              <a:t> content</a:t>
            </a:r>
            <a:r>
              <a:rPr lang="en-US" altLang="ko-KR" dirty="0" smtClean="0"/>
              <a:t>	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Buffer Cache: </a:t>
            </a:r>
            <a:r>
              <a:rPr lang="en-US" altLang="ko-KR" dirty="0"/>
              <a:t>Memory used to cache kernel resources, including disk blocks and name translations</a:t>
            </a:r>
          </a:p>
          <a:p>
            <a:pPr lvl="1"/>
            <a:r>
              <a:rPr lang="en-US" altLang="ko-KR" dirty="0"/>
              <a:t>Can contain “dirty” blocks (with modifications not on disk)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19200" y="838200"/>
            <a:ext cx="9550297" cy="772409"/>
            <a:chOff x="1295400" y="2885191"/>
            <a:chExt cx="9550297" cy="77240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ABE9C1E-12ED-A24F-B2A9-D8745F95CA9F}"/>
                </a:ext>
              </a:extLst>
            </p:cNvPr>
            <p:cNvGrpSpPr/>
            <p:nvPr/>
          </p:nvGrpSpPr>
          <p:grpSpPr>
            <a:xfrm>
              <a:off x="3200400" y="2885191"/>
              <a:ext cx="7645297" cy="772409"/>
              <a:chOff x="1074828" y="4953220"/>
              <a:chExt cx="7645297" cy="772409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11A890C-CF31-0848-A32F-D605DF752088}"/>
                  </a:ext>
                </a:extLst>
              </p:cNvPr>
              <p:cNvSpPr/>
              <p:nvPr/>
            </p:nvSpPr>
            <p:spPr bwMode="auto">
              <a:xfrm>
                <a:off x="1143766" y="4958769"/>
                <a:ext cx="6584731" cy="42493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29B2D66-49F8-6F4B-AB57-35DA2204B4C3}"/>
                  </a:ext>
                </a:extLst>
              </p:cNvPr>
              <p:cNvSpPr/>
              <p:nvPr/>
            </p:nvSpPr>
            <p:spPr bwMode="auto">
              <a:xfrm>
                <a:off x="1143000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9DE4B9D-4F02-5243-82F7-B3E8C5C0DF3F}"/>
                  </a:ext>
                </a:extLst>
              </p:cNvPr>
              <p:cNvSpPr/>
              <p:nvPr/>
            </p:nvSpPr>
            <p:spPr bwMode="auto">
              <a:xfrm>
                <a:off x="1495939" y="4965993"/>
                <a:ext cx="381000" cy="42472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E805566-8356-314E-9FB2-0B97E39401BF}"/>
                  </a:ext>
                </a:extLst>
              </p:cNvPr>
              <p:cNvSpPr/>
              <p:nvPr/>
            </p:nvSpPr>
            <p:spPr bwMode="auto">
              <a:xfrm>
                <a:off x="1876939" y="4965993"/>
                <a:ext cx="381000" cy="424723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1DE85CB-68BD-EB4D-BABB-444C1305C48C}"/>
                  </a:ext>
                </a:extLst>
              </p:cNvPr>
              <p:cNvSpPr/>
              <p:nvPr/>
            </p:nvSpPr>
            <p:spPr bwMode="auto">
              <a:xfrm>
                <a:off x="2229878" y="4965993"/>
                <a:ext cx="381000" cy="42472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C4EA6F1-B04B-0C4F-A096-A4DA60CFB20F}"/>
                  </a:ext>
                </a:extLst>
              </p:cNvPr>
              <p:cNvSpPr/>
              <p:nvPr/>
            </p:nvSpPr>
            <p:spPr bwMode="auto">
              <a:xfrm>
                <a:off x="2612436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3BE16D1-6855-7042-B1DA-A68D42B812AC}"/>
                  </a:ext>
                </a:extLst>
              </p:cNvPr>
              <p:cNvSpPr/>
              <p:nvPr/>
            </p:nvSpPr>
            <p:spPr bwMode="auto">
              <a:xfrm>
                <a:off x="2965375" y="4965993"/>
                <a:ext cx="381000" cy="424723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3DC196D-D0E0-4649-9418-78F487E19A62}"/>
                  </a:ext>
                </a:extLst>
              </p:cNvPr>
              <p:cNvSpPr/>
              <p:nvPr/>
            </p:nvSpPr>
            <p:spPr bwMode="auto">
              <a:xfrm>
                <a:off x="3346375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540E2EA-2B5A-8043-953E-2E769675B324}"/>
                  </a:ext>
                </a:extLst>
              </p:cNvPr>
              <p:cNvSpPr/>
              <p:nvPr/>
            </p:nvSpPr>
            <p:spPr bwMode="auto">
              <a:xfrm>
                <a:off x="3699314" y="4965993"/>
                <a:ext cx="381000" cy="424723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04927FA-32F4-F846-8AC3-73D9A39701F3}"/>
                  </a:ext>
                </a:extLst>
              </p:cNvPr>
              <p:cNvSpPr/>
              <p:nvPr/>
            </p:nvSpPr>
            <p:spPr bwMode="auto">
              <a:xfrm>
                <a:off x="4080314" y="4965993"/>
                <a:ext cx="381000" cy="42472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5EE1560-B4F9-7D4B-BCC5-E161CF868E83}"/>
                  </a:ext>
                </a:extLst>
              </p:cNvPr>
              <p:cNvSpPr/>
              <p:nvPr/>
            </p:nvSpPr>
            <p:spPr bwMode="auto">
              <a:xfrm>
                <a:off x="4433253" y="4965993"/>
                <a:ext cx="381000" cy="42472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ACE47A6-777D-4A4C-92EB-540E6338170D}"/>
                  </a:ext>
                </a:extLst>
              </p:cNvPr>
              <p:cNvSpPr/>
              <p:nvPr/>
            </p:nvSpPr>
            <p:spPr bwMode="auto">
              <a:xfrm>
                <a:off x="4814253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D1F5CBD-2F7F-DF47-AF57-306ABE12FDC0}"/>
                  </a:ext>
                </a:extLst>
              </p:cNvPr>
              <p:cNvSpPr/>
              <p:nvPr/>
            </p:nvSpPr>
            <p:spPr bwMode="auto">
              <a:xfrm>
                <a:off x="5167192" y="4965993"/>
                <a:ext cx="381000" cy="42472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5500DCD-6880-1143-B5F9-DF3A35C258E4}"/>
                  </a:ext>
                </a:extLst>
              </p:cNvPr>
              <p:cNvSpPr/>
              <p:nvPr/>
            </p:nvSpPr>
            <p:spPr bwMode="auto">
              <a:xfrm>
                <a:off x="5549750" y="4965993"/>
                <a:ext cx="381000" cy="42472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F942D9D-3782-DD48-A807-EDF08FABE1AA}"/>
                  </a:ext>
                </a:extLst>
              </p:cNvPr>
              <p:cNvSpPr/>
              <p:nvPr/>
            </p:nvSpPr>
            <p:spPr bwMode="auto">
              <a:xfrm>
                <a:off x="5916720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3B48F5A-8FC6-4842-B62C-CF7C629A2496}"/>
                  </a:ext>
                </a:extLst>
              </p:cNvPr>
              <p:cNvSpPr/>
              <p:nvPr/>
            </p:nvSpPr>
            <p:spPr bwMode="auto">
              <a:xfrm>
                <a:off x="6283689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73EF462-C1CD-BA49-9614-B98549D9C98C}"/>
                  </a:ext>
                </a:extLst>
              </p:cNvPr>
              <p:cNvSpPr/>
              <p:nvPr/>
            </p:nvSpPr>
            <p:spPr bwMode="auto">
              <a:xfrm>
                <a:off x="6653702" y="4965993"/>
                <a:ext cx="381000" cy="42472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EAB473C-51C9-7C49-B893-E43CF3D00ECC}"/>
                  </a:ext>
                </a:extLst>
              </p:cNvPr>
              <p:cNvSpPr/>
              <p:nvPr/>
            </p:nvSpPr>
            <p:spPr bwMode="auto">
              <a:xfrm>
                <a:off x="1140887" y="5474816"/>
                <a:ext cx="6584731" cy="1524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447CE3F-5AEF-044E-8B59-98D237F3A1B7}"/>
                  </a:ext>
                </a:extLst>
              </p:cNvPr>
              <p:cNvSpPr/>
              <p:nvPr/>
            </p:nvSpPr>
            <p:spPr bwMode="auto">
              <a:xfrm>
                <a:off x="1140887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7AC4D7F-D4A4-E548-9DA7-913C6DE8EC90}"/>
                  </a:ext>
                </a:extLst>
              </p:cNvPr>
              <p:cNvSpPr/>
              <p:nvPr/>
            </p:nvSpPr>
            <p:spPr bwMode="auto">
              <a:xfrm>
                <a:off x="1493826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9DF585B-19EE-DA45-9F49-A167A47DCEF1}"/>
                  </a:ext>
                </a:extLst>
              </p:cNvPr>
              <p:cNvSpPr/>
              <p:nvPr/>
            </p:nvSpPr>
            <p:spPr bwMode="auto">
              <a:xfrm>
                <a:off x="1874826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782C7D6-232E-EB4D-83B5-ECE4BC972439}"/>
                  </a:ext>
                </a:extLst>
              </p:cNvPr>
              <p:cNvSpPr/>
              <p:nvPr/>
            </p:nvSpPr>
            <p:spPr bwMode="auto">
              <a:xfrm>
                <a:off x="2227765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F18D0C-DF6C-0441-8770-ABF8427C8857}"/>
                  </a:ext>
                </a:extLst>
              </p:cNvPr>
              <p:cNvSpPr/>
              <p:nvPr/>
            </p:nvSpPr>
            <p:spPr bwMode="auto">
              <a:xfrm>
                <a:off x="2610323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20E47CC-B907-494C-B3C9-B55DAD4819D7}"/>
                  </a:ext>
                </a:extLst>
              </p:cNvPr>
              <p:cNvSpPr/>
              <p:nvPr/>
            </p:nvSpPr>
            <p:spPr bwMode="auto">
              <a:xfrm>
                <a:off x="2963262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3B984D6-3B89-F447-8818-CBB7C9B3E9C4}"/>
                  </a:ext>
                </a:extLst>
              </p:cNvPr>
              <p:cNvSpPr/>
              <p:nvPr/>
            </p:nvSpPr>
            <p:spPr bwMode="auto">
              <a:xfrm>
                <a:off x="3344262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B871635-961F-C744-8060-6BF922B44E44}"/>
                  </a:ext>
                </a:extLst>
              </p:cNvPr>
              <p:cNvSpPr/>
              <p:nvPr/>
            </p:nvSpPr>
            <p:spPr bwMode="auto">
              <a:xfrm>
                <a:off x="3697201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C601BBB-59BC-D244-99B2-4D18607FDF14}"/>
                  </a:ext>
                </a:extLst>
              </p:cNvPr>
              <p:cNvSpPr/>
              <p:nvPr/>
            </p:nvSpPr>
            <p:spPr bwMode="auto">
              <a:xfrm>
                <a:off x="4078201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64F5837-2CE7-804A-8756-6C46A8E53CAE}"/>
                  </a:ext>
                </a:extLst>
              </p:cNvPr>
              <p:cNvSpPr/>
              <p:nvPr/>
            </p:nvSpPr>
            <p:spPr bwMode="auto">
              <a:xfrm>
                <a:off x="4431140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0E61D9-9979-F64D-8309-1F836042E34C}"/>
                  </a:ext>
                </a:extLst>
              </p:cNvPr>
              <p:cNvSpPr/>
              <p:nvPr/>
            </p:nvSpPr>
            <p:spPr bwMode="auto">
              <a:xfrm>
                <a:off x="4812140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AEC5CAE-BEDF-4943-AA32-EBE5BD46B3BC}"/>
                  </a:ext>
                </a:extLst>
              </p:cNvPr>
              <p:cNvSpPr/>
              <p:nvPr/>
            </p:nvSpPr>
            <p:spPr bwMode="auto">
              <a:xfrm>
                <a:off x="5165079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83B02E54-94DE-7C4E-836C-81AC4F08BFDC}"/>
                  </a:ext>
                </a:extLst>
              </p:cNvPr>
              <p:cNvSpPr/>
              <p:nvPr/>
            </p:nvSpPr>
            <p:spPr bwMode="auto">
              <a:xfrm>
                <a:off x="5547637" y="5476067"/>
                <a:ext cx="381000" cy="152324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E0C9350-4928-6F4C-86F9-9B9C0FAD3629}"/>
                  </a:ext>
                </a:extLst>
              </p:cNvPr>
              <p:cNvSpPr/>
              <p:nvPr/>
            </p:nvSpPr>
            <p:spPr bwMode="auto">
              <a:xfrm>
                <a:off x="5928637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A7D1C29-77C4-1844-986B-3D76B407C41F}"/>
                  </a:ext>
                </a:extLst>
              </p:cNvPr>
              <p:cNvSpPr/>
              <p:nvPr/>
            </p:nvSpPr>
            <p:spPr bwMode="auto">
              <a:xfrm>
                <a:off x="6297720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4F6106C-F4F8-EF4F-9B49-7BBF55DD6836}"/>
                  </a:ext>
                </a:extLst>
              </p:cNvPr>
              <p:cNvSpPr/>
              <p:nvPr/>
            </p:nvSpPr>
            <p:spPr bwMode="auto">
              <a:xfrm>
                <a:off x="6678720" y="5476067"/>
                <a:ext cx="381000" cy="15232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Gill Sans Light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4B29ED9-B4FD-7446-8126-6EE30C00A732}"/>
                  </a:ext>
                </a:extLst>
              </p:cNvPr>
              <p:cNvSpPr txBox="1"/>
              <p:nvPr/>
            </p:nvSpPr>
            <p:spPr>
              <a:xfrm>
                <a:off x="7778842" y="4953220"/>
                <a:ext cx="941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Gill Sans Light"/>
                  </a:rPr>
                  <a:t>Blocks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BC5296F-B041-8B4F-A7F8-6210EBC0879F}"/>
                  </a:ext>
                </a:extLst>
              </p:cNvPr>
              <p:cNvSpPr txBox="1"/>
              <p:nvPr/>
            </p:nvSpPr>
            <p:spPr>
              <a:xfrm>
                <a:off x="7778841" y="5356297"/>
                <a:ext cx="748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Gill Sans Light"/>
                  </a:rPr>
                  <a:t>State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5F8476E-8504-394D-94BF-2E83C9CAC099}"/>
                  </a:ext>
                </a:extLst>
              </p:cNvPr>
              <p:cNvSpPr txBox="1"/>
              <p:nvPr/>
            </p:nvSpPr>
            <p:spPr>
              <a:xfrm>
                <a:off x="1074828" y="5414237"/>
                <a:ext cx="42672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0" dirty="0">
                    <a:latin typeface="Gill Sans Light"/>
                  </a:rPr>
                  <a:t>free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1388225-B2EA-1E4C-979C-763A8401CC48}"/>
                  </a:ext>
                </a:extLst>
              </p:cNvPr>
              <p:cNvSpPr txBox="1"/>
              <p:nvPr/>
            </p:nvSpPr>
            <p:spPr>
              <a:xfrm>
                <a:off x="2561815" y="5409124"/>
                <a:ext cx="42672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0" dirty="0">
                    <a:latin typeface="Gill Sans Light"/>
                  </a:rPr>
                  <a:t>free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3C2A500-9F7C-48FD-8F37-AF319D44321A}"/>
                </a:ext>
              </a:extLst>
            </p:cNvPr>
            <p:cNvSpPr txBox="1"/>
            <p:nvPr/>
          </p:nvSpPr>
          <p:spPr>
            <a:xfrm>
              <a:off x="1295400" y="2895600"/>
              <a:ext cx="20213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 smtClean="0">
                  <a:latin typeface="Gill Sans Light"/>
                </a:rPr>
                <a:t>Buffer Cache</a:t>
              </a:r>
              <a:br>
                <a:rPr lang="en-US" sz="2000" b="0" dirty="0" smtClean="0">
                  <a:latin typeface="Gill Sans Light"/>
                </a:rPr>
              </a:br>
              <a:r>
                <a:rPr lang="en-US" sz="2000" b="0" dirty="0" smtClean="0">
                  <a:latin typeface="Gill Sans Light"/>
                </a:rPr>
                <a:t>(Block Based)</a:t>
              </a:r>
              <a:endParaRPr lang="en-US" sz="2000" b="0" dirty="0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2158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</a:t>
            </a:r>
            <a:br>
              <a:rPr lang="en-US" dirty="0" smtClean="0"/>
            </a:br>
            <a:r>
              <a:rPr lang="en-US" dirty="0" smtClean="0"/>
              <a:t>Berkeley Fast File System (FFS)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1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2899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659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31" y="1600974"/>
            <a:ext cx="2960135" cy="3047226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OS implements a cache of disk blocks for efficient access to data, directories, </a:t>
            </a:r>
            <a:r>
              <a:rPr lang="en-US" dirty="0" err="1">
                <a:latin typeface="Gill Sans Light"/>
              </a:rPr>
              <a:t>inodes</a:t>
            </a:r>
            <a:r>
              <a:rPr lang="en-US" dirty="0">
                <a:latin typeface="Gill Sans Light"/>
              </a:rPr>
              <a:t>, </a:t>
            </a:r>
            <a:r>
              <a:rPr lang="en-US" dirty="0" err="1" smtClean="0">
                <a:latin typeface="Gill Sans Light"/>
              </a:rPr>
              <a:t>freemap</a:t>
            </a:r>
            <a:endParaRPr lang="en-US" dirty="0">
              <a:latin typeface="Gill Sans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6984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5914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19783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425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587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520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265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412C894-87E7-AA46-9D53-DEE3933EA2A1}"/>
              </a:ext>
            </a:extLst>
          </p:cNvPr>
          <p:cNvGrpSpPr/>
          <p:nvPr/>
        </p:nvGrpSpPr>
        <p:grpSpPr>
          <a:xfrm>
            <a:off x="5512616" y="1187372"/>
            <a:ext cx="1065534" cy="3562649"/>
            <a:chOff x="2062767" y="1187371"/>
            <a:chExt cx="1065534" cy="356264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6271393-4838-2447-B40E-A07881A4E060}"/>
                </a:ext>
              </a:extLst>
            </p:cNvPr>
            <p:cNvSpPr/>
            <p:nvPr/>
          </p:nvSpPr>
          <p:spPr bwMode="auto">
            <a:xfrm>
              <a:off x="2114469" y="1187371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6F47224-D8A8-CE42-9708-0286911B59E0}"/>
                </a:ext>
              </a:extLst>
            </p:cNvPr>
            <p:cNvSpPr/>
            <p:nvPr/>
          </p:nvSpPr>
          <p:spPr bwMode="auto">
            <a:xfrm>
              <a:off x="2620444" y="1272580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EEC1670-3DB2-BB46-8F83-C04E067818EE}"/>
                </a:ext>
              </a:extLst>
            </p:cNvPr>
            <p:cNvSpPr/>
            <p:nvPr/>
          </p:nvSpPr>
          <p:spPr bwMode="auto">
            <a:xfrm>
              <a:off x="2747301" y="1371529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F84980-F25B-DA4A-82EB-E59CFA06C90D}"/>
                </a:ext>
              </a:extLst>
            </p:cNvPr>
            <p:cNvSpPr/>
            <p:nvPr/>
          </p:nvSpPr>
          <p:spPr bwMode="auto">
            <a:xfrm>
              <a:off x="2085354" y="2360941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162FFBE-0A23-134D-8B72-A693890E938B}"/>
                </a:ext>
              </a:extLst>
            </p:cNvPr>
            <p:cNvSpPr/>
            <p:nvPr/>
          </p:nvSpPr>
          <p:spPr bwMode="auto">
            <a:xfrm>
              <a:off x="2330880" y="2484660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699E335-78A7-C84F-B0F4-C341A617C5E6}"/>
                </a:ext>
              </a:extLst>
            </p:cNvPr>
            <p:cNvSpPr/>
            <p:nvPr/>
          </p:nvSpPr>
          <p:spPr bwMode="auto">
            <a:xfrm>
              <a:off x="2590920" y="2644839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A6B8BD3-FFDB-0944-9427-FDEC2ACBF3F0}"/>
                </a:ext>
              </a:extLst>
            </p:cNvPr>
            <p:cNvSpPr/>
            <p:nvPr/>
          </p:nvSpPr>
          <p:spPr bwMode="auto">
            <a:xfrm>
              <a:off x="206276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F20D873-01BF-CF40-829C-8B2C81B3007E}"/>
                </a:ext>
              </a:extLst>
            </p:cNvPr>
            <p:cNvSpPr/>
            <p:nvPr/>
          </p:nvSpPr>
          <p:spPr bwMode="auto">
            <a:xfrm>
              <a:off x="253922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9C8E942-6E1C-194E-A92A-C22E49AEC226}"/>
                </a:ext>
              </a:extLst>
            </p:cNvPr>
            <p:cNvSpPr/>
            <p:nvPr/>
          </p:nvSpPr>
          <p:spPr bwMode="auto">
            <a:xfrm>
              <a:off x="2062767" y="4325297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ABE9C1E-12ED-A24F-B2A9-D8745F95CA9F}"/>
              </a:ext>
            </a:extLst>
          </p:cNvPr>
          <p:cNvGrpSpPr/>
          <p:nvPr/>
        </p:nvGrpSpPr>
        <p:grpSpPr>
          <a:xfrm>
            <a:off x="3148173" y="4953221"/>
            <a:ext cx="7466572" cy="772409"/>
            <a:chOff x="261925" y="4953220"/>
            <a:chExt cx="7466572" cy="7724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11A890C-CF31-0848-A32F-D605DF752088}"/>
                </a:ext>
              </a:extLst>
            </p:cNvPr>
            <p:cNvSpPr/>
            <p:nvPr/>
          </p:nvSpPr>
          <p:spPr bwMode="auto">
            <a:xfrm>
              <a:off x="1143766" y="4958769"/>
              <a:ext cx="6584731" cy="42493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9B2D66-49F8-6F4B-AB57-35DA2204B4C3}"/>
                </a:ext>
              </a:extLst>
            </p:cNvPr>
            <p:cNvSpPr/>
            <p:nvPr/>
          </p:nvSpPr>
          <p:spPr bwMode="auto">
            <a:xfrm>
              <a:off x="114300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DE4B9D-4F02-5243-82F7-B3E8C5C0DF3F}"/>
                </a:ext>
              </a:extLst>
            </p:cNvPr>
            <p:cNvSpPr/>
            <p:nvPr/>
          </p:nvSpPr>
          <p:spPr bwMode="auto">
            <a:xfrm>
              <a:off x="1495939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805566-8356-314E-9FB2-0B97E39401BF}"/>
                </a:ext>
              </a:extLst>
            </p:cNvPr>
            <p:cNvSpPr/>
            <p:nvPr/>
          </p:nvSpPr>
          <p:spPr bwMode="auto">
            <a:xfrm>
              <a:off x="1876939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DE85CB-68BD-EB4D-BABB-444C1305C48C}"/>
                </a:ext>
              </a:extLst>
            </p:cNvPr>
            <p:cNvSpPr/>
            <p:nvPr/>
          </p:nvSpPr>
          <p:spPr bwMode="auto">
            <a:xfrm>
              <a:off x="2229878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C4EA6F1-B04B-0C4F-A096-A4DA60CFB20F}"/>
                </a:ext>
              </a:extLst>
            </p:cNvPr>
            <p:cNvSpPr/>
            <p:nvPr/>
          </p:nvSpPr>
          <p:spPr bwMode="auto">
            <a:xfrm>
              <a:off x="2612436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BE16D1-6855-7042-B1DA-A68D42B812AC}"/>
                </a:ext>
              </a:extLst>
            </p:cNvPr>
            <p:cNvSpPr/>
            <p:nvPr/>
          </p:nvSpPr>
          <p:spPr bwMode="auto">
            <a:xfrm>
              <a:off x="2965375" y="4965993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DC196D-D0E0-4649-9418-78F487E19A62}"/>
                </a:ext>
              </a:extLst>
            </p:cNvPr>
            <p:cNvSpPr/>
            <p:nvPr/>
          </p:nvSpPr>
          <p:spPr bwMode="auto">
            <a:xfrm>
              <a:off x="3346375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540E2EA-2B5A-8043-953E-2E769675B324}"/>
                </a:ext>
              </a:extLst>
            </p:cNvPr>
            <p:cNvSpPr/>
            <p:nvPr/>
          </p:nvSpPr>
          <p:spPr bwMode="auto">
            <a:xfrm>
              <a:off x="3699314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04927FA-32F4-F846-8AC3-73D9A39701F3}"/>
                </a:ext>
              </a:extLst>
            </p:cNvPr>
            <p:cNvSpPr/>
            <p:nvPr/>
          </p:nvSpPr>
          <p:spPr bwMode="auto">
            <a:xfrm>
              <a:off x="4080314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5EE1560-B4F9-7D4B-BCC5-E161CF868E83}"/>
                </a:ext>
              </a:extLst>
            </p:cNvPr>
            <p:cNvSpPr/>
            <p:nvPr/>
          </p:nvSpPr>
          <p:spPr bwMode="auto">
            <a:xfrm>
              <a:off x="4433253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CE47A6-777D-4A4C-92EB-540E6338170D}"/>
                </a:ext>
              </a:extLst>
            </p:cNvPr>
            <p:cNvSpPr/>
            <p:nvPr/>
          </p:nvSpPr>
          <p:spPr bwMode="auto">
            <a:xfrm>
              <a:off x="4814253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D1F5CBD-2F7F-DF47-AF57-306ABE12FDC0}"/>
                </a:ext>
              </a:extLst>
            </p:cNvPr>
            <p:cNvSpPr/>
            <p:nvPr/>
          </p:nvSpPr>
          <p:spPr bwMode="auto">
            <a:xfrm>
              <a:off x="5167192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5500DCD-6880-1143-B5F9-DF3A35C258E4}"/>
                </a:ext>
              </a:extLst>
            </p:cNvPr>
            <p:cNvSpPr/>
            <p:nvPr/>
          </p:nvSpPr>
          <p:spPr bwMode="auto">
            <a:xfrm>
              <a:off x="5549750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F942D9D-3782-DD48-A807-EDF08FABE1AA}"/>
                </a:ext>
              </a:extLst>
            </p:cNvPr>
            <p:cNvSpPr/>
            <p:nvPr/>
          </p:nvSpPr>
          <p:spPr bwMode="auto">
            <a:xfrm>
              <a:off x="591672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B48F5A-8FC6-4842-B62C-CF7C629A2496}"/>
                </a:ext>
              </a:extLst>
            </p:cNvPr>
            <p:cNvSpPr/>
            <p:nvPr/>
          </p:nvSpPr>
          <p:spPr bwMode="auto">
            <a:xfrm>
              <a:off x="6283689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73EF462-C1CD-BA49-9614-B98549D9C98C}"/>
                </a:ext>
              </a:extLst>
            </p:cNvPr>
            <p:cNvSpPr/>
            <p:nvPr/>
          </p:nvSpPr>
          <p:spPr bwMode="auto">
            <a:xfrm>
              <a:off x="6653702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AB473C-51C9-7C49-B893-E43CF3D00ECC}"/>
                </a:ext>
              </a:extLst>
            </p:cNvPr>
            <p:cNvSpPr/>
            <p:nvPr/>
          </p:nvSpPr>
          <p:spPr bwMode="auto">
            <a:xfrm>
              <a:off x="1140887" y="5474816"/>
              <a:ext cx="6584731" cy="152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447CE3F-5AEF-044E-8B59-98D237F3A1B7}"/>
                </a:ext>
              </a:extLst>
            </p:cNvPr>
            <p:cNvSpPr/>
            <p:nvPr/>
          </p:nvSpPr>
          <p:spPr bwMode="auto">
            <a:xfrm>
              <a:off x="114088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7AC4D7F-D4A4-E548-9DA7-913C6DE8EC90}"/>
                </a:ext>
              </a:extLst>
            </p:cNvPr>
            <p:cNvSpPr/>
            <p:nvPr/>
          </p:nvSpPr>
          <p:spPr bwMode="auto">
            <a:xfrm>
              <a:off x="1493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DF585B-19EE-DA45-9F49-A167A47DCEF1}"/>
                </a:ext>
              </a:extLst>
            </p:cNvPr>
            <p:cNvSpPr/>
            <p:nvPr/>
          </p:nvSpPr>
          <p:spPr bwMode="auto">
            <a:xfrm>
              <a:off x="1874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82C7D6-232E-EB4D-83B5-ECE4BC972439}"/>
                </a:ext>
              </a:extLst>
            </p:cNvPr>
            <p:cNvSpPr/>
            <p:nvPr/>
          </p:nvSpPr>
          <p:spPr bwMode="auto">
            <a:xfrm>
              <a:off x="2227765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5F18D0C-DF6C-0441-8770-ABF8427C8857}"/>
                </a:ext>
              </a:extLst>
            </p:cNvPr>
            <p:cNvSpPr/>
            <p:nvPr/>
          </p:nvSpPr>
          <p:spPr bwMode="auto">
            <a:xfrm>
              <a:off x="2610323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963262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3B984D6-3B89-F447-8818-CBB7C9B3E9C4}"/>
                </a:ext>
              </a:extLst>
            </p:cNvPr>
            <p:cNvSpPr/>
            <p:nvPr/>
          </p:nvSpPr>
          <p:spPr bwMode="auto">
            <a:xfrm>
              <a:off x="3344262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B871635-961F-C744-8060-6BF922B44E44}"/>
                </a:ext>
              </a:extLst>
            </p:cNvPr>
            <p:cNvSpPr/>
            <p:nvPr/>
          </p:nvSpPr>
          <p:spPr bwMode="auto">
            <a:xfrm>
              <a:off x="3697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C601BBB-59BC-D244-99B2-4D18607FDF14}"/>
                </a:ext>
              </a:extLst>
            </p:cNvPr>
            <p:cNvSpPr/>
            <p:nvPr/>
          </p:nvSpPr>
          <p:spPr bwMode="auto">
            <a:xfrm>
              <a:off x="4078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64F5837-2CE7-804A-8756-6C46A8E53CAE}"/>
                </a:ext>
              </a:extLst>
            </p:cNvPr>
            <p:cNvSpPr/>
            <p:nvPr/>
          </p:nvSpPr>
          <p:spPr bwMode="auto">
            <a:xfrm>
              <a:off x="4431140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D0E61D9-9979-F64D-8309-1F836042E34C}"/>
                </a:ext>
              </a:extLst>
            </p:cNvPr>
            <p:cNvSpPr/>
            <p:nvPr/>
          </p:nvSpPr>
          <p:spPr bwMode="auto">
            <a:xfrm>
              <a:off x="481214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AEC5CAE-BEDF-4943-AA32-EBE5BD46B3BC}"/>
                </a:ext>
              </a:extLst>
            </p:cNvPr>
            <p:cNvSpPr/>
            <p:nvPr/>
          </p:nvSpPr>
          <p:spPr bwMode="auto">
            <a:xfrm>
              <a:off x="5165079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3B02E54-94DE-7C4E-836C-81AC4F08BFDC}"/>
                </a:ext>
              </a:extLst>
            </p:cNvPr>
            <p:cNvSpPr/>
            <p:nvPr/>
          </p:nvSpPr>
          <p:spPr bwMode="auto">
            <a:xfrm>
              <a:off x="5547637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E0C9350-4928-6F4C-86F9-9B9C0FAD3629}"/>
                </a:ext>
              </a:extLst>
            </p:cNvPr>
            <p:cNvSpPr/>
            <p:nvPr/>
          </p:nvSpPr>
          <p:spPr bwMode="auto">
            <a:xfrm>
              <a:off x="592863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A7D1C29-77C4-1844-986B-3D76B407C41F}"/>
                </a:ext>
              </a:extLst>
            </p:cNvPr>
            <p:cNvSpPr/>
            <p:nvPr/>
          </p:nvSpPr>
          <p:spPr bwMode="auto">
            <a:xfrm>
              <a:off x="6297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4F6106C-F4F8-EF4F-9B49-7BBF55DD6836}"/>
                </a:ext>
              </a:extLst>
            </p:cNvPr>
            <p:cNvSpPr/>
            <p:nvPr/>
          </p:nvSpPr>
          <p:spPr bwMode="auto">
            <a:xfrm>
              <a:off x="6678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4B29ED9-B4FD-7446-8126-6EE30C00A732}"/>
                </a:ext>
              </a:extLst>
            </p:cNvPr>
            <p:cNvSpPr txBox="1"/>
            <p:nvPr/>
          </p:nvSpPr>
          <p:spPr>
            <a:xfrm>
              <a:off x="261926" y="4953220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Blocks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BC5296F-B041-8B4F-A7F8-6210EBC0879F}"/>
                </a:ext>
              </a:extLst>
            </p:cNvPr>
            <p:cNvSpPr txBox="1"/>
            <p:nvPr/>
          </p:nvSpPr>
          <p:spPr>
            <a:xfrm>
              <a:off x="261925" y="5356297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State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5F8476E-8504-394D-94BF-2E83C9CAC099}"/>
                </a:ext>
              </a:extLst>
            </p:cNvPr>
            <p:cNvSpPr txBox="1"/>
            <p:nvPr/>
          </p:nvSpPr>
          <p:spPr>
            <a:xfrm>
              <a:off x="1074828" y="5414237"/>
              <a:ext cx="426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latin typeface="Gill Sans Light"/>
                </a:rPr>
                <a:t>free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1388225-B2EA-1E4C-979C-763A8401CC48}"/>
                </a:ext>
              </a:extLst>
            </p:cNvPr>
            <p:cNvSpPr txBox="1"/>
            <p:nvPr/>
          </p:nvSpPr>
          <p:spPr>
            <a:xfrm>
              <a:off x="2561815" y="5409124"/>
              <a:ext cx="426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latin typeface="Gill Sans Light"/>
                </a:rPr>
                <a:t>free</a:t>
              </a:r>
            </a:p>
          </p:txBody>
        </p:sp>
      </p:grp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283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3089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B8FB434-2E37-D445-8B0D-7141935E4DBB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292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19641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67241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65" y="1037991"/>
            <a:ext cx="3121765" cy="3370391"/>
          </a:xfrm>
        </p:spPr>
        <p:txBody>
          <a:bodyPr/>
          <a:lstStyle/>
          <a:p>
            <a:r>
              <a:rPr lang="en-US" dirty="0" smtClean="0">
                <a:latin typeface="Gill Sans Light"/>
              </a:rPr>
              <a:t>Directory lookup repeat as needed:</a:t>
            </a:r>
          </a:p>
          <a:p>
            <a:pPr lvl="1"/>
            <a:r>
              <a:rPr lang="en-US" dirty="0" smtClean="0">
                <a:latin typeface="Gill Sans Light"/>
              </a:rPr>
              <a:t>load </a:t>
            </a:r>
            <a:r>
              <a:rPr lang="en-US" dirty="0">
                <a:latin typeface="Gill Sans Light"/>
              </a:rPr>
              <a:t>block of </a:t>
            </a:r>
            <a:r>
              <a:rPr lang="en-US" dirty="0" smtClean="0">
                <a:latin typeface="Gill Sans Light"/>
              </a:rPr>
              <a:t>directory</a:t>
            </a:r>
          </a:p>
          <a:p>
            <a:pPr lvl="1"/>
            <a:r>
              <a:rPr lang="en-US" dirty="0" smtClean="0">
                <a:latin typeface="Gill Sans Light"/>
              </a:rPr>
              <a:t>search </a:t>
            </a:r>
            <a:r>
              <a:rPr lang="en-US" dirty="0">
                <a:latin typeface="Gill Sans Light"/>
              </a:rPr>
              <a:t>for </a:t>
            </a:r>
            <a:r>
              <a:rPr lang="en-US" dirty="0" smtClean="0">
                <a:latin typeface="Gill Sans Light"/>
              </a:rPr>
              <a:t>map</a:t>
            </a:r>
            <a:endParaRPr lang="en-US" dirty="0">
              <a:latin typeface="Gill Sans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49791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188478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34904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16524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495848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03303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54966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60941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187798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25851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71377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31417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03264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79724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03264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1388225-B2EA-1E4C-979C-763A8401CC48}"/>
              </a:ext>
            </a:extLst>
          </p:cNvPr>
          <p:cNvSpPr txBox="1"/>
          <p:nvPr/>
        </p:nvSpPr>
        <p:spPr>
          <a:xfrm>
            <a:off x="5448063" y="5409124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23482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65862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5490486" y="5420211"/>
            <a:ext cx="381000" cy="261610"/>
            <a:chOff x="2711573" y="5779211"/>
            <a:chExt cx="381000" cy="26161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711573" y="5833854"/>
              <a:ext cx="381000" cy="1523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ill Sans Light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6A11F88-E024-6141-8790-1FD367765D09}"/>
                </a:ext>
              </a:extLst>
            </p:cNvPr>
            <p:cNvSpPr txBox="1"/>
            <p:nvPr/>
          </p:nvSpPr>
          <p:spPr>
            <a:xfrm>
              <a:off x="2734399" y="5779211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err="1">
                  <a:latin typeface="Gill Sans Light"/>
                </a:rPr>
                <a:t>rd</a:t>
              </a:r>
              <a:endParaRPr lang="en-US" sz="1100" b="0" dirty="0">
                <a:latin typeface="Gill Sans Light"/>
              </a:endParaRP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06F8FB-23D5-7A45-83BE-E7C4DD5DC1BB}"/>
              </a:ext>
            </a:extLst>
          </p:cNvPr>
          <p:cNvSpPr/>
          <p:nvPr/>
        </p:nvSpPr>
        <p:spPr bwMode="auto">
          <a:xfrm>
            <a:off x="7698388" y="1797266"/>
            <a:ext cx="381000" cy="424723"/>
          </a:xfrm>
          <a:prstGeom prst="rect">
            <a:avLst/>
          </a:prstGeom>
          <a:solidFill>
            <a:srgbClr val="FFC000">
              <a:alpha val="23922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A3463C-3B19-CC47-B494-35F5BAB774C8}"/>
              </a:ext>
            </a:extLst>
          </p:cNvPr>
          <p:cNvCxnSpPr/>
          <p:nvPr/>
        </p:nvCxnSpPr>
        <p:spPr bwMode="auto">
          <a:xfrm flipH="1" flipV="1">
            <a:off x="8152163" y="2007482"/>
            <a:ext cx="1017775" cy="377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50865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5496841" y="5427532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/>
          <p:nvPr/>
        </p:nvCxnSpPr>
        <p:spPr bwMode="auto">
          <a:xfrm flipH="1">
            <a:off x="5867268" y="2209802"/>
            <a:ext cx="1831120" cy="27434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60493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</p:spTree>
    <p:extLst>
      <p:ext uri="{BB962C8B-B14F-4D97-AF65-F5344CB8AC3E}">
        <p14:creationId xmlns:p14="http://schemas.microsoft.com/office/powerpoint/2010/main" val="150537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1" grpId="0" animBg="1"/>
      <p:bldP spid="81" grpId="1" animBg="1"/>
      <p:bldP spid="83" grpId="0" animBg="1"/>
      <p:bldP spid="85" grpId="0" animBg="1"/>
      <p:bldP spid="9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80" y="990600"/>
            <a:ext cx="2993220" cy="3544614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Directory lookup repeat as needed:</a:t>
            </a:r>
          </a:p>
          <a:p>
            <a:pPr lvl="1"/>
            <a:r>
              <a:rPr lang="en-US" dirty="0">
                <a:latin typeface="Gill Sans Light"/>
              </a:rPr>
              <a:t>load block of directory</a:t>
            </a:r>
          </a:p>
          <a:p>
            <a:pPr lvl="1"/>
            <a:r>
              <a:rPr lang="en-US" dirty="0">
                <a:latin typeface="Gill Sans Light"/>
              </a:rPr>
              <a:t>search for map</a:t>
            </a:r>
          </a:p>
          <a:p>
            <a:r>
              <a:rPr lang="en-US" dirty="0" smtClean="0">
                <a:latin typeface="Gill Sans Light"/>
              </a:rPr>
              <a:t>Create </a:t>
            </a:r>
            <a:r>
              <a:rPr lang="en-US" dirty="0">
                <a:latin typeface="Gill Sans Light"/>
              </a:rPr>
              <a:t>reference via open file descriptor</a:t>
            </a:r>
          </a:p>
          <a:p>
            <a:endParaRPr lang="en-US" dirty="0">
              <a:latin typeface="Gill Sans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06F8FB-23D5-7A45-83BE-E7C4DD5DC1BB}"/>
              </a:ext>
            </a:extLst>
          </p:cNvPr>
          <p:cNvSpPr/>
          <p:nvPr/>
        </p:nvSpPr>
        <p:spPr bwMode="auto">
          <a:xfrm>
            <a:off x="7698388" y="1797266"/>
            <a:ext cx="381000" cy="424723"/>
          </a:xfrm>
          <a:prstGeom prst="rect">
            <a:avLst/>
          </a:prstGeom>
          <a:solidFill>
            <a:schemeClr val="accent2">
              <a:lumMod val="20000"/>
              <a:lumOff val="80000"/>
              <a:alpha val="23922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A3463C-3B19-CC47-B494-35F5BAB774C8}"/>
              </a:ext>
            </a:extLst>
          </p:cNvPr>
          <p:cNvCxnSpPr>
            <a:cxnSpLocks/>
          </p:cNvCxnSpPr>
          <p:nvPr/>
        </p:nvCxnSpPr>
        <p:spPr bwMode="auto">
          <a:xfrm flipH="1">
            <a:off x="8152163" y="1697303"/>
            <a:ext cx="1375281" cy="31017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5" name="Straight Arrow Connector 24"/>
          <p:cNvCxnSpPr>
            <a:endCxn id="96" idx="0"/>
          </p:cNvCxnSpPr>
          <p:nvPr/>
        </p:nvCxnSpPr>
        <p:spPr bwMode="auto">
          <a:xfrm>
            <a:off x="8051328" y="2296946"/>
            <a:ext cx="1312607" cy="2662035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5491843" y="5405017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9183968" y="5420832"/>
            <a:ext cx="381000" cy="261610"/>
            <a:chOff x="2711573" y="5779211"/>
            <a:chExt cx="381000" cy="261610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711573" y="5833854"/>
              <a:ext cx="381000" cy="1523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ill Sans Light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6A11F88-E024-6141-8790-1FD367765D09}"/>
                </a:ext>
              </a:extLst>
            </p:cNvPr>
            <p:cNvSpPr txBox="1"/>
            <p:nvPr/>
          </p:nvSpPr>
          <p:spPr>
            <a:xfrm>
              <a:off x="2734399" y="5779211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err="1">
                  <a:latin typeface="Gill Sans Light"/>
                </a:rPr>
                <a:t>rd</a:t>
              </a:r>
              <a:endParaRPr lang="en-US" sz="1100" b="0" dirty="0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72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1" grpId="0" uiExpand="1" animBg="1"/>
      <p:bldP spid="81" grpId="1" uiExpand="1" animBg="1"/>
      <p:bldP spid="90" grpId="0" uiExpand="1"/>
      <p:bldP spid="96" grpId="0" uiExpand="1" animBg="1"/>
      <p:bldP spid="88" grpId="0" uiExpan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Read?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6" y="967196"/>
            <a:ext cx="3003132" cy="3681004"/>
          </a:xfrm>
        </p:spPr>
        <p:txBody>
          <a:bodyPr/>
          <a:lstStyle/>
          <a:p>
            <a:r>
              <a:rPr lang="en-US" dirty="0" smtClean="0">
                <a:latin typeface="Gill Sans Light"/>
              </a:rPr>
              <a:t>Read Process</a:t>
            </a:r>
          </a:p>
          <a:p>
            <a:pPr lvl="1"/>
            <a:r>
              <a:rPr lang="en-US" dirty="0" smtClean="0">
                <a:latin typeface="Gill Sans Light"/>
              </a:rPr>
              <a:t>From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, traverse index structure to find data </a:t>
            </a:r>
            <a:r>
              <a:rPr lang="en-US" dirty="0" smtClean="0">
                <a:latin typeface="Gill Sans Light"/>
              </a:rPr>
              <a:t>block</a:t>
            </a:r>
          </a:p>
          <a:p>
            <a:pPr lvl="1"/>
            <a:r>
              <a:rPr lang="en-US" dirty="0" smtClean="0">
                <a:latin typeface="Gill Sans Light"/>
              </a:rPr>
              <a:t>load </a:t>
            </a:r>
            <a:r>
              <a:rPr lang="en-US" dirty="0">
                <a:latin typeface="Gill Sans Light"/>
              </a:rPr>
              <a:t>data </a:t>
            </a:r>
            <a:r>
              <a:rPr lang="en-US" dirty="0" smtClean="0">
                <a:latin typeface="Gill Sans Light"/>
              </a:rPr>
              <a:t>block</a:t>
            </a:r>
          </a:p>
          <a:p>
            <a:pPr lvl="1"/>
            <a:r>
              <a:rPr lang="en-US" dirty="0" smtClean="0">
                <a:latin typeface="Gill Sans Light"/>
              </a:rPr>
              <a:t>copy </a:t>
            </a:r>
            <a:r>
              <a:rPr lang="en-US" dirty="0">
                <a:latin typeface="Gill Sans Light"/>
              </a:rPr>
              <a:t>all or part to read data buffer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54770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110964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6632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Write?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323" y="967195"/>
            <a:ext cx="2945897" cy="3810519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Process similar to read, but may allocate new blocks (update free map), blocks need to be written back to disk;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54770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110964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253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Eviction?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244" y="937819"/>
            <a:ext cx="2883663" cy="3763381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Blocks being written back to disc go through a transient state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54770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110964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7276795" y="5410158"/>
            <a:ext cx="450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dirty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7270699" y="5420211"/>
            <a:ext cx="475792" cy="246221"/>
            <a:chOff x="2628843" y="5779211"/>
            <a:chExt cx="516824" cy="246221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711573" y="5833854"/>
              <a:ext cx="381000" cy="1523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ill Sans Light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6A11F88-E024-6141-8790-1FD367765D09}"/>
                </a:ext>
              </a:extLst>
            </p:cNvPr>
            <p:cNvSpPr txBox="1"/>
            <p:nvPr/>
          </p:nvSpPr>
          <p:spPr>
            <a:xfrm>
              <a:off x="2628843" y="5779211"/>
              <a:ext cx="5168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0" dirty="0" smtClean="0">
                  <a:latin typeface="Gill Sans Light"/>
                </a:rPr>
                <a:t>dirty</a:t>
              </a:r>
              <a:endParaRPr lang="en-US" sz="1000" b="0" dirty="0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69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9656-3F19-9C4E-B0B0-ED234757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dirty="0" smtClean="0"/>
              <a:t>Buffer Cache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612C7-2811-8F43-A10D-208294E1F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363200" cy="5105400"/>
          </a:xfrm>
        </p:spPr>
        <p:txBody>
          <a:bodyPr/>
          <a:lstStyle/>
          <a:p>
            <a:r>
              <a:rPr lang="en-US" dirty="0"/>
              <a:t>Implemented entirely in OS software</a:t>
            </a:r>
          </a:p>
          <a:p>
            <a:pPr lvl="1"/>
            <a:r>
              <a:rPr lang="en-US" dirty="0"/>
              <a:t>Unlike memory caches and TLB</a:t>
            </a:r>
          </a:p>
          <a:p>
            <a:r>
              <a:rPr lang="en-US" dirty="0"/>
              <a:t>Blocks go through transitional states between free and in-use</a:t>
            </a:r>
          </a:p>
          <a:p>
            <a:pPr lvl="1"/>
            <a:r>
              <a:rPr lang="en-US" dirty="0"/>
              <a:t>Being read from disk, being written to disk</a:t>
            </a:r>
          </a:p>
          <a:p>
            <a:pPr lvl="1"/>
            <a:r>
              <a:rPr lang="en-US" dirty="0"/>
              <a:t>Other processes can run, etc.</a:t>
            </a:r>
          </a:p>
          <a:p>
            <a:r>
              <a:rPr lang="en-US" dirty="0"/>
              <a:t>Blocks are used for a variety of purposes</a:t>
            </a:r>
          </a:p>
          <a:p>
            <a:pPr lvl="1"/>
            <a:r>
              <a:rPr lang="en-US" dirty="0" err="1"/>
              <a:t>inodes</a:t>
            </a:r>
            <a:r>
              <a:rPr lang="en-US" dirty="0"/>
              <a:t>, data for </a:t>
            </a:r>
            <a:r>
              <a:rPr lang="en-US" dirty="0" err="1"/>
              <a:t>dirs</a:t>
            </a:r>
            <a:r>
              <a:rPr lang="en-US" dirty="0"/>
              <a:t> and files, </a:t>
            </a:r>
            <a:r>
              <a:rPr lang="en-US" dirty="0" err="1"/>
              <a:t>freemap</a:t>
            </a:r>
            <a:endParaRPr lang="en-US" dirty="0"/>
          </a:p>
          <a:p>
            <a:pPr lvl="1"/>
            <a:r>
              <a:rPr lang="en-US" dirty="0"/>
              <a:t>OS maintains pointers into them</a:t>
            </a:r>
          </a:p>
          <a:p>
            <a:r>
              <a:rPr lang="en-US" dirty="0"/>
              <a:t>Termination – e.g., process exit – open, read, write</a:t>
            </a:r>
          </a:p>
          <a:p>
            <a:r>
              <a:rPr lang="en-US" dirty="0"/>
              <a:t>Replacement – what to do when it fills up?</a:t>
            </a:r>
          </a:p>
        </p:txBody>
      </p:sp>
    </p:spTree>
    <p:extLst>
      <p:ext uri="{BB962C8B-B14F-4D97-AF65-F5344CB8AC3E}">
        <p14:creationId xmlns:p14="http://schemas.microsoft.com/office/powerpoint/2010/main" val="1074678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File System Caching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107442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Replacement policy?  LRU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afford overhead full LRU implementation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Advantages: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Works very well for name translation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Works well in general as long as memory is big enough to accommodate a host’s working set of files.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Disadvantages: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Fails when some application scans through file system, thereby flushing the cache with data used only once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find . –exec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grep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foo {} \;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Other Replacement Policies?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Some systems allow applications to request other policies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Example, ‘Use Once’: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File system can discard blocks as soon as they are used</a:t>
            </a:r>
          </a:p>
        </p:txBody>
      </p:sp>
    </p:spTree>
    <p:extLst>
      <p:ext uri="{BB962C8B-B14F-4D97-AF65-F5344CB8AC3E}">
        <p14:creationId xmlns:p14="http://schemas.microsoft.com/office/powerpoint/2010/main" val="2389409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File System Caching (con’t)</a:t>
            </a:r>
            <a:endParaRPr lang="en-US" altLang="ko-KR" dirty="0" smtClean="0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0896600" cy="5715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Cache Size: How much memory should the OS allocate to the buffer cache vs virtual memory?</a:t>
            </a:r>
          </a:p>
          <a:p>
            <a:pPr lvl="1"/>
            <a:r>
              <a:rPr lang="en-US" altLang="ko-KR" dirty="0" smtClean="0"/>
              <a:t>Too much memory to the file system cache </a:t>
            </a:r>
            <a:r>
              <a:rPr lang="en-US" altLang="ko-KR" dirty="0" smtClean="0">
                <a:sym typeface="Symbol" panose="05050102010706020507" pitchFamily="18" charset="2"/>
              </a:rPr>
              <a:t> </a:t>
            </a:r>
            <a:r>
              <a:rPr lang="en-US" altLang="ko-KR" dirty="0" smtClean="0"/>
              <a:t>won’t be able to run many applications</a:t>
            </a:r>
          </a:p>
          <a:p>
            <a:pPr lvl="1"/>
            <a:r>
              <a:rPr lang="en-US" altLang="ko-KR" dirty="0" smtClean="0"/>
              <a:t>Too little memory to file system cache </a:t>
            </a:r>
            <a:r>
              <a:rPr lang="en-US" altLang="ko-KR" dirty="0" smtClean="0">
                <a:sym typeface="Symbol" panose="05050102010706020507" pitchFamily="18" charset="2"/>
              </a:rPr>
              <a:t></a:t>
            </a:r>
            <a:r>
              <a:rPr lang="en-US" altLang="ko-KR" dirty="0" smtClean="0"/>
              <a:t> many applications may run slowly (disk caching not effective)</a:t>
            </a:r>
          </a:p>
          <a:p>
            <a:pPr lvl="1"/>
            <a:r>
              <a:rPr lang="en-US" altLang="ko-KR" dirty="0" smtClean="0"/>
              <a:t>Solution: adjust boundary dynamically so that the disk access rates for paging and file access are balanced</a:t>
            </a:r>
          </a:p>
        </p:txBody>
      </p:sp>
    </p:spTree>
    <p:extLst>
      <p:ext uri="{BB962C8B-B14F-4D97-AF65-F5344CB8AC3E}">
        <p14:creationId xmlns:p14="http://schemas.microsoft.com/office/powerpoint/2010/main" val="4145828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File System Prefetching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0896600" cy="57150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Read Ahead Prefetching: </a:t>
            </a:r>
            <a:r>
              <a:rPr lang="en-US" altLang="ko-KR" dirty="0" smtClean="0"/>
              <a:t>fetch sequential blocks early</a:t>
            </a:r>
          </a:p>
          <a:p>
            <a:pPr lvl="1"/>
            <a:r>
              <a:rPr lang="en-US" altLang="ko-KR" dirty="0" smtClean="0"/>
              <a:t>Key Idea: exploit fact that most common file access is sequential by prefetching subsequent disk blocks ahead of current read request</a:t>
            </a:r>
          </a:p>
          <a:p>
            <a:pPr lvl="1"/>
            <a:r>
              <a:rPr lang="en-US" altLang="ko-KR" dirty="0" smtClean="0"/>
              <a:t>Elevator algorithm can efficiently interleave </a:t>
            </a:r>
            <a:r>
              <a:rPr lang="en-US" altLang="ko-KR" dirty="0" err="1" smtClean="0"/>
              <a:t>prefetches</a:t>
            </a:r>
            <a:r>
              <a:rPr lang="en-US" altLang="ko-KR" dirty="0" smtClean="0"/>
              <a:t> from concurrent applications</a:t>
            </a:r>
          </a:p>
          <a:p>
            <a:r>
              <a:rPr lang="en-US" altLang="ko-KR" dirty="0" smtClean="0"/>
              <a:t>How much to </a:t>
            </a:r>
            <a:r>
              <a:rPr lang="en-US" altLang="ko-KR" dirty="0" err="1" smtClean="0"/>
              <a:t>prefetch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Too much prefetching imposes delays on requests by other applications</a:t>
            </a:r>
          </a:p>
          <a:p>
            <a:pPr lvl="1"/>
            <a:r>
              <a:rPr lang="en-US" altLang="ko-KR" dirty="0" smtClean="0"/>
              <a:t>Too little prefetching causes many seeks (and rotational delays) among concurrent file requests</a:t>
            </a:r>
          </a:p>
        </p:txBody>
      </p:sp>
    </p:spTree>
    <p:extLst>
      <p:ext uri="{BB962C8B-B14F-4D97-AF65-F5344CB8AC3E}">
        <p14:creationId xmlns:p14="http://schemas.microsoft.com/office/powerpoint/2010/main" val="2872226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10591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Multilevel Indexed Files (Original 4.1 BSD)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9923"/>
            <a:ext cx="104394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Sample file in multilevel indexed format: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10 direct </a:t>
            </a:r>
            <a:r>
              <a:rPr lang="en-US" altLang="ko-KR" dirty="0" err="1" smtClean="0">
                <a:ea typeface="굴림" panose="020B0600000101010101" pitchFamily="34" charset="-127"/>
              </a:rPr>
              <a:t>ptrs</a:t>
            </a:r>
            <a:r>
              <a:rPr lang="en-US" altLang="ko-KR" dirty="0" smtClean="0">
                <a:ea typeface="굴림" panose="020B0600000101010101" pitchFamily="34" charset="-127"/>
              </a:rPr>
              <a:t>, 1K blocks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many accesses for block #23? </a:t>
            </a:r>
            <a:r>
              <a:rPr lang="en-US" altLang="ko-KR" dirty="0">
                <a:ea typeface="굴림" panose="020B0600000101010101" pitchFamily="34" charset="-127"/>
              </a:rPr>
              <a:t/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(assume file header accessed on open)?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Two: One for indirect block, 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about block #5?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One: 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Block #340?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Three: double indirect block,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indirect block, and data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UNIX 4.1 Pros and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Pros: 	Simple (more or less)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Files can easily expand (up to a point)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Small files particularly cheap and easy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Cons:	Lots of seeks</a:t>
            </a:r>
            <a:b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</a:b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Very large files must read many indirect block (four I/</a:t>
            </a:r>
            <a:r>
              <a:rPr lang="en-US" altLang="ko-KR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Os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per block!)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1541463" algn="l"/>
              </a:tabLst>
            </a:pP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  <p:pic>
        <p:nvPicPr>
          <p:cNvPr id="97997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" t="948" r="4706" b="948"/>
          <a:stretch>
            <a:fillRect/>
          </a:stretch>
        </p:blipFill>
        <p:spPr bwMode="auto">
          <a:xfrm>
            <a:off x="7467600" y="838200"/>
            <a:ext cx="4114800" cy="33337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820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C1FF-51C7-4CAF-9358-E28B687A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160F-3DE1-4AAA-876B-F0CDD18F4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1125200" cy="5715000"/>
          </a:xfrm>
        </p:spPr>
        <p:txBody>
          <a:bodyPr>
            <a:normAutofit/>
          </a:bodyPr>
          <a:lstStyle/>
          <a:p>
            <a:r>
              <a:rPr lang="en-US" dirty="0"/>
              <a:t>Buffer cache is a writeback cache </a:t>
            </a:r>
            <a:r>
              <a:rPr lang="en-US" dirty="0" smtClean="0"/>
              <a:t>(writes are termed “</a:t>
            </a:r>
            <a:r>
              <a:rPr lang="en-US" dirty="0" smtClean="0">
                <a:solidFill>
                  <a:srgbClr val="FF0000"/>
                </a:solidFill>
              </a:rPr>
              <a:t>Delayed Writes</a:t>
            </a:r>
            <a:r>
              <a:rPr lang="en-US" dirty="0" smtClean="0"/>
              <a:t>”)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w</a:t>
            </a:r>
            <a:r>
              <a:rPr lang="en-US" dirty="0" smtClean="0">
                <a:latin typeface="Consolas" panose="020B0609020204030204" pitchFamily="49" charset="0"/>
              </a:rPr>
              <a:t>rite()</a:t>
            </a:r>
            <a:r>
              <a:rPr lang="en-US" dirty="0" smtClean="0"/>
              <a:t> </a:t>
            </a:r>
            <a:r>
              <a:rPr lang="en-US" dirty="0"/>
              <a:t>copies data from user space to kernel buffer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Quick return to user space</a:t>
            </a:r>
          </a:p>
          <a:p>
            <a:pPr lvl="1"/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r</a:t>
            </a:r>
            <a:r>
              <a:rPr lang="en-US" dirty="0" smtClean="0">
                <a:latin typeface="Consolas" panose="020B0609020204030204" pitchFamily="49" charset="0"/>
              </a:rPr>
              <a:t>ead()</a:t>
            </a:r>
            <a:r>
              <a:rPr lang="en-US" dirty="0" smtClean="0"/>
              <a:t> is </a:t>
            </a:r>
            <a:r>
              <a:rPr lang="en-US" dirty="0"/>
              <a:t>fulfilled by the cache, so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s see the results of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Even if the data has not reached disk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does data from a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</a:t>
            </a:r>
            <a:r>
              <a:rPr lang="en-US" dirty="0" err="1"/>
              <a:t>syscall</a:t>
            </a:r>
            <a:r>
              <a:rPr lang="en-US" dirty="0"/>
              <a:t> finally reach disk?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buffer cache is full (e.g., we need to evict something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buffer cache </a:t>
            </a:r>
            <a:r>
              <a:rPr lang="en-US" dirty="0" smtClean="0"/>
              <a:t>is flushed periodically </a:t>
            </a:r>
            <a:r>
              <a:rPr lang="en-US" dirty="0"/>
              <a:t>(in case we crash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23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BF96-8F73-D047-A981-8990DB79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</a:t>
            </a:r>
            <a:r>
              <a:rPr lang="en-US" dirty="0" smtClean="0"/>
              <a:t>Writes (Advantages)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5BCF2-EB57-7A40-AB77-50FE3A409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1201399" cy="4862046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Performance advantage: return to user quickly without writing to disk!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Disk </a:t>
            </a:r>
            <a:r>
              <a:rPr lang="en-US" altLang="ko-KR" dirty="0">
                <a:ea typeface="굴림" panose="020B0600000101010101" pitchFamily="34" charset="-127"/>
              </a:rPr>
              <a:t>scheduler can efficiently order lots of requests</a:t>
            </a:r>
          </a:p>
          <a:p>
            <a:pPr lvl="1"/>
            <a:r>
              <a:rPr lang="en-US" dirty="0"/>
              <a:t>Elevator Algorithm can rearrange writes to avoid random seeks</a:t>
            </a:r>
          </a:p>
          <a:p>
            <a:r>
              <a:rPr lang="en-US" dirty="0"/>
              <a:t>Delay block allocation: </a:t>
            </a:r>
          </a:p>
          <a:p>
            <a:pPr lvl="1"/>
            <a:r>
              <a:rPr lang="en-US" dirty="0"/>
              <a:t>May be able to allocate multiple blocks at same time for file, keep them contiguous</a:t>
            </a:r>
          </a:p>
          <a:p>
            <a:r>
              <a:rPr lang="en-US" dirty="0"/>
              <a:t>Some files never actually make it all the way to disk</a:t>
            </a:r>
          </a:p>
          <a:p>
            <a:pPr lvl="1"/>
            <a:r>
              <a:rPr lang="en-US" dirty="0"/>
              <a:t>Many short-lived </a:t>
            </a:r>
            <a:r>
              <a:rPr lang="en-US" dirty="0" smtClean="0"/>
              <a:t>files!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Caching vs. Demand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0845800" cy="5181600"/>
          </a:xfrm>
        </p:spPr>
        <p:txBody>
          <a:bodyPr/>
          <a:lstStyle/>
          <a:p>
            <a:r>
              <a:rPr lang="en-US" dirty="0"/>
              <a:t>Replacement Policy?</a:t>
            </a:r>
          </a:p>
          <a:p>
            <a:pPr lvl="1"/>
            <a:r>
              <a:rPr lang="en-US" dirty="0"/>
              <a:t>Demand Paging: LRU is infeasible; use approximation (like NRU/Clock)</a:t>
            </a:r>
          </a:p>
          <a:p>
            <a:pPr lvl="1"/>
            <a:r>
              <a:rPr lang="en-US" dirty="0"/>
              <a:t>Buffer Cache: LRU is OK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Eviction Policy?</a:t>
            </a:r>
          </a:p>
          <a:p>
            <a:pPr lvl="1"/>
            <a:r>
              <a:rPr lang="en-US" dirty="0"/>
              <a:t>Demand Paging: evict not-recently-used pages when memory is close to full</a:t>
            </a:r>
          </a:p>
          <a:p>
            <a:pPr lvl="1"/>
            <a:r>
              <a:rPr lang="en-US" dirty="0"/>
              <a:t>Buffer Cache: write back dirty blocks periodically, even if used recently</a:t>
            </a:r>
          </a:p>
          <a:p>
            <a:pPr lvl="2"/>
            <a:r>
              <a:rPr lang="en-US" dirty="0"/>
              <a:t>Why? To minimize data loss in case of a crash</a:t>
            </a:r>
          </a:p>
        </p:txBody>
      </p:sp>
    </p:spTree>
    <p:extLst>
      <p:ext uri="{BB962C8B-B14F-4D97-AF65-F5344CB8AC3E}">
        <p14:creationId xmlns:p14="http://schemas.microsoft.com/office/powerpoint/2010/main" val="3382308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Persistent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769600" cy="5181600"/>
          </a:xfrm>
        </p:spPr>
        <p:txBody>
          <a:bodyPr/>
          <a:lstStyle/>
          <a:p>
            <a:r>
              <a:rPr lang="en-US" dirty="0"/>
              <a:t>Buffer Cache: write back dirty blocks periodically, even if used recently</a:t>
            </a:r>
          </a:p>
          <a:p>
            <a:pPr lvl="1"/>
            <a:r>
              <a:rPr lang="en-US" dirty="0"/>
              <a:t>Why? To minimize data loss in case of a </a:t>
            </a:r>
            <a:r>
              <a:rPr lang="en-US" dirty="0" smtClean="0"/>
              <a:t>crash</a:t>
            </a:r>
          </a:p>
          <a:p>
            <a:pPr lvl="1"/>
            <a:r>
              <a:rPr lang="en-US" dirty="0" smtClean="0"/>
              <a:t>Linux does periodic flush every 30 seconds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 foolproof! Can still crash with dirty blocks in the cache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the dirty block was for a directory?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Lose pointer to file’s </a:t>
            </a:r>
            <a:r>
              <a:rPr lang="en-US" dirty="0" err="1">
                <a:solidFill>
                  <a:srgbClr val="FF0000"/>
                </a:solidFill>
              </a:rPr>
              <a:t>inode</a:t>
            </a:r>
            <a:r>
              <a:rPr lang="en-US" dirty="0">
                <a:solidFill>
                  <a:srgbClr val="FF0000"/>
                </a:solidFill>
              </a:rPr>
              <a:t> (leak space)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File system now in inconsistent state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60E30C-33C3-44FE-B5C6-CDCDDCA7C70C}"/>
              </a:ext>
            </a:extLst>
          </p:cNvPr>
          <p:cNvSpPr/>
          <p:nvPr/>
        </p:nvSpPr>
        <p:spPr>
          <a:xfrm>
            <a:off x="1248548" y="4343400"/>
            <a:ext cx="97897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Gill Sans Light"/>
              </a:rPr>
              <a:t>Takeaway: File systems need</a:t>
            </a:r>
          </a:p>
          <a:p>
            <a:pPr algn="ctr"/>
            <a:r>
              <a:rPr lang="en-US" sz="5400" b="1" cap="none" spc="0" dirty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Gill Sans Light"/>
              </a:rPr>
              <a:t>recovery mechanisms</a:t>
            </a:r>
          </a:p>
        </p:txBody>
      </p:sp>
    </p:spTree>
    <p:extLst>
      <p:ext uri="{BB962C8B-B14F-4D97-AF65-F5344CB8AC3E}">
        <p14:creationId xmlns:p14="http://schemas.microsoft.com/office/powerpoint/2010/main" val="2238239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Aside: Memory Mapped files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93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Mapped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9601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I/O involves explicit transfers between buffers in process address space to/from regions of a file</a:t>
            </a:r>
          </a:p>
          <a:p>
            <a:pPr lvl="1"/>
            <a:r>
              <a:rPr lang="en-US" dirty="0" smtClean="0"/>
              <a:t>This involves multiple copies into caches in memory, plus system calls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if we could “map” the file directly into an empty region of our address space</a:t>
            </a:r>
          </a:p>
          <a:p>
            <a:pPr lvl="1"/>
            <a:r>
              <a:rPr lang="en-US" dirty="0" smtClean="0"/>
              <a:t>Implicitly “page it in” when we read it</a:t>
            </a:r>
          </a:p>
          <a:p>
            <a:pPr lvl="1"/>
            <a:r>
              <a:rPr lang="en-US" dirty="0" smtClean="0"/>
              <a:t>Write it and “eventually” page it out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Data in Buffer Cache already!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Executable files are treated this way when we </a:t>
            </a:r>
            <a:r>
              <a:rPr lang="en-US" dirty="0" smtClean="0">
                <a:latin typeface="Courier New"/>
                <a:cs typeface="Courier New"/>
              </a:rPr>
              <a:t>exec</a:t>
            </a:r>
            <a:r>
              <a:rPr lang="en-US" dirty="0" smtClean="0"/>
              <a:t> the proces</a:t>
            </a:r>
            <a:r>
              <a:rPr lang="en-US" dirty="0"/>
              <a:t>s</a:t>
            </a:r>
            <a:r>
              <a:rPr lang="en-US" dirty="0" smtClean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599671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467600" cy="533400"/>
          </a:xfrm>
        </p:spPr>
        <p:txBody>
          <a:bodyPr/>
          <a:lstStyle/>
          <a:p>
            <a:r>
              <a:rPr lang="en-US" altLang="en-US" dirty="0" smtClean="0"/>
              <a:t>Recall: Who Does </a:t>
            </a:r>
            <a:r>
              <a:rPr lang="en-US" altLang="en-US" dirty="0"/>
              <a:t>W</a:t>
            </a:r>
            <a:r>
              <a:rPr lang="en-US" altLang="en-US" dirty="0" smtClean="0"/>
              <a:t>hat, When?</a:t>
            </a:r>
          </a:p>
        </p:txBody>
      </p:sp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3581401" y="990600"/>
            <a:ext cx="18517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i="1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8763000" y="1219200"/>
            <a:ext cx="1066800" cy="2895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8763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8763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8763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4876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6629400" y="1295400"/>
            <a:ext cx="7620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0">
                <a:latin typeface="Gill Sans Light"/>
                <a:cs typeface="Gill Sans Light"/>
              </a:rPr>
              <a:t>PT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48400" y="1676400"/>
            <a:ext cx="2667000" cy="990600"/>
            <a:chOff x="4724400" y="1676400"/>
            <a:chExt cx="2667000" cy="990600"/>
          </a:xfrm>
        </p:grpSpPr>
        <p:cxnSp>
          <p:nvCxnSpPr>
            <p:cNvPr id="47114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5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676400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6" name="Straight Connector 19"/>
            <p:cNvCxnSpPr>
              <a:cxnSpLocks noChangeShapeType="1"/>
              <a:endCxn id="47124" idx="2"/>
            </p:cNvCxnSpPr>
            <p:nvPr/>
          </p:nvCxnSpPr>
          <p:spPr bwMode="auto">
            <a:xfrm flipV="1">
              <a:off x="6096000" y="2152650"/>
              <a:ext cx="1295400" cy="514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47118" name="TextBox 30"/>
          <p:cNvSpPr txBox="1">
            <a:spLocks noChangeArrowheads="1"/>
          </p:cNvSpPr>
          <p:nvPr/>
        </p:nvSpPr>
        <p:spPr bwMode="auto">
          <a:xfrm>
            <a:off x="2514601" y="1447801"/>
            <a:ext cx="1588897" cy="46166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47118" idx="3"/>
          </p:cNvCxnSpPr>
          <p:nvPr/>
        </p:nvCxnSpPr>
        <p:spPr bwMode="auto">
          <a:xfrm flipV="1">
            <a:off x="3972302" y="1676401"/>
            <a:ext cx="904499" cy="22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120" name="TextBox 37"/>
          <p:cNvSpPr txBox="1">
            <a:spLocks noChangeArrowheads="1"/>
          </p:cNvSpPr>
          <p:nvPr/>
        </p:nvSpPr>
        <p:spPr bwMode="auto">
          <a:xfrm>
            <a:off x="7086601" y="914400"/>
            <a:ext cx="20954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i="1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47121" name="TextBox 38"/>
          <p:cNvSpPr txBox="1">
            <a:spLocks noChangeArrowheads="1"/>
          </p:cNvSpPr>
          <p:nvPr/>
        </p:nvSpPr>
        <p:spPr bwMode="auto">
          <a:xfrm>
            <a:off x="5867401" y="12954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47122" name="TextBox 39"/>
          <p:cNvSpPr txBox="1">
            <a:spLocks noChangeArrowheads="1"/>
          </p:cNvSpPr>
          <p:nvPr/>
        </p:nvSpPr>
        <p:spPr bwMode="auto">
          <a:xfrm>
            <a:off x="7848601" y="1524000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47123" name="TextBox 40"/>
          <p:cNvSpPr txBox="1">
            <a:spLocks noChangeArrowheads="1"/>
          </p:cNvSpPr>
          <p:nvPr/>
        </p:nvSpPr>
        <p:spPr bwMode="auto">
          <a:xfrm>
            <a:off x="7848600" y="2024063"/>
            <a:ext cx="744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47124" name="Cube 41"/>
          <p:cNvSpPr>
            <a:spLocks noChangeArrowheads="1"/>
          </p:cNvSpPr>
          <p:nvPr/>
        </p:nvSpPr>
        <p:spPr bwMode="auto">
          <a:xfrm>
            <a:off x="8915400" y="2057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4352550" y="1981201"/>
            <a:ext cx="1909450" cy="594955"/>
            <a:chOff x="2828550" y="1981200"/>
            <a:chExt cx="1909451" cy="594955"/>
          </a:xfrm>
        </p:grpSpPr>
        <p:sp>
          <p:nvSpPr>
            <p:cNvPr id="47157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537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47158" name="Straight Arrow Connector 44"/>
            <p:cNvCxnSpPr>
              <a:cxnSpLocks noChangeShapeType="1"/>
              <a:endCxn id="47153" idx="3"/>
            </p:cNvCxnSpPr>
            <p:nvPr/>
          </p:nvCxnSpPr>
          <p:spPr bwMode="auto">
            <a:xfrm flipH="1">
              <a:off x="2828550" y="1981200"/>
              <a:ext cx="905252" cy="478483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2971800" y="1295400"/>
            <a:ext cx="533400" cy="838200"/>
            <a:chOff x="1447800" y="1295400"/>
            <a:chExt cx="533400" cy="838200"/>
          </a:xfrm>
        </p:grpSpPr>
        <p:cxnSp>
          <p:nvCxnSpPr>
            <p:cNvPr id="47155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7156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47127" name="TextBox 54"/>
          <p:cNvSpPr txBox="1">
            <a:spLocks noChangeArrowheads="1"/>
          </p:cNvSpPr>
          <p:nvPr/>
        </p:nvSpPr>
        <p:spPr bwMode="auto">
          <a:xfrm>
            <a:off x="1905000" y="3048001"/>
            <a:ext cx="2648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2565401" y="2228851"/>
            <a:ext cx="1910483" cy="1751013"/>
            <a:chOff x="1041242" y="2057400"/>
            <a:chExt cx="1910546" cy="1921933"/>
          </a:xfrm>
        </p:grpSpPr>
        <p:sp>
          <p:nvSpPr>
            <p:cNvPr id="47153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503988" cy="506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47154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2590801" y="3505200"/>
            <a:ext cx="2839239" cy="1219200"/>
            <a:chOff x="1066800" y="3505200"/>
            <a:chExt cx="2839957" cy="1219200"/>
          </a:xfrm>
        </p:grpSpPr>
        <p:sp>
          <p:nvSpPr>
            <p:cNvPr id="47151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839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47152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47130" name="Can 60"/>
          <p:cNvSpPr>
            <a:spLocks noChangeArrowheads="1"/>
          </p:cNvSpPr>
          <p:nvPr/>
        </p:nvSpPr>
        <p:spPr bwMode="auto">
          <a:xfrm>
            <a:off x="4724400" y="4419600"/>
            <a:ext cx="1219200" cy="1371600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800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763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>
            <a:off x="3632994" y="4533900"/>
            <a:ext cx="1015206" cy="7239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7391400" y="2209800"/>
            <a:ext cx="1371600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7" name="Rectangle 76"/>
          <p:cNvSpPr/>
          <p:nvPr/>
        </p:nvSpPr>
        <p:spPr bwMode="auto">
          <a:xfrm>
            <a:off x="6629400" y="2133600"/>
            <a:ext cx="7620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5562600" y="3200400"/>
            <a:ext cx="3787302" cy="1905000"/>
            <a:chOff x="4038600" y="3200400"/>
            <a:chExt cx="3787302" cy="1905000"/>
          </a:xfrm>
        </p:grpSpPr>
        <p:cxnSp>
          <p:nvCxnSpPr>
            <p:cNvPr id="47149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4038600" y="3200400"/>
              <a:ext cx="3352800" cy="1905000"/>
            </a:xfrm>
            <a:prstGeom prst="straightConnector1">
              <a:avLst/>
            </a:prstGeom>
            <a:noFill/>
            <a:ln w="57150" cmpd="thickThin">
              <a:solidFill>
                <a:srgbClr val="3366FF"/>
              </a:solidFill>
              <a:round/>
              <a:headEnd/>
              <a:tailEnd type="arrow" w="med" len="med"/>
            </a:ln>
          </p:spPr>
        </p:cxnSp>
        <p:sp>
          <p:nvSpPr>
            <p:cNvPr id="47150" name="TextBox 77"/>
            <p:cNvSpPr txBox="1">
              <a:spLocks noChangeArrowheads="1"/>
            </p:cNvSpPr>
            <p:nvPr/>
          </p:nvSpPr>
          <p:spPr bwMode="auto">
            <a:xfrm>
              <a:off x="4953000" y="4419600"/>
              <a:ext cx="28729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Gill Sans Light"/>
                  <a:cs typeface="Gill Sans Light"/>
                </a:rPr>
                <a:t>load page from disk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3670050" y="2181225"/>
            <a:ext cx="3810953" cy="2306638"/>
            <a:chOff x="2215108" y="2133600"/>
            <a:chExt cx="3811821" cy="2306638"/>
          </a:xfrm>
        </p:grpSpPr>
        <p:cxnSp>
          <p:nvCxnSpPr>
            <p:cNvPr id="47147" name="Straight Arrow Connector 68"/>
            <p:cNvCxnSpPr>
              <a:cxnSpLocks noChangeShapeType="1"/>
            </p:cNvCxnSpPr>
            <p:nvPr/>
          </p:nvCxnSpPr>
          <p:spPr bwMode="auto">
            <a:xfrm flipV="1">
              <a:off x="2215108" y="2133600"/>
              <a:ext cx="2890292" cy="23066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47148" name="TextBox 79"/>
            <p:cNvSpPr txBox="1">
              <a:spLocks noChangeArrowheads="1"/>
            </p:cNvSpPr>
            <p:nvPr/>
          </p:nvSpPr>
          <p:spPr bwMode="auto">
            <a:xfrm>
              <a:off x="3657600" y="3200400"/>
              <a:ext cx="23693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update PT entry</a:t>
              </a:r>
            </a:p>
          </p:txBody>
        </p:sp>
      </p:grpSp>
      <p:sp>
        <p:nvSpPr>
          <p:cNvPr id="47138" name="TextBox 80"/>
          <p:cNvSpPr txBox="1">
            <a:spLocks noChangeArrowheads="1"/>
          </p:cNvSpPr>
          <p:nvPr/>
        </p:nvSpPr>
        <p:spPr bwMode="auto">
          <a:xfrm>
            <a:off x="1981200" y="895351"/>
            <a:ext cx="1297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Process</a:t>
            </a: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1905001" y="4876800"/>
            <a:ext cx="1597783" cy="1376023"/>
            <a:chOff x="381000" y="4876800"/>
            <a:chExt cx="1597504" cy="1376086"/>
          </a:xfrm>
        </p:grpSpPr>
        <p:sp>
          <p:nvSpPr>
            <p:cNvPr id="47145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521304" cy="46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47146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82" name="Freeform 81"/>
          <p:cNvSpPr>
            <a:spLocks/>
          </p:cNvSpPr>
          <p:nvPr/>
        </p:nvSpPr>
        <p:spPr bwMode="auto">
          <a:xfrm>
            <a:off x="2370139" y="4487864"/>
            <a:ext cx="776287" cy="592137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latin typeface="Gill Sans Light"/>
              <a:cs typeface="Gill Sans Light"/>
            </a:endParaRPr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1574807" y="1962150"/>
            <a:ext cx="1247769" cy="3074988"/>
            <a:chOff x="50836" y="1961444"/>
            <a:chExt cx="1247386" cy="3076223"/>
          </a:xfrm>
        </p:grpSpPr>
        <p:sp>
          <p:nvSpPr>
            <p:cNvPr id="84" name="Freeform 83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 sz="2000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836" y="2132963"/>
              <a:ext cx="815551" cy="46185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8915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67400" y="1600201"/>
            <a:ext cx="2895600" cy="395539"/>
            <a:chOff x="4343400" y="1600200"/>
            <a:chExt cx="2895600" cy="395539"/>
          </a:xfrm>
        </p:grpSpPr>
        <p:cxnSp>
          <p:nvCxnSpPr>
            <p:cNvPr id="47113" name="Straight Arrow Connector 11"/>
            <p:cNvCxnSpPr>
              <a:cxnSpLocks noChangeShapeType="1"/>
              <a:stCxn id="47111" idx="3"/>
            </p:cNvCxnSpPr>
            <p:nvPr/>
          </p:nvCxnSpPr>
          <p:spPr bwMode="auto">
            <a:xfrm>
              <a:off x="4343400" y="1676400"/>
              <a:ext cx="76200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7117" name="Straight Arrow Connector 25"/>
            <p:cNvCxnSpPr>
              <a:cxnSpLocks noChangeShapeType="1"/>
              <a:stCxn id="56" idx="3"/>
            </p:cNvCxnSpPr>
            <p:nvPr/>
          </p:nvCxnSpPr>
          <p:spPr bwMode="auto">
            <a:xfrm>
              <a:off x="5867400" y="1676400"/>
              <a:ext cx="1371600" cy="31933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6" name="Rectangle 55"/>
            <p:cNvSpPr/>
            <p:nvPr/>
          </p:nvSpPr>
          <p:spPr bwMode="auto">
            <a:xfrm>
              <a:off x="5105400" y="1600200"/>
              <a:ext cx="7620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Gill Sans Light"/>
                <a:ea typeface="MS PGothic" charset="0"/>
                <a:cs typeface="Gill Sans Light"/>
              </a:endParaRPr>
            </a:p>
          </p:txBody>
        </p:sp>
      </p:grpSp>
      <p:cxnSp>
        <p:nvCxnSpPr>
          <p:cNvPr id="6" name="Straight Arrow Connector 5"/>
          <p:cNvCxnSpPr>
            <a:stCxn id="47111" idx="3"/>
            <a:endCxn id="77" idx="1"/>
          </p:cNvCxnSpPr>
          <p:nvPr/>
        </p:nvCxnSpPr>
        <p:spPr bwMode="auto">
          <a:xfrm>
            <a:off x="5867400" y="1676400"/>
            <a:ext cx="762000" cy="533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oup 66"/>
          <p:cNvGrpSpPr/>
          <p:nvPr/>
        </p:nvGrpSpPr>
        <p:grpSpPr>
          <a:xfrm>
            <a:off x="6019801" y="1771652"/>
            <a:ext cx="2895601" cy="1523996"/>
            <a:chOff x="4724400" y="1802068"/>
            <a:chExt cx="3070763" cy="1182748"/>
          </a:xfrm>
        </p:grpSpPr>
        <p:cxnSp>
          <p:nvCxnSpPr>
            <p:cNvPr id="69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0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802068"/>
              <a:ext cx="0" cy="8649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" name="Straight Connector 19"/>
            <p:cNvCxnSpPr>
              <a:cxnSpLocks noChangeShapeType="1"/>
              <a:endCxn id="87" idx="2"/>
            </p:cNvCxnSpPr>
            <p:nvPr/>
          </p:nvCxnSpPr>
          <p:spPr bwMode="auto">
            <a:xfrm>
              <a:off x="6082744" y="2667000"/>
              <a:ext cx="1712419" cy="317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72" name="TextBox 39"/>
          <p:cNvSpPr txBox="1">
            <a:spLocks noChangeArrowheads="1"/>
          </p:cNvSpPr>
          <p:nvPr/>
        </p:nvSpPr>
        <p:spPr bwMode="auto">
          <a:xfrm>
            <a:off x="8001001" y="2362200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73" name="TextBox 40"/>
          <p:cNvSpPr txBox="1">
            <a:spLocks noChangeArrowheads="1"/>
          </p:cNvSpPr>
          <p:nvPr/>
        </p:nvSpPr>
        <p:spPr bwMode="auto">
          <a:xfrm>
            <a:off x="7694613" y="3079924"/>
            <a:ext cx="744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offset</a:t>
            </a:r>
          </a:p>
        </p:txBody>
      </p:sp>
    </p:spTree>
    <p:extLst>
      <p:ext uri="{BB962C8B-B14F-4D97-AF65-F5344CB8AC3E}">
        <p14:creationId xmlns:p14="http://schemas.microsoft.com/office/powerpoint/2010/main" val="109202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/>
      <p:bldP spid="47121" grpId="1"/>
      <p:bldP spid="47121" grpId="2"/>
      <p:bldP spid="47121" grpId="3"/>
      <p:bldP spid="47121" grpId="4"/>
      <p:bldP spid="47122" grpId="0"/>
      <p:bldP spid="47122" grpId="1"/>
      <p:bldP spid="47123" grpId="0"/>
      <p:bldP spid="47123" grpId="1"/>
      <p:bldP spid="47124" grpId="0" animBg="1"/>
      <p:bldP spid="47124" grpId="1" animBg="1"/>
      <p:bldP spid="65" grpId="0" animBg="1"/>
      <p:bldP spid="66" grpId="0" animBg="1"/>
      <p:bldP spid="77" grpId="0" animBg="1"/>
      <p:bldP spid="82" grpId="0" animBg="1"/>
      <p:bldP spid="82" grpId="1" animBg="1"/>
      <p:bldP spid="87" grpId="0" animBg="1"/>
      <p:bldP spid="72" grpId="0"/>
      <p:bldP spid="7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5867401" y="12954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981214" y="152400"/>
            <a:ext cx="7696187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Using Paging to </a:t>
            </a:r>
            <a:r>
              <a:rPr lang="en-US" dirty="0" err="1" smtClean="0">
                <a:latin typeface="Courier New"/>
                <a:cs typeface="Courier New"/>
              </a:rPr>
              <a:t>mmap</a:t>
            </a:r>
            <a:r>
              <a:rPr lang="en-US" dirty="0" smtClean="0">
                <a:latin typeface="Courier New"/>
                <a:cs typeface="Courier New"/>
              </a:rPr>
              <a:t>()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581401" y="990600"/>
            <a:ext cx="18517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 dirty="0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8763000" y="1219200"/>
            <a:ext cx="1066800" cy="4743116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8763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8763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8763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4876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654800" y="1295400"/>
            <a:ext cx="7620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 dirty="0">
                <a:latin typeface="Gill Sans Light"/>
                <a:cs typeface="Gill Sans Light"/>
              </a:rPr>
              <a:t>PT</a:t>
            </a:r>
          </a:p>
          <a:p>
            <a:pPr algn="ctr"/>
            <a:endParaRPr lang="en-US" sz="200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  <a:p>
            <a:pPr algn="ctr"/>
            <a:endParaRPr lang="en-US" sz="200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5867400" y="1676400"/>
            <a:ext cx="762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7391400" y="1752600"/>
            <a:ext cx="1295400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2514601" y="1447801"/>
            <a:ext cx="1588897" cy="46166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 flipV="1">
            <a:off x="3972302" y="1676401"/>
            <a:ext cx="904499" cy="22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8607426" y="882222"/>
            <a:ext cx="20954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 dirty="0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7848601" y="1524000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7924800" y="1945421"/>
            <a:ext cx="744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8839200" y="21336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4267200" y="1981201"/>
            <a:ext cx="1994800" cy="594955"/>
            <a:chOff x="2743200" y="1981200"/>
            <a:chExt cx="1994801" cy="594955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537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2971800" y="1295400"/>
            <a:ext cx="533400" cy="8382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4724400" y="4419600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800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763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1981200" y="895351"/>
            <a:ext cx="1297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  <a:cs typeface="Gill Sans Light"/>
              </a:rPr>
              <a:t>Process</a:t>
            </a:r>
          </a:p>
        </p:txBody>
      </p: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8915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800600" y="57029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953000" y="58553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105400" y="60077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1789" y="572299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7246" y="6087385"/>
            <a:ext cx="4156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24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sz="2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file to region of  VAS</a:t>
            </a:r>
          </a:p>
        </p:txBody>
      </p: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7391400" y="2418605"/>
            <a:ext cx="1371600" cy="1987589"/>
          </a:xfrm>
          <a:prstGeom prst="straightConnector1">
            <a:avLst/>
          </a:prstGeom>
          <a:noFill/>
          <a:ln w="19050" cmpd="sng">
            <a:solidFill>
              <a:srgbClr val="00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80" name="TextBox 79"/>
          <p:cNvSpPr txBox="1">
            <a:spLocks noChangeArrowheads="1"/>
          </p:cNvSpPr>
          <p:nvPr/>
        </p:nvSpPr>
        <p:spPr bwMode="auto">
          <a:xfrm>
            <a:off x="6096001" y="3581401"/>
            <a:ext cx="26853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Create PT entries</a:t>
            </a:r>
          </a:p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for mapped region</a:t>
            </a:r>
          </a:p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as “backed” by file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654800" y="2424955"/>
            <a:ext cx="736600" cy="462625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763000" y="441960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14381" name="Straight Arrow Connector 62"/>
          <p:cNvCxnSpPr>
            <a:cxnSpLocks noChangeShapeType="1"/>
          </p:cNvCxnSpPr>
          <p:nvPr/>
        </p:nvCxnSpPr>
        <p:spPr bwMode="auto">
          <a:xfrm flipV="1">
            <a:off x="5561263" y="4610100"/>
            <a:ext cx="3477962" cy="1245230"/>
          </a:xfrm>
          <a:prstGeom prst="straightConnector1">
            <a:avLst/>
          </a:prstGeom>
          <a:noFill/>
          <a:ln w="57150" cmpd="thickThin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6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5867400" y="1676400"/>
            <a:ext cx="762000" cy="7485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 flipH="1">
            <a:off x="4953000" y="2424955"/>
            <a:ext cx="1701800" cy="322881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H="1">
            <a:off x="5105400" y="2887580"/>
            <a:ext cx="1549400" cy="319635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0" name="TextBox 54"/>
          <p:cNvSpPr txBox="1">
            <a:spLocks noChangeArrowheads="1"/>
          </p:cNvSpPr>
          <p:nvPr/>
        </p:nvSpPr>
        <p:spPr bwMode="auto">
          <a:xfrm>
            <a:off x="1637038" y="3346000"/>
            <a:ext cx="2648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 dirty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2817010" y="2438401"/>
            <a:ext cx="1910483" cy="1751013"/>
            <a:chOff x="1041242" y="2057400"/>
            <a:chExt cx="1910546" cy="1921933"/>
          </a:xfrm>
        </p:grpSpPr>
        <p:sp>
          <p:nvSpPr>
            <p:cNvPr id="72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503988" cy="506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75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2817709" y="3790932"/>
            <a:ext cx="2839239" cy="1219200"/>
            <a:chOff x="1066800" y="3505200"/>
            <a:chExt cx="2839957" cy="1219200"/>
          </a:xfrm>
        </p:grpSpPr>
        <p:sp>
          <p:nvSpPr>
            <p:cNvPr id="77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839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78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>
            <a:off x="3783702" y="4819632"/>
            <a:ext cx="1015206" cy="7239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2055709" y="5029200"/>
            <a:ext cx="1597783" cy="1376023"/>
            <a:chOff x="381000" y="4876800"/>
            <a:chExt cx="1597504" cy="1376086"/>
          </a:xfrm>
        </p:grpSpPr>
        <p:sp>
          <p:nvSpPr>
            <p:cNvPr id="81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521304" cy="46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83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84" name="Freeform 83"/>
          <p:cNvSpPr>
            <a:spLocks/>
          </p:cNvSpPr>
          <p:nvPr/>
        </p:nvSpPr>
        <p:spPr bwMode="auto">
          <a:xfrm>
            <a:off x="2520847" y="4773596"/>
            <a:ext cx="776287" cy="592137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latin typeface="Gill Sans Light"/>
              <a:cs typeface="Gill Sans Light"/>
            </a:endParaRPr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1676401" y="1981200"/>
            <a:ext cx="1296883" cy="3074988"/>
            <a:chOff x="1738" y="1961444"/>
            <a:chExt cx="1296484" cy="3076223"/>
          </a:xfrm>
        </p:grpSpPr>
        <p:sp>
          <p:nvSpPr>
            <p:cNvPr id="86" name="Freeform 85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 sz="2000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738" y="2132963"/>
              <a:ext cx="815550" cy="46185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3" name="Rounded Rectangular Callout 2"/>
          <p:cNvSpPr/>
          <p:nvPr/>
        </p:nvSpPr>
        <p:spPr bwMode="auto">
          <a:xfrm>
            <a:off x="3996980" y="2502098"/>
            <a:ext cx="2669985" cy="1515035"/>
          </a:xfrm>
          <a:prstGeom prst="wedgeRoundRectCallout">
            <a:avLst>
              <a:gd name="adj1" fmla="val 58059"/>
              <a:gd name="adj2" fmla="val -454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Read File contents</a:t>
            </a:r>
          </a:p>
          <a:p>
            <a:pPr algn="ctr"/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from memory!</a:t>
            </a:r>
          </a:p>
        </p:txBody>
      </p:sp>
    </p:spTree>
    <p:extLst>
      <p:ext uri="{BB962C8B-B14F-4D97-AF65-F5344CB8AC3E}">
        <p14:creationId xmlns:p14="http://schemas.microsoft.com/office/powerpoint/2010/main" val="2098196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/>
      <p:bldP spid="14353" grpId="1"/>
      <p:bldP spid="14353" grpId="2"/>
      <p:bldP spid="14353" grpId="3"/>
      <p:bldP spid="14354" grpId="0"/>
      <p:bldP spid="14355" grpId="0"/>
      <p:bldP spid="4" grpId="0"/>
      <p:bldP spid="73" grpId="0" animBg="1"/>
      <p:bldP spid="95" grpId="0" animBg="1"/>
      <p:bldP spid="84" grpId="0" animBg="1"/>
      <p:bldP spid="84" grpId="1" animBg="1"/>
      <p:bldP spid="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mmap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495800"/>
            <a:ext cx="10210800" cy="2041200"/>
          </a:xfrm>
        </p:spPr>
        <p:txBody>
          <a:bodyPr>
            <a:noAutofit/>
          </a:bodyPr>
          <a:lstStyle/>
          <a:p>
            <a:r>
              <a:rPr lang="en-US" dirty="0" smtClean="0"/>
              <a:t>May map a specific region or let the system find one for you</a:t>
            </a:r>
          </a:p>
          <a:p>
            <a:pPr lvl="1"/>
            <a:r>
              <a:rPr lang="en-US" sz="2000" dirty="0"/>
              <a:t>Tricky to know where the holes are</a:t>
            </a:r>
          </a:p>
          <a:p>
            <a:r>
              <a:rPr lang="en-US" dirty="0" smtClean="0"/>
              <a:t>Used both for manipulating files and for sharing between processes</a:t>
            </a:r>
            <a:endParaRPr lang="en-US" dirty="0"/>
          </a:p>
        </p:txBody>
      </p:sp>
      <p:pic>
        <p:nvPicPr>
          <p:cNvPr id="7" name="Picture 6" descr="Screen Shot 2014-10-26 at 10.43.4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715868"/>
            <a:ext cx="7366000" cy="3696393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459447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828800" y="5676546"/>
            <a:ext cx="8458200" cy="228600"/>
          </a:xfrm>
          <a:prstGeom prst="rect">
            <a:avLst/>
          </a:prstGeom>
          <a:solidFill>
            <a:srgbClr val="FFFF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33513" y="5448339"/>
            <a:ext cx="8458200" cy="228600"/>
          </a:xfrm>
          <a:prstGeom prst="rect">
            <a:avLst/>
          </a:prstGeom>
          <a:solidFill>
            <a:srgbClr val="FFFF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28800" y="4385820"/>
            <a:ext cx="8458200" cy="228600"/>
          </a:xfrm>
          <a:prstGeom prst="rect">
            <a:avLst/>
          </a:prstGeom>
          <a:solidFill>
            <a:srgbClr val="FFFF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3547620"/>
            <a:ext cx="8458200" cy="228600"/>
          </a:xfrm>
          <a:prstGeom prst="rect">
            <a:avLst/>
          </a:prstGeom>
          <a:solidFill>
            <a:srgbClr val="FFFF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41000" y="723900"/>
            <a:ext cx="8910000" cy="612475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#include &lt;sys/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mman.h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&gt; /* also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fcntl.h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*/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something = 162;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main 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char *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[]) {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char *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("Data  at: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&amp;something);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("Heap at 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(1));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("Stack at: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&amp;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/* Open the file */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= open(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[1], O_RDWR | O_CREAT);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&lt; 0) {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perror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("open failed!");exit(1); }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/* map the file */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(0, 10000, PROT_READ|PROT_WRITE, MAP_FILE|MAP_SHARED,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0);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== MAP_FAILED) {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perror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failed"); exit(1);}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at 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puts(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strcpy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(mfile+20,"Let's write over it");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close(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5181600" y="914400"/>
            <a:ext cx="5334000" cy="2971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test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Data  at:        105d63058</a:t>
            </a:r>
          </a:p>
          <a:p>
            <a:r>
              <a:rPr lang="da-DK" b="0" dirty="0" err="1">
                <a:latin typeface="Consolas" charset="0"/>
                <a:ea typeface="Consolas" charset="0"/>
                <a:cs typeface="Consolas" charset="0"/>
              </a:rPr>
              <a:t>Heap</a:t>
            </a:r>
            <a:r>
              <a:rPr lang="da-DK" b="0" dirty="0">
                <a:latin typeface="Consolas" charset="0"/>
                <a:ea typeface="Consolas" charset="0"/>
                <a:cs typeface="Consolas" charset="0"/>
              </a:rPr>
              <a:t> at :     7f8a33c04b70</a:t>
            </a:r>
          </a:p>
          <a:p>
            <a:r>
              <a:rPr lang="sv-SE" b="0" dirty="0">
                <a:latin typeface="Consolas" charset="0"/>
                <a:ea typeface="Consolas" charset="0"/>
                <a:cs typeface="Consolas" charset="0"/>
              </a:rPr>
              <a:t>Stack at:     7fff59e9db10</a:t>
            </a:r>
          </a:p>
          <a:p>
            <a:r>
              <a:rPr lang="da-DK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da-DK" b="0" dirty="0">
                <a:latin typeface="Consolas" charset="0"/>
                <a:ea typeface="Consolas" charset="0"/>
                <a:cs typeface="Consolas" charset="0"/>
              </a:rPr>
              <a:t> at :        </a:t>
            </a:r>
            <a:r>
              <a:rPr lang="da-DK" b="0" dirty="0" smtClean="0">
                <a:latin typeface="Consolas" charset="0"/>
                <a:ea typeface="Consolas" charset="0"/>
                <a:cs typeface="Consolas" charset="0"/>
              </a:rPr>
              <a:t>105d97000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two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three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four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181600" y="4419600"/>
            <a:ext cx="5334000" cy="1676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$ cat test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Thi</a:t>
            </a:r>
            <a:r>
              <a:rPr 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Let's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write over it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s line three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116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906000" cy="533400"/>
          </a:xfrm>
        </p:spPr>
        <p:txBody>
          <a:bodyPr/>
          <a:lstStyle/>
          <a:p>
            <a:r>
              <a:rPr lang="en-US" dirty="0" smtClean="0"/>
              <a:t>Recall: FFS Changes in </a:t>
            </a:r>
            <a:r>
              <a:rPr lang="en-US" dirty="0" err="1" smtClean="0"/>
              <a:t>Inode</a:t>
            </a:r>
            <a:r>
              <a:rPr lang="en-US" dirty="0" smtClean="0"/>
              <a:t> Placement: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10490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early UNIX and DOS/Windows’ FAT file system, headers stored in special array in outermost cylinders</a:t>
            </a:r>
          </a:p>
          <a:p>
            <a:pPr lvl="1"/>
            <a:r>
              <a:rPr lang="en-US" dirty="0" smtClean="0"/>
              <a:t>Fixed </a:t>
            </a:r>
            <a:r>
              <a:rPr lang="en-US" dirty="0"/>
              <a:t>size, set when disk is formatted</a:t>
            </a:r>
          </a:p>
          <a:p>
            <a:pPr lvl="2"/>
            <a:r>
              <a:rPr lang="en-US" dirty="0"/>
              <a:t>At formatting time, a fixed number of </a:t>
            </a:r>
            <a:r>
              <a:rPr lang="en-US" dirty="0" err="1"/>
              <a:t>inodes</a:t>
            </a:r>
            <a:r>
              <a:rPr lang="en-US" dirty="0"/>
              <a:t> are created</a:t>
            </a:r>
          </a:p>
          <a:p>
            <a:pPr lvl="2"/>
            <a:r>
              <a:rPr lang="en-US" dirty="0"/>
              <a:t>Each is given a unique number, called an “</a:t>
            </a:r>
            <a:r>
              <a:rPr lang="en-US" altLang="ja-JP" dirty="0" err="1"/>
              <a:t>inumber</a:t>
            </a:r>
            <a:r>
              <a:rPr lang="en-US" altLang="ja-JP" dirty="0" smtClean="0"/>
              <a:t>”</a:t>
            </a:r>
          </a:p>
          <a:p>
            <a:pPr lvl="2"/>
            <a:endParaRPr lang="en-US" altLang="ja-JP" dirty="0"/>
          </a:p>
          <a:p>
            <a:r>
              <a:rPr lang="en-US" altLang="ko-KR" dirty="0" smtClean="0"/>
              <a:t>Problem </a:t>
            </a:r>
            <a:r>
              <a:rPr lang="en-US" altLang="ko-KR" dirty="0"/>
              <a:t>#1: </a:t>
            </a:r>
            <a:r>
              <a:rPr lang="en-US" altLang="ko-KR" dirty="0" err="1"/>
              <a:t>Inodes</a:t>
            </a:r>
            <a:r>
              <a:rPr lang="en-US" altLang="ko-KR" dirty="0"/>
              <a:t> all in one place (outer tracks)</a:t>
            </a:r>
          </a:p>
          <a:p>
            <a:pPr lvl="1"/>
            <a:r>
              <a:rPr lang="en-US" altLang="ko-KR" dirty="0"/>
              <a:t>Head crash potentially destroys all files </a:t>
            </a:r>
            <a:r>
              <a:rPr lang="en-US" altLang="ko-KR" dirty="0" smtClean="0"/>
              <a:t>by </a:t>
            </a:r>
            <a:r>
              <a:rPr lang="en-US" altLang="ko-KR" dirty="0"/>
              <a:t>destroying </a:t>
            </a:r>
            <a:r>
              <a:rPr lang="en-US" altLang="ko-KR" dirty="0" err="1" smtClean="0"/>
              <a:t>inodes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Inodes</a:t>
            </a:r>
            <a:r>
              <a:rPr lang="en-US" altLang="ko-KR" dirty="0" smtClean="0"/>
              <a:t> not close to the data that the point to</a:t>
            </a:r>
          </a:p>
          <a:p>
            <a:pPr lvl="2"/>
            <a:r>
              <a:rPr lang="en-US" dirty="0"/>
              <a:t>To read a small file, seek to get header, seek back to data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Problem #2: When create a file, don’t know how big it will become (in UNIX, most writes are by appending)</a:t>
            </a:r>
          </a:p>
          <a:p>
            <a:pPr lvl="1"/>
            <a:r>
              <a:rPr lang="en-US" altLang="ko-KR" dirty="0"/>
              <a:t>How much contiguous space do you allocate for a file?</a:t>
            </a:r>
          </a:p>
          <a:p>
            <a:pPr lvl="1"/>
            <a:r>
              <a:rPr lang="en-US" altLang="ko-KR" dirty="0"/>
              <a:t>Makes it hard to optimize for </a:t>
            </a:r>
            <a:r>
              <a:rPr lang="en-US" altLang="ko-KR" dirty="0" smtClean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362836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through Mapped Files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90169" y="6056520"/>
            <a:ext cx="9077831" cy="6713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Also: anonymous memory between parents and children</a:t>
            </a:r>
          </a:p>
          <a:p>
            <a:pPr lvl="1"/>
            <a:r>
              <a:rPr lang="en-US" dirty="0" smtClean="0"/>
              <a:t>no file backing – just swap space</a:t>
            </a:r>
            <a:endParaRPr lang="en-US" dirty="0"/>
          </a:p>
        </p:txBody>
      </p: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5333987" y="834887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410187" y="1444487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410187" y="2118217"/>
            <a:ext cx="1371600" cy="685800"/>
            <a:chOff x="3886187" y="2118217"/>
            <a:chExt cx="1371600" cy="6858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3886187" y="21182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038587" y="22706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90987" y="24230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/>
                <a:ea typeface="MS PGothic" charset="0"/>
                <a:cs typeface="Helvetic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1375" y="2138281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ill Sans"/>
              </a:rPr>
              <a:t>File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7909238" y="949481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357038" y="797081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0x000…</a:t>
            </a:r>
            <a:endParaRPr lang="en-US" dirty="0">
              <a:latin typeface="Gill San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19168" y="559932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0xFFF…</a:t>
            </a:r>
            <a:endParaRPr lang="en-US" dirty="0">
              <a:latin typeface="Gill Sans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13802" y="1101881"/>
            <a:ext cx="11430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09238" y="117808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instructions</a:t>
            </a:r>
            <a:endParaRPr lang="en-US" dirty="0">
              <a:latin typeface="Gill Sans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013802" y="178768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268337" y="186388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d</a:t>
            </a:r>
            <a:r>
              <a:rPr lang="en-US" dirty="0" smtClean="0">
                <a:latin typeface="Gill Sans"/>
              </a:rPr>
              <a:t>ata</a:t>
            </a:r>
            <a:endParaRPr lang="en-US" dirty="0">
              <a:latin typeface="Gill Sans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13802" y="232108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36214" y="239728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heap</a:t>
            </a:r>
            <a:endParaRPr lang="en-US" dirty="0">
              <a:latin typeface="Gill Sans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052132" y="432240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61921" y="439860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stack</a:t>
            </a:r>
            <a:endParaRPr lang="en-US" dirty="0">
              <a:latin typeface="Gill Sans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9014368" y="4398601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8976038" y="2321081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7795168" y="5065921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8023768" y="521832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54502" y="5294521"/>
            <a:ext cx="51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OS</a:t>
            </a:r>
            <a:endParaRPr lang="en-US" dirty="0">
              <a:latin typeface="Gill Sans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087101" y="940832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534901" y="78843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0x000…</a:t>
            </a:r>
            <a:endParaRPr lang="en-US" dirty="0">
              <a:latin typeface="Gill San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97031" y="559067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0xFFF…</a:t>
            </a:r>
            <a:endParaRPr lang="en-US" dirty="0">
              <a:latin typeface="Gill Sans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191665" y="1093232"/>
            <a:ext cx="11430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087101" y="1169432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instructions</a:t>
            </a:r>
            <a:endParaRPr lang="en-US" dirty="0">
              <a:latin typeface="Gill Sans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191665" y="177903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446200" y="1855232"/>
            <a:ext cx="65915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d</a:t>
            </a:r>
            <a:r>
              <a:rPr lang="en-US" dirty="0" smtClean="0">
                <a:latin typeface="Gill Sans"/>
              </a:rPr>
              <a:t>ata</a:t>
            </a:r>
            <a:endParaRPr lang="en-US" dirty="0">
              <a:latin typeface="Gill Sans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2191665" y="231243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414077" y="2388632"/>
            <a:ext cx="72327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heap</a:t>
            </a:r>
            <a:endParaRPr lang="en-US" dirty="0">
              <a:latin typeface="Gill Sans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2229995" y="431375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439784" y="4389952"/>
            <a:ext cx="77457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stack</a:t>
            </a:r>
            <a:endParaRPr lang="en-US" dirty="0">
              <a:latin typeface="Gill Sans"/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3192231" y="4389952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3153901" y="2312432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1973031" y="5057272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2201631" y="520967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532365" y="5285872"/>
            <a:ext cx="51817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OS</a:t>
            </a:r>
            <a:endParaRPr lang="en-US" dirty="0">
              <a:latin typeface="Gill Sans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191665" y="3023696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2191665" y="3227484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2191665" y="3454598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031460" y="3374815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031460" y="3578603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031460" y="3805717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105400" y="3766707"/>
            <a:ext cx="1295400" cy="21569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5219700" y="4950070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7885" y="647918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VAS 1</a:t>
            </a:r>
            <a:endParaRPr lang="en-US" dirty="0">
              <a:latin typeface="Gill San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209951" y="648419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VAS 2</a:t>
            </a:r>
            <a:endParaRPr lang="en-US" dirty="0">
              <a:latin typeface="Gill Sans"/>
            </a:endParaRPr>
          </a:p>
        </p:txBody>
      </p:sp>
      <p:cxnSp>
        <p:nvCxnSpPr>
          <p:cNvPr id="9" name="Straight Connector 8"/>
          <p:cNvCxnSpPr>
            <a:stCxn id="107" idx="3"/>
            <a:endCxn id="113" idx="1"/>
          </p:cNvCxnSpPr>
          <p:nvPr/>
        </p:nvCxnSpPr>
        <p:spPr>
          <a:xfrm>
            <a:off x="3258466" y="3341041"/>
            <a:ext cx="1961235" cy="17225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0" idx="1"/>
            <a:endCxn id="113" idx="3"/>
          </p:cNvCxnSpPr>
          <p:nvPr/>
        </p:nvCxnSpPr>
        <p:spPr>
          <a:xfrm flipH="1">
            <a:off x="6286500" y="3692161"/>
            <a:ext cx="1744960" cy="137146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33528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Memory</a:t>
            </a:r>
            <a:endParaRPr lang="en-US" dirty="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95286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4061-9F36-4F45-A732-7FF44C9C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File Systems more </a:t>
            </a:r>
            <a:r>
              <a:rPr lang="en-US" i="1" dirty="0"/>
              <a:t>Durable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F6EC-E95C-4D30-9CCE-95B8EF2F4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82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Important “ilities”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11125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Availability:</a:t>
            </a:r>
            <a:r>
              <a:rPr lang="en-US" altLang="ko-KR" dirty="0">
                <a:ea typeface="굴림" panose="020B0600000101010101" pitchFamily="34" charset="-127"/>
              </a:rPr>
              <a:t> the probability that the system can accept and process requests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Measured in “nines” of probability: e.g. 99.9% probability is “3-nines of availability”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Key idea here is independence of failures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Durability:</a:t>
            </a:r>
            <a:r>
              <a:rPr lang="en-US" altLang="ko-KR" dirty="0">
                <a:ea typeface="굴림" panose="020B0600000101010101" pitchFamily="34" charset="-127"/>
              </a:rPr>
              <a:t> the ability of a system to recover data despite faults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This idea is fault tolerance applied to data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Doesn’t necessarily imply availability: information on pyramids was very durable, but could not be accessed until discovery of Rosetta Stone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Reliability: </a:t>
            </a:r>
            <a:r>
              <a:rPr lang="en-US" altLang="ko-KR" dirty="0">
                <a:ea typeface="굴림" panose="020B0600000101010101" pitchFamily="34" charset="-127"/>
              </a:rPr>
              <a:t>the ability of a system or component to perform its required functions under stated conditions for a specified period of time (IEEE definition)</a:t>
            </a: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Usually stronger than simply availability: means that the system is not only “up”, but also working correctly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Includes availability, security, fault tolerance/durability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Must make sure data survives system crashes, disk crashes, other problems</a:t>
            </a:r>
          </a:p>
        </p:txBody>
      </p:sp>
    </p:spTree>
    <p:extLst>
      <p:ext uri="{BB962C8B-B14F-4D97-AF65-F5344CB8AC3E}">
        <p14:creationId xmlns:p14="http://schemas.microsoft.com/office/powerpoint/2010/main" val="1811398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872A-05CA-492C-9359-86AA5191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File Systems more Durable?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72A3F-85A5-4DCE-B58F-2AD42A0E5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11582400" cy="559572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Disk blocks contain Reed-Solomon error correcting codes (ECC) to deal with small defects in disk drive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allow recovery of data from small media defects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Make sure writes survive in short term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Either abandon delayed writes or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special, battery-backed RAM (called non-volatile RAM or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NVRAM</a:t>
            </a:r>
            <a:r>
              <a:rPr lang="en-US" altLang="ko-KR" dirty="0">
                <a:ea typeface="굴림" panose="020B0600000101010101" pitchFamily="34" charset="-127"/>
              </a:rPr>
              <a:t>) for dirty blocks in buffer cache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Make sure that data survives in long term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to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replicate</a:t>
            </a:r>
            <a:r>
              <a:rPr lang="en-US" altLang="ko-KR" dirty="0">
                <a:ea typeface="굴림" panose="020B0600000101010101" pitchFamily="34" charset="-127"/>
              </a:rPr>
              <a:t>!  More than one copy of data!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Important element: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independence of failure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one disk, but if disk head fails…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different disks, but if server fails…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different servers, but if building is struck by lightning….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servers in different continents…</a:t>
            </a:r>
          </a:p>
        </p:txBody>
      </p:sp>
    </p:spTree>
    <p:extLst>
      <p:ext uri="{BB962C8B-B14F-4D97-AF65-F5344CB8AC3E}">
        <p14:creationId xmlns:p14="http://schemas.microsoft.com/office/powerpoint/2010/main" val="392043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RAID 1: Disk Mirroring/Shadowing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2526"/>
            <a:ext cx="11201400" cy="4283074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Each disk is fully duplicated onto its “shadow”</a:t>
            </a:r>
          </a:p>
          <a:p>
            <a:pPr lvl="1"/>
            <a:r>
              <a:rPr lang="en-US" altLang="ko-KR" dirty="0"/>
              <a:t>For high I/O rate, high availability environments</a:t>
            </a:r>
          </a:p>
          <a:p>
            <a:pPr lvl="1"/>
            <a:r>
              <a:rPr lang="en-US" altLang="ko-KR" dirty="0"/>
              <a:t>Most expensive solution: 100% capacity overhead</a:t>
            </a:r>
          </a:p>
          <a:p>
            <a:r>
              <a:rPr lang="en-US" altLang="ko-KR" dirty="0"/>
              <a:t>Bandwidth sacrificed on write:</a:t>
            </a:r>
          </a:p>
          <a:p>
            <a:pPr lvl="1"/>
            <a:r>
              <a:rPr lang="en-US" altLang="ko-KR" dirty="0"/>
              <a:t>Logical write = two physical writes</a:t>
            </a:r>
          </a:p>
          <a:p>
            <a:pPr lvl="1"/>
            <a:r>
              <a:rPr lang="en-US" altLang="ko-KR" dirty="0"/>
              <a:t>Highest bandwidth when disk heads and rotation synchronized (challenging)</a:t>
            </a:r>
          </a:p>
          <a:p>
            <a:r>
              <a:rPr lang="en-US" altLang="ko-KR" dirty="0"/>
              <a:t>Reads may be optimized</a:t>
            </a:r>
          </a:p>
          <a:p>
            <a:pPr lvl="1"/>
            <a:r>
              <a:rPr lang="en-US" altLang="ko-KR" dirty="0"/>
              <a:t>Can have two independent reads to same data</a:t>
            </a:r>
          </a:p>
          <a:p>
            <a:r>
              <a:rPr lang="en-US" altLang="ko-KR" dirty="0"/>
              <a:t>Recovery: </a:t>
            </a:r>
          </a:p>
          <a:p>
            <a:pPr lvl="1"/>
            <a:r>
              <a:rPr lang="en-US" altLang="ko-KR" dirty="0"/>
              <a:t>Disk failure </a:t>
            </a:r>
            <a:r>
              <a:rPr lang="en-US" altLang="ko-KR" dirty="0">
                <a:sym typeface="Symbol" panose="05050102010706020507" pitchFamily="18" charset="2"/>
              </a:rPr>
              <a:t></a:t>
            </a:r>
            <a:r>
              <a:rPr lang="en-US" altLang="ko-KR" dirty="0"/>
              <a:t> replace disk and copy data to new disk</a:t>
            </a:r>
          </a:p>
          <a:p>
            <a:pPr lvl="1"/>
            <a:r>
              <a:rPr lang="en-US" altLang="ko-KR" dirty="0"/>
              <a:t>Hot Spare: idle disk attached to system for immediate replacement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609600" y="762000"/>
            <a:ext cx="7658100" cy="1584326"/>
            <a:chOff x="532" y="444"/>
            <a:chExt cx="4824" cy="998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3700" y="444"/>
              <a:ext cx="1656" cy="9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532" y="444"/>
              <a:ext cx="1656" cy="9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2540" y="8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2812" y="8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3076" y="8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H="1" flipV="1">
              <a:off x="2208" y="1200"/>
              <a:ext cx="432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568" y="1056"/>
              <a:ext cx="734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recovery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group</a:t>
              </a:r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1488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5" name="AutoShape 13"/>
            <p:cNvSpPr>
              <a:spLocks noChangeArrowheads="1"/>
            </p:cNvSpPr>
            <p:nvPr/>
          </p:nvSpPr>
          <p:spPr bwMode="auto">
            <a:xfrm>
              <a:off x="720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53FB25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4656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3888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53FB25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03BBCB2-C337-4FB1-3EB1-3C8B09BF415A}"/>
              </a:ext>
            </a:extLst>
          </p:cNvPr>
          <p:cNvSpPr txBox="1"/>
          <p:nvPr/>
        </p:nvSpPr>
        <p:spPr>
          <a:xfrm>
            <a:off x="8382000" y="990600"/>
            <a:ext cx="364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Redundant Array of Inexpensive Disks</a:t>
            </a:r>
          </a:p>
          <a:p>
            <a:pPr algn="ctr"/>
            <a:r>
              <a:rPr lang="en-US" dirty="0">
                <a:latin typeface="Gill Sans Light"/>
              </a:rPr>
              <a:t>(developed here at Berkeley!)</a:t>
            </a:r>
          </a:p>
        </p:txBody>
      </p:sp>
    </p:spTree>
    <p:extLst>
      <p:ext uri="{BB962C8B-B14F-4D97-AF65-F5344CB8AC3E}">
        <p14:creationId xmlns:p14="http://schemas.microsoft.com/office/powerpoint/2010/main" val="359170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87400"/>
            <a:ext cx="10287000" cy="607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Data stripped across multiple disks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Successive blocks stored on successive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(non-parity) disks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Increased bandwidth over single disk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Parity block (in green) constructed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by XORing data blocks in stripe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P0=D0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D1D2D3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destroy any one disk and still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reconstruct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Suppose Disk 3 fails, then can reconstruct: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D2=D0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D1D3P0</a:t>
            </a:r>
            <a:b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</a:b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Can spread information widely across internet for durability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RAID algorithms work over geographic scale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RAID 5+: High I/O Rate Parity</a:t>
            </a:r>
          </a:p>
        </p:txBody>
      </p:sp>
      <p:grpSp>
        <p:nvGrpSpPr>
          <p:cNvPr id="953348" name="Group 4"/>
          <p:cNvGrpSpPr>
            <a:grpSpLocks/>
          </p:cNvGrpSpPr>
          <p:nvPr/>
        </p:nvGrpSpPr>
        <p:grpSpPr bwMode="auto">
          <a:xfrm>
            <a:off x="10864849" y="1679574"/>
            <a:ext cx="1273176" cy="2289175"/>
            <a:chOff x="5127" y="710"/>
            <a:chExt cx="802" cy="1442"/>
          </a:xfrm>
        </p:grpSpPr>
        <p:sp>
          <p:nvSpPr>
            <p:cNvPr id="19502" name="Rectangle 5"/>
            <p:cNvSpPr>
              <a:spLocks noChangeArrowheads="1"/>
            </p:cNvSpPr>
            <p:nvPr/>
          </p:nvSpPr>
          <p:spPr bwMode="auto">
            <a:xfrm>
              <a:off x="5127" y="710"/>
              <a:ext cx="802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Increasing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Logical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Disk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9503" name="Line 6"/>
            <p:cNvSpPr>
              <a:spLocks noChangeShapeType="1"/>
            </p:cNvSpPr>
            <p:nvPr/>
          </p:nvSpPr>
          <p:spPr bwMode="auto">
            <a:xfrm>
              <a:off x="5568" y="1408"/>
              <a:ext cx="0" cy="7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53351" name="Group 7"/>
          <p:cNvGrpSpPr>
            <a:grpSpLocks/>
          </p:cNvGrpSpPr>
          <p:nvPr/>
        </p:nvGrpSpPr>
        <p:grpSpPr bwMode="auto">
          <a:xfrm>
            <a:off x="6561136" y="609600"/>
            <a:ext cx="5707064" cy="1020763"/>
            <a:chOff x="2533" y="416"/>
            <a:chExt cx="3595" cy="643"/>
          </a:xfrm>
        </p:grpSpPr>
        <p:sp>
          <p:nvSpPr>
            <p:cNvPr id="19499" name="Rectangle 8"/>
            <p:cNvSpPr>
              <a:spLocks noChangeArrowheads="1"/>
            </p:cNvSpPr>
            <p:nvPr/>
          </p:nvSpPr>
          <p:spPr bwMode="auto">
            <a:xfrm>
              <a:off x="2533" y="640"/>
              <a:ext cx="2465" cy="419"/>
            </a:xfrm>
            <a:prstGeom prst="rect">
              <a:avLst/>
            </a:prstGeom>
            <a:noFill/>
            <a:ln w="25400">
              <a:solidFill>
                <a:srgbClr val="FC012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500" name="Line 9"/>
            <p:cNvSpPr>
              <a:spLocks noChangeShapeType="1"/>
            </p:cNvSpPr>
            <p:nvPr/>
          </p:nvSpPr>
          <p:spPr bwMode="auto">
            <a:xfrm flipV="1">
              <a:off x="4992" y="528"/>
              <a:ext cx="24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501" name="Rectangle 10"/>
            <p:cNvSpPr>
              <a:spLocks noChangeArrowheads="1"/>
            </p:cNvSpPr>
            <p:nvPr/>
          </p:nvSpPr>
          <p:spPr bwMode="auto">
            <a:xfrm>
              <a:off x="5218" y="416"/>
              <a:ext cx="910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Stripe Unit</a:t>
              </a:r>
            </a:p>
          </p:txBody>
        </p:sp>
      </p:grpSp>
      <p:grpSp>
        <p:nvGrpSpPr>
          <p:cNvPr id="953355" name="Group 11"/>
          <p:cNvGrpSpPr>
            <a:grpSpLocks/>
          </p:cNvGrpSpPr>
          <p:nvPr/>
        </p:nvGrpSpPr>
        <p:grpSpPr bwMode="auto">
          <a:xfrm>
            <a:off x="6496047" y="901699"/>
            <a:ext cx="4127500" cy="4591050"/>
            <a:chOff x="2492" y="600"/>
            <a:chExt cx="2600" cy="2892"/>
          </a:xfrm>
        </p:grpSpPr>
        <p:sp>
          <p:nvSpPr>
            <p:cNvPr id="19463" name="Rectangle 12"/>
            <p:cNvSpPr>
              <a:spLocks noChangeArrowheads="1"/>
            </p:cNvSpPr>
            <p:nvPr/>
          </p:nvSpPr>
          <p:spPr bwMode="auto">
            <a:xfrm>
              <a:off x="2492" y="600"/>
              <a:ext cx="2600" cy="28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464" name="Rectangle 13"/>
            <p:cNvSpPr>
              <a:spLocks noChangeArrowheads="1"/>
            </p:cNvSpPr>
            <p:nvPr/>
          </p:nvSpPr>
          <p:spPr bwMode="auto">
            <a:xfrm>
              <a:off x="2578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D0</a:t>
              </a:r>
            </a:p>
          </p:txBody>
        </p:sp>
        <p:sp>
          <p:nvSpPr>
            <p:cNvPr id="19465" name="Rectangle 14"/>
            <p:cNvSpPr>
              <a:spLocks noChangeArrowheads="1"/>
            </p:cNvSpPr>
            <p:nvPr/>
          </p:nvSpPr>
          <p:spPr bwMode="auto">
            <a:xfrm>
              <a:off x="3071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</a:t>
              </a:r>
            </a:p>
          </p:txBody>
        </p:sp>
        <p:sp>
          <p:nvSpPr>
            <p:cNvPr id="19466" name="Rectangle 15"/>
            <p:cNvSpPr>
              <a:spLocks noChangeArrowheads="1"/>
            </p:cNvSpPr>
            <p:nvPr/>
          </p:nvSpPr>
          <p:spPr bwMode="auto">
            <a:xfrm>
              <a:off x="3578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</a:t>
              </a:r>
            </a:p>
          </p:txBody>
        </p:sp>
        <p:sp>
          <p:nvSpPr>
            <p:cNvPr id="19467" name="Rectangle 16"/>
            <p:cNvSpPr>
              <a:spLocks noChangeArrowheads="1"/>
            </p:cNvSpPr>
            <p:nvPr/>
          </p:nvSpPr>
          <p:spPr bwMode="auto">
            <a:xfrm>
              <a:off x="4099" y="691"/>
              <a:ext cx="322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D3</a:t>
              </a:r>
            </a:p>
          </p:txBody>
        </p:sp>
        <p:sp>
          <p:nvSpPr>
            <p:cNvPr id="19468" name="Rectangle 17" descr="10%"/>
            <p:cNvSpPr>
              <a:spLocks noChangeArrowheads="1"/>
            </p:cNvSpPr>
            <p:nvPr/>
          </p:nvSpPr>
          <p:spPr bwMode="auto">
            <a:xfrm>
              <a:off x="4635" y="705"/>
              <a:ext cx="321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P0</a:t>
              </a:r>
            </a:p>
          </p:txBody>
        </p:sp>
        <p:sp>
          <p:nvSpPr>
            <p:cNvPr id="19469" name="Rectangle 18"/>
            <p:cNvSpPr>
              <a:spLocks noChangeArrowheads="1"/>
            </p:cNvSpPr>
            <p:nvPr/>
          </p:nvSpPr>
          <p:spPr bwMode="auto">
            <a:xfrm>
              <a:off x="2578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D4</a:t>
              </a:r>
            </a:p>
          </p:txBody>
        </p:sp>
        <p:sp>
          <p:nvSpPr>
            <p:cNvPr id="19470" name="Rectangle 19"/>
            <p:cNvSpPr>
              <a:spLocks noChangeArrowheads="1"/>
            </p:cNvSpPr>
            <p:nvPr/>
          </p:nvSpPr>
          <p:spPr bwMode="auto">
            <a:xfrm>
              <a:off x="3071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D5</a:t>
              </a:r>
            </a:p>
          </p:txBody>
        </p:sp>
        <p:sp>
          <p:nvSpPr>
            <p:cNvPr id="19471" name="Rectangle 20"/>
            <p:cNvSpPr>
              <a:spLocks noChangeArrowheads="1"/>
            </p:cNvSpPr>
            <p:nvPr/>
          </p:nvSpPr>
          <p:spPr bwMode="auto">
            <a:xfrm>
              <a:off x="3578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D6</a:t>
              </a:r>
            </a:p>
          </p:txBody>
        </p:sp>
        <p:sp>
          <p:nvSpPr>
            <p:cNvPr id="19472" name="Rectangle 21" descr="10%"/>
            <p:cNvSpPr>
              <a:spLocks noChangeArrowheads="1"/>
            </p:cNvSpPr>
            <p:nvPr/>
          </p:nvSpPr>
          <p:spPr bwMode="auto">
            <a:xfrm>
              <a:off x="4099" y="1103"/>
              <a:ext cx="322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P1</a:t>
              </a:r>
            </a:p>
          </p:txBody>
        </p:sp>
        <p:sp>
          <p:nvSpPr>
            <p:cNvPr id="19473" name="Rectangle 22"/>
            <p:cNvSpPr>
              <a:spLocks noChangeArrowheads="1"/>
            </p:cNvSpPr>
            <p:nvPr/>
          </p:nvSpPr>
          <p:spPr bwMode="auto">
            <a:xfrm>
              <a:off x="4635" y="1117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D7</a:t>
              </a:r>
            </a:p>
          </p:txBody>
        </p:sp>
        <p:sp>
          <p:nvSpPr>
            <p:cNvPr id="19474" name="Rectangle 23"/>
            <p:cNvSpPr>
              <a:spLocks noChangeArrowheads="1"/>
            </p:cNvSpPr>
            <p:nvPr/>
          </p:nvSpPr>
          <p:spPr bwMode="auto">
            <a:xfrm>
              <a:off x="2578" y="1501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D8</a:t>
              </a:r>
            </a:p>
          </p:txBody>
        </p:sp>
        <p:sp>
          <p:nvSpPr>
            <p:cNvPr id="19475" name="Rectangle 24"/>
            <p:cNvSpPr>
              <a:spLocks noChangeArrowheads="1"/>
            </p:cNvSpPr>
            <p:nvPr/>
          </p:nvSpPr>
          <p:spPr bwMode="auto">
            <a:xfrm>
              <a:off x="3071" y="1501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D9</a:t>
              </a:r>
            </a:p>
          </p:txBody>
        </p:sp>
        <p:sp>
          <p:nvSpPr>
            <p:cNvPr id="19476" name="Rectangle 25" descr="10%"/>
            <p:cNvSpPr>
              <a:spLocks noChangeArrowheads="1"/>
            </p:cNvSpPr>
            <p:nvPr/>
          </p:nvSpPr>
          <p:spPr bwMode="auto">
            <a:xfrm>
              <a:off x="3578" y="1501"/>
              <a:ext cx="321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P2</a:t>
              </a:r>
            </a:p>
          </p:txBody>
        </p:sp>
        <p:sp>
          <p:nvSpPr>
            <p:cNvPr id="19477" name="Rectangle 26"/>
            <p:cNvSpPr>
              <a:spLocks noChangeArrowheads="1"/>
            </p:cNvSpPr>
            <p:nvPr/>
          </p:nvSpPr>
          <p:spPr bwMode="auto">
            <a:xfrm>
              <a:off x="4099" y="1508"/>
              <a:ext cx="322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D10</a:t>
              </a:r>
            </a:p>
          </p:txBody>
        </p:sp>
        <p:sp>
          <p:nvSpPr>
            <p:cNvPr id="19478" name="Rectangle 27"/>
            <p:cNvSpPr>
              <a:spLocks noChangeArrowheads="1"/>
            </p:cNvSpPr>
            <p:nvPr/>
          </p:nvSpPr>
          <p:spPr bwMode="auto">
            <a:xfrm>
              <a:off x="4635" y="1522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D11</a:t>
              </a:r>
            </a:p>
          </p:txBody>
        </p:sp>
        <p:sp>
          <p:nvSpPr>
            <p:cNvPr id="19479" name="Rectangle 28"/>
            <p:cNvSpPr>
              <a:spLocks noChangeArrowheads="1"/>
            </p:cNvSpPr>
            <p:nvPr/>
          </p:nvSpPr>
          <p:spPr bwMode="auto">
            <a:xfrm>
              <a:off x="2578" y="1913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D12</a:t>
              </a:r>
            </a:p>
          </p:txBody>
        </p:sp>
        <p:sp>
          <p:nvSpPr>
            <p:cNvPr id="19480" name="Rectangle 29" descr="10%"/>
            <p:cNvSpPr>
              <a:spLocks noChangeArrowheads="1"/>
            </p:cNvSpPr>
            <p:nvPr/>
          </p:nvSpPr>
          <p:spPr bwMode="auto">
            <a:xfrm>
              <a:off x="3071" y="1913"/>
              <a:ext cx="321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P3</a:t>
              </a:r>
            </a:p>
          </p:txBody>
        </p:sp>
        <p:sp>
          <p:nvSpPr>
            <p:cNvPr id="19481" name="Rectangle 30"/>
            <p:cNvSpPr>
              <a:spLocks noChangeArrowheads="1"/>
            </p:cNvSpPr>
            <p:nvPr/>
          </p:nvSpPr>
          <p:spPr bwMode="auto">
            <a:xfrm>
              <a:off x="3578" y="1913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D13</a:t>
              </a:r>
            </a:p>
          </p:txBody>
        </p:sp>
        <p:sp>
          <p:nvSpPr>
            <p:cNvPr id="19482" name="Rectangle 31"/>
            <p:cNvSpPr>
              <a:spLocks noChangeArrowheads="1"/>
            </p:cNvSpPr>
            <p:nvPr/>
          </p:nvSpPr>
          <p:spPr bwMode="auto">
            <a:xfrm>
              <a:off x="4099" y="1920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D14</a:t>
              </a:r>
            </a:p>
          </p:txBody>
        </p:sp>
        <p:sp>
          <p:nvSpPr>
            <p:cNvPr id="19483" name="Rectangle 32"/>
            <p:cNvSpPr>
              <a:spLocks noChangeArrowheads="1"/>
            </p:cNvSpPr>
            <p:nvPr/>
          </p:nvSpPr>
          <p:spPr bwMode="auto">
            <a:xfrm>
              <a:off x="4635" y="1934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D15</a:t>
              </a:r>
            </a:p>
          </p:txBody>
        </p:sp>
        <p:sp>
          <p:nvSpPr>
            <p:cNvPr id="19484" name="Rectangle 33" descr="10%"/>
            <p:cNvSpPr>
              <a:spLocks noChangeArrowheads="1"/>
            </p:cNvSpPr>
            <p:nvPr/>
          </p:nvSpPr>
          <p:spPr bwMode="auto">
            <a:xfrm>
              <a:off x="2578" y="2339"/>
              <a:ext cx="321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P4</a:t>
              </a:r>
            </a:p>
          </p:txBody>
        </p:sp>
        <p:sp>
          <p:nvSpPr>
            <p:cNvPr id="19485" name="Rectangle 34"/>
            <p:cNvSpPr>
              <a:spLocks noChangeArrowheads="1"/>
            </p:cNvSpPr>
            <p:nvPr/>
          </p:nvSpPr>
          <p:spPr bwMode="auto">
            <a:xfrm>
              <a:off x="3071" y="2339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D16</a:t>
              </a:r>
            </a:p>
          </p:txBody>
        </p:sp>
        <p:sp>
          <p:nvSpPr>
            <p:cNvPr id="19486" name="Rectangle 35"/>
            <p:cNvSpPr>
              <a:spLocks noChangeArrowheads="1"/>
            </p:cNvSpPr>
            <p:nvPr/>
          </p:nvSpPr>
          <p:spPr bwMode="auto">
            <a:xfrm>
              <a:off x="3578" y="2339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D17</a:t>
              </a:r>
            </a:p>
          </p:txBody>
        </p:sp>
        <p:sp>
          <p:nvSpPr>
            <p:cNvPr id="19487" name="Rectangle 36"/>
            <p:cNvSpPr>
              <a:spLocks noChangeArrowheads="1"/>
            </p:cNvSpPr>
            <p:nvPr/>
          </p:nvSpPr>
          <p:spPr bwMode="auto">
            <a:xfrm>
              <a:off x="4099" y="2346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D18</a:t>
              </a:r>
            </a:p>
          </p:txBody>
        </p:sp>
        <p:sp>
          <p:nvSpPr>
            <p:cNvPr id="19488" name="Rectangle 37"/>
            <p:cNvSpPr>
              <a:spLocks noChangeArrowheads="1"/>
            </p:cNvSpPr>
            <p:nvPr/>
          </p:nvSpPr>
          <p:spPr bwMode="auto">
            <a:xfrm>
              <a:off x="4635" y="2360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D19</a:t>
              </a:r>
            </a:p>
          </p:txBody>
        </p:sp>
        <p:sp>
          <p:nvSpPr>
            <p:cNvPr id="19489" name="Rectangle 38"/>
            <p:cNvSpPr>
              <a:spLocks noChangeArrowheads="1"/>
            </p:cNvSpPr>
            <p:nvPr/>
          </p:nvSpPr>
          <p:spPr bwMode="auto">
            <a:xfrm>
              <a:off x="2585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D20</a:t>
              </a:r>
            </a:p>
          </p:txBody>
        </p:sp>
        <p:sp>
          <p:nvSpPr>
            <p:cNvPr id="19490" name="Rectangle 39"/>
            <p:cNvSpPr>
              <a:spLocks noChangeArrowheads="1"/>
            </p:cNvSpPr>
            <p:nvPr/>
          </p:nvSpPr>
          <p:spPr bwMode="auto">
            <a:xfrm>
              <a:off x="3078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D21</a:t>
              </a:r>
            </a:p>
          </p:txBody>
        </p:sp>
        <p:sp>
          <p:nvSpPr>
            <p:cNvPr id="19491" name="Rectangle 40"/>
            <p:cNvSpPr>
              <a:spLocks noChangeArrowheads="1"/>
            </p:cNvSpPr>
            <p:nvPr/>
          </p:nvSpPr>
          <p:spPr bwMode="auto">
            <a:xfrm>
              <a:off x="3585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D22</a:t>
              </a:r>
            </a:p>
          </p:txBody>
        </p:sp>
        <p:sp>
          <p:nvSpPr>
            <p:cNvPr id="19492" name="Rectangle 41"/>
            <p:cNvSpPr>
              <a:spLocks noChangeArrowheads="1"/>
            </p:cNvSpPr>
            <p:nvPr/>
          </p:nvSpPr>
          <p:spPr bwMode="auto">
            <a:xfrm>
              <a:off x="4106" y="2779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D23</a:t>
              </a:r>
            </a:p>
          </p:txBody>
        </p:sp>
        <p:sp>
          <p:nvSpPr>
            <p:cNvPr id="19493" name="Rectangle 42" descr="10%"/>
            <p:cNvSpPr>
              <a:spLocks noChangeArrowheads="1"/>
            </p:cNvSpPr>
            <p:nvPr/>
          </p:nvSpPr>
          <p:spPr bwMode="auto">
            <a:xfrm>
              <a:off x="4642" y="2793"/>
              <a:ext cx="322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P5</a:t>
              </a:r>
            </a:p>
          </p:txBody>
        </p:sp>
        <p:sp>
          <p:nvSpPr>
            <p:cNvPr id="19494" name="Text Box 43"/>
            <p:cNvSpPr txBox="1">
              <a:spLocks noChangeArrowheads="1"/>
            </p:cNvSpPr>
            <p:nvPr/>
          </p:nvSpPr>
          <p:spPr bwMode="auto">
            <a:xfrm>
              <a:off x="2517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1</a:t>
              </a:r>
            </a:p>
          </p:txBody>
        </p:sp>
        <p:sp>
          <p:nvSpPr>
            <p:cNvPr id="19495" name="Text Box 44"/>
            <p:cNvSpPr txBox="1">
              <a:spLocks noChangeArrowheads="1"/>
            </p:cNvSpPr>
            <p:nvPr/>
          </p:nvSpPr>
          <p:spPr bwMode="auto">
            <a:xfrm>
              <a:off x="2997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2</a:t>
              </a:r>
            </a:p>
          </p:txBody>
        </p:sp>
        <p:sp>
          <p:nvSpPr>
            <p:cNvPr id="19496" name="Text Box 45"/>
            <p:cNvSpPr txBox="1">
              <a:spLocks noChangeArrowheads="1"/>
            </p:cNvSpPr>
            <p:nvPr/>
          </p:nvSpPr>
          <p:spPr bwMode="auto">
            <a:xfrm>
              <a:off x="3504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3</a:t>
              </a:r>
            </a:p>
          </p:txBody>
        </p:sp>
        <p:sp>
          <p:nvSpPr>
            <p:cNvPr id="19497" name="Text Box 46"/>
            <p:cNvSpPr txBox="1">
              <a:spLocks noChangeArrowheads="1"/>
            </p:cNvSpPr>
            <p:nvPr/>
          </p:nvSpPr>
          <p:spPr bwMode="auto">
            <a:xfrm>
              <a:off x="4005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4</a:t>
              </a:r>
            </a:p>
          </p:txBody>
        </p:sp>
        <p:sp>
          <p:nvSpPr>
            <p:cNvPr id="19498" name="Text Box 47"/>
            <p:cNvSpPr txBox="1">
              <a:spLocks noChangeArrowheads="1"/>
            </p:cNvSpPr>
            <p:nvPr/>
          </p:nvSpPr>
          <p:spPr bwMode="auto">
            <a:xfrm>
              <a:off x="4533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5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150222" y="863599"/>
            <a:ext cx="646113" cy="4270248"/>
            <a:chOff x="5610224" y="914400"/>
            <a:chExt cx="646113" cy="4270248"/>
          </a:xfrm>
        </p:grpSpPr>
        <p:cxnSp>
          <p:nvCxnSpPr>
            <p:cNvPr id="3" name="Straight Connector 2"/>
            <p:cNvCxnSpPr/>
            <p:nvPr/>
          </p:nvCxnSpPr>
          <p:spPr bwMode="auto">
            <a:xfrm>
              <a:off x="5610224" y="914400"/>
              <a:ext cx="638176" cy="4267200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5618161" y="914400"/>
              <a:ext cx="638176" cy="4270248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5988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95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5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6D40-125B-4B0E-AFA2-B81E3076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 6 and other Erasure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DC6396-D54A-4350-A49C-3E1C9398B9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11582400" cy="571499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sym typeface="Symbol" pitchFamily="18" charset="2"/>
                  </a:rPr>
                  <a:t>In general: RAIDX is an “erasure code”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Must have ability to know which disks are bad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Treat missing disk as an “Erasure”</a:t>
                </a:r>
              </a:p>
              <a:p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Today, disks so big that: RAID 5 not sufficient!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Time to repair disk </a:t>
                </a:r>
                <a:r>
                  <a:rPr lang="en-US" dirty="0" err="1">
                    <a:sym typeface="Symbol" pitchFamily="18" charset="2"/>
                  </a:rPr>
                  <a:t>sooooo</a:t>
                </a:r>
                <a:r>
                  <a:rPr lang="en-US" dirty="0">
                    <a:sym typeface="Symbol" pitchFamily="18" charset="2"/>
                  </a:rPr>
                  <a:t> long, another disk might fail in process!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“RAID 6” – allow 2 disks in replication stripe to fail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Requires more complex erasure code, such as </a:t>
                </a:r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EVENODD</a:t>
                </a:r>
                <a:r>
                  <a:rPr lang="en-US" dirty="0">
                    <a:sym typeface="Symbol" pitchFamily="18" charset="2"/>
                  </a:rPr>
                  <a:t> code (see readings)</a:t>
                </a:r>
                <a:endParaRPr lang="en-US" dirty="0">
                  <a:solidFill>
                    <a:srgbClr val="FF0000"/>
                  </a:solidFill>
                  <a:sym typeface="Symbol" pitchFamily="18" charset="2"/>
                </a:endParaRPr>
              </a:p>
              <a:p>
                <a:r>
                  <a:rPr lang="en-US" dirty="0">
                    <a:sym typeface="Symbol" pitchFamily="18" charset="2"/>
                  </a:rPr>
                  <a:t>More general option for general erasure code: </a:t>
                </a:r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Reed-Solomon codes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Based on polynomials in GF(2</a:t>
                </a:r>
                <a:r>
                  <a:rPr lang="en-US" baseline="30000" dirty="0">
                    <a:sym typeface="Symbol" pitchFamily="18" charset="2"/>
                  </a:rPr>
                  <a:t>k</a:t>
                </a:r>
                <a:r>
                  <a:rPr lang="en-US" dirty="0">
                    <a:sym typeface="Symbol" pitchFamily="18" charset="2"/>
                  </a:rPr>
                  <a:t>) (I.e. k-bit symbols)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data points define a degree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polynomial; encoding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points on the polynomial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Any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points can be used to recover the polynomial;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failures tolerated</a:t>
                </a:r>
              </a:p>
              <a:p>
                <a:r>
                  <a:rPr lang="en-US" dirty="0">
                    <a:sym typeface="Symbol" pitchFamily="18" charset="2"/>
                  </a:rPr>
                  <a:t>Erasure codes not just for disk arrays. For example, geographic replication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E.g., split data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=4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chunks, generate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=16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fragments and distribute across the Internet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Any 4 fragments can be used to recover the original data --- very durable!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DC6396-D54A-4350-A49C-3E1C9398B9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11582400" cy="5714999"/>
              </a:xfrm>
              <a:blipFill>
                <a:blip r:embed="rId2"/>
                <a:stretch>
                  <a:fillRect l="-737"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617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38200"/>
            <a:ext cx="6096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4800600"/>
            <a:ext cx="10134600" cy="1752600"/>
          </a:xfrm>
        </p:spPr>
        <p:txBody>
          <a:bodyPr>
            <a:normAutofit/>
          </a:bodyPr>
          <a:lstStyle/>
          <a:p>
            <a:r>
              <a:rPr lang="en-US" dirty="0"/>
              <a:t>Exploit law of large numbers for durability!</a:t>
            </a:r>
          </a:p>
          <a:p>
            <a:r>
              <a:rPr lang="en-US" dirty="0"/>
              <a:t>6 month repair, FBLPY with 4x increase in total size of data:</a:t>
            </a:r>
          </a:p>
          <a:p>
            <a:pPr lvl="1"/>
            <a:r>
              <a:rPr lang="en-US" dirty="0"/>
              <a:t>Replication (4 copies): 0.03</a:t>
            </a:r>
          </a:p>
          <a:p>
            <a:pPr lvl="1"/>
            <a:r>
              <a:rPr lang="en-US" dirty="0"/>
              <a:t>Fragmentation (16 of 64 fragments needed): 10</a:t>
            </a:r>
            <a:r>
              <a:rPr lang="en-US" baseline="30000" dirty="0"/>
              <a:t>-35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4953000" y="2590800"/>
            <a:ext cx="3312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Fraction Blocks Lost </a:t>
            </a:r>
          </a:p>
          <a:p>
            <a:r>
              <a:rPr lang="en-US" sz="2400" dirty="0"/>
              <a:t>Per Year (FBLPY)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11125200" cy="533400"/>
          </a:xfrm>
        </p:spPr>
        <p:txBody>
          <a:bodyPr/>
          <a:lstStyle/>
          <a:p>
            <a:r>
              <a:rPr lang="en-US" dirty="0"/>
              <a:t>Use of Erasure Coding for High Durability/overhead ratio!</a:t>
            </a:r>
          </a:p>
        </p:txBody>
      </p:sp>
    </p:spTree>
    <p:extLst>
      <p:ext uri="{BB962C8B-B14F-4D97-AF65-F5344CB8AC3E}">
        <p14:creationId xmlns:p14="http://schemas.microsoft.com/office/powerpoint/2010/main" val="621252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533400" y="769148"/>
            <a:ext cx="10439400" cy="260259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Highly durable – hard to destroy all copies</a:t>
            </a:r>
          </a:p>
          <a:p>
            <a:r>
              <a:rPr lang="en-US" dirty="0"/>
              <a:t>Highly available for reads</a:t>
            </a:r>
          </a:p>
          <a:p>
            <a:pPr lvl="1"/>
            <a:r>
              <a:rPr lang="en-US" dirty="0"/>
              <a:t>Simple replication: read any copy</a:t>
            </a:r>
          </a:p>
          <a:p>
            <a:pPr lvl="1"/>
            <a:r>
              <a:rPr lang="en-US" dirty="0"/>
              <a:t>Erasure coded: read m of n</a:t>
            </a:r>
          </a:p>
          <a:p>
            <a:r>
              <a:rPr lang="en-US" dirty="0"/>
              <a:t>Low availability for writes</a:t>
            </a:r>
          </a:p>
          <a:p>
            <a:pPr lvl="1"/>
            <a:r>
              <a:rPr lang="en-US" dirty="0"/>
              <a:t>Can’t write if any one replica is not up</a:t>
            </a:r>
          </a:p>
          <a:p>
            <a:pPr lvl="1"/>
            <a:r>
              <a:rPr lang="en-US" dirty="0"/>
              <a:t>Or – need relaxed consistency model</a:t>
            </a:r>
          </a:p>
          <a:p>
            <a:r>
              <a:rPr lang="en-US" dirty="0"/>
              <a:t>Reliability? – availability, security, durability, fault-tolerance</a:t>
            </a:r>
          </a:p>
        </p:txBody>
      </p:sp>
      <p:sp>
        <p:nvSpPr>
          <p:cNvPr id="7" name="Can 6"/>
          <p:cNvSpPr/>
          <p:nvPr/>
        </p:nvSpPr>
        <p:spPr>
          <a:xfrm>
            <a:off x="7268856" y="3595040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7268856" y="4410964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Can 8"/>
          <p:cNvSpPr/>
          <p:nvPr/>
        </p:nvSpPr>
        <p:spPr>
          <a:xfrm>
            <a:off x="7268856" y="6117907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Cube 10"/>
          <p:cNvSpPr/>
          <p:nvPr/>
        </p:nvSpPr>
        <p:spPr>
          <a:xfrm>
            <a:off x="2841378" y="3595039"/>
            <a:ext cx="834073" cy="815924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4107869" y="3766397"/>
            <a:ext cx="2601718" cy="2538878"/>
          </a:xfrm>
          <a:prstGeom prst="cloud">
            <a:avLst/>
          </a:prstGeom>
          <a:solidFill>
            <a:srgbClr val="DBEEF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34745" y="3790815"/>
            <a:ext cx="3937167" cy="640443"/>
          </a:xfrm>
          <a:custGeom>
            <a:avLst/>
            <a:gdLst>
              <a:gd name="connsiteX0" fmla="*/ 145925 w 3937167"/>
              <a:gd name="connsiteY0" fmla="*/ 125772 h 640443"/>
              <a:gd name="connsiteX1" fmla="*/ 145925 w 3937167"/>
              <a:gd name="connsiteY1" fmla="*/ 30983 h 640443"/>
              <a:gd name="connsiteX2" fmla="*/ 1662422 w 3937167"/>
              <a:gd name="connsiteY2" fmla="*/ 599719 h 640443"/>
              <a:gd name="connsiteX3" fmla="*/ 3216831 w 3937167"/>
              <a:gd name="connsiteY3" fmla="*/ 561803 h 640443"/>
              <a:gd name="connsiteX4" fmla="*/ 3937167 w 3937167"/>
              <a:gd name="connsiteY4" fmla="*/ 296393 h 64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167" h="640443">
                <a:moveTo>
                  <a:pt x="145925" y="125772"/>
                </a:moveTo>
                <a:cubicBezTo>
                  <a:pt x="19550" y="38882"/>
                  <a:pt x="-106825" y="-48008"/>
                  <a:pt x="145925" y="30983"/>
                </a:cubicBezTo>
                <a:cubicBezTo>
                  <a:pt x="398675" y="109974"/>
                  <a:pt x="1150604" y="511249"/>
                  <a:pt x="1662422" y="599719"/>
                </a:cubicBezTo>
                <a:cubicBezTo>
                  <a:pt x="2174240" y="688189"/>
                  <a:pt x="2837707" y="612357"/>
                  <a:pt x="3216831" y="561803"/>
                </a:cubicBezTo>
                <a:cubicBezTo>
                  <a:pt x="3595955" y="511249"/>
                  <a:pt x="3937167" y="296393"/>
                  <a:pt x="3937167" y="29639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732319" y="3840756"/>
            <a:ext cx="3468986" cy="1095517"/>
          </a:xfrm>
          <a:custGeom>
            <a:avLst/>
            <a:gdLst>
              <a:gd name="connsiteX0" fmla="*/ 0 w 3468986"/>
              <a:gd name="connsiteY0" fmla="*/ 0 h 1095517"/>
              <a:gd name="connsiteX1" fmla="*/ 1478584 w 3468986"/>
              <a:gd name="connsiteY1" fmla="*/ 606651 h 1095517"/>
              <a:gd name="connsiteX2" fmla="*/ 2559088 w 3468986"/>
              <a:gd name="connsiteY2" fmla="*/ 1080597 h 1095517"/>
              <a:gd name="connsiteX3" fmla="*/ 3468986 w 3468986"/>
              <a:gd name="connsiteY3" fmla="*/ 985808 h 109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8986" h="1095517">
                <a:moveTo>
                  <a:pt x="0" y="0"/>
                </a:moveTo>
                <a:lnTo>
                  <a:pt x="1478584" y="606651"/>
                </a:lnTo>
                <a:cubicBezTo>
                  <a:pt x="1905099" y="786750"/>
                  <a:pt x="2227354" y="1017404"/>
                  <a:pt x="2559088" y="1080597"/>
                </a:cubicBezTo>
                <a:cubicBezTo>
                  <a:pt x="2890822" y="1143790"/>
                  <a:pt x="3468986" y="985808"/>
                  <a:pt x="3468986" y="9858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789188" y="3897630"/>
            <a:ext cx="3544810" cy="2293899"/>
          </a:xfrm>
          <a:custGeom>
            <a:avLst/>
            <a:gdLst>
              <a:gd name="connsiteX0" fmla="*/ 0 w 3544810"/>
              <a:gd name="connsiteY0" fmla="*/ 0 h 2293899"/>
              <a:gd name="connsiteX1" fmla="*/ 1440671 w 3544810"/>
              <a:gd name="connsiteY1" fmla="*/ 606651 h 2293899"/>
              <a:gd name="connsiteX2" fmla="*/ 2881343 w 3544810"/>
              <a:gd name="connsiteY2" fmla="*/ 1611416 h 2293899"/>
              <a:gd name="connsiteX3" fmla="*/ 3544810 w 3544810"/>
              <a:gd name="connsiteY3" fmla="*/ 2293899 h 229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4810" h="2293899">
                <a:moveTo>
                  <a:pt x="0" y="0"/>
                </a:moveTo>
                <a:cubicBezTo>
                  <a:pt x="480223" y="169041"/>
                  <a:pt x="960447" y="338082"/>
                  <a:pt x="1440671" y="606651"/>
                </a:cubicBezTo>
                <a:cubicBezTo>
                  <a:pt x="1920895" y="875220"/>
                  <a:pt x="2530653" y="1330208"/>
                  <a:pt x="2881343" y="1611416"/>
                </a:cubicBezTo>
                <a:cubicBezTo>
                  <a:pt x="3232033" y="1892624"/>
                  <a:pt x="3388421" y="2093261"/>
                  <a:pt x="3544810" y="229389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1905000" y="3603783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2841378" y="5550403"/>
            <a:ext cx="834073" cy="815924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92246" y="3745467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Replica/Frag #1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92246" y="4507467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Replica/Frag #2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92246" y="6183867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Replica/Frag #n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Durability through Geographic Replication</a:t>
            </a:r>
          </a:p>
        </p:txBody>
      </p:sp>
    </p:spTree>
    <p:extLst>
      <p:ext uri="{BB962C8B-B14F-4D97-AF65-F5344CB8AC3E}">
        <p14:creationId xmlns:p14="http://schemas.microsoft.com/office/powerpoint/2010/main" val="82969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Summary (1/2)</a:t>
            </a:r>
            <a:endParaRPr lang="en-US" dirty="0"/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10515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File System:</a:t>
            </a:r>
          </a:p>
          <a:p>
            <a:pPr lvl="1"/>
            <a:r>
              <a:rPr lang="en-US" dirty="0" smtClean="0"/>
              <a:t>Transforms blocks into Files and Directories</a:t>
            </a:r>
          </a:p>
          <a:p>
            <a:pPr lvl="1"/>
            <a:r>
              <a:rPr lang="en-US" dirty="0" smtClean="0"/>
              <a:t>Optimize for size, access and usage patterns</a:t>
            </a:r>
          </a:p>
          <a:p>
            <a:pPr lvl="1"/>
            <a:r>
              <a:rPr lang="en-US" dirty="0" smtClean="0"/>
              <a:t>Maximize sequential access, allow efficient random access</a:t>
            </a:r>
          </a:p>
          <a:p>
            <a:pPr lvl="1"/>
            <a:r>
              <a:rPr lang="en-US" dirty="0" smtClean="0"/>
              <a:t>Projects the OS protection and security regime (UGO vs ACL)</a:t>
            </a:r>
          </a:p>
          <a:p>
            <a:r>
              <a:rPr lang="en-US" dirty="0" smtClean="0"/>
              <a:t>File defined by header, called “</a:t>
            </a:r>
            <a:r>
              <a:rPr lang="en-US" altLang="ja-JP" dirty="0" err="1" smtClean="0"/>
              <a:t>inode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Naming: translating from user-visible names to actual sys resources</a:t>
            </a:r>
          </a:p>
          <a:p>
            <a:pPr lvl="1"/>
            <a:r>
              <a:rPr lang="en-US" dirty="0" smtClean="0"/>
              <a:t>Directories used for naming for local file systems</a:t>
            </a:r>
          </a:p>
          <a:p>
            <a:pPr lvl="1"/>
            <a:r>
              <a:rPr lang="en-US" dirty="0" smtClean="0"/>
              <a:t>Linked or tree structure stored in files</a:t>
            </a:r>
          </a:p>
          <a:p>
            <a:r>
              <a:rPr lang="en-US" dirty="0" smtClean="0"/>
              <a:t>4.2 BSD Multilevel Indexed Scheme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contains file info, direct pointers to blocks, indirect blocks, doubly indirect, etc..</a:t>
            </a:r>
          </a:p>
          <a:p>
            <a:pPr lvl="1"/>
            <a:r>
              <a:rPr lang="en-US" dirty="0" smtClean="0"/>
              <a:t>NTFS: variable extents not fixed blocks, tiny files data is in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0341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Locality: Block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9677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UNIX BSD 4.2 (FFS) distributed the header information (</a:t>
            </a:r>
            <a:r>
              <a:rPr lang="en-US" dirty="0" err="1"/>
              <a:t>inodes</a:t>
            </a:r>
            <a:r>
              <a:rPr lang="en-US" dirty="0"/>
              <a:t>) closer to the data blocks</a:t>
            </a:r>
          </a:p>
          <a:p>
            <a:pPr lvl="1"/>
            <a:r>
              <a:rPr lang="en-US" dirty="0"/>
              <a:t>Often, </a:t>
            </a:r>
            <a:r>
              <a:rPr lang="en-US" dirty="0" err="1"/>
              <a:t>inode</a:t>
            </a:r>
            <a:r>
              <a:rPr lang="en-US" dirty="0"/>
              <a:t> for file stored in same </a:t>
            </a:r>
            <a:r>
              <a:rPr lang="ja-JP" altLang="en-US" dirty="0"/>
              <a:t>“</a:t>
            </a:r>
            <a:r>
              <a:rPr lang="en-US" altLang="ja-JP" dirty="0"/>
              <a:t>cylinder group</a:t>
            </a:r>
            <a:r>
              <a:rPr lang="ja-JP" altLang="en-US" dirty="0"/>
              <a:t>”</a:t>
            </a:r>
            <a:r>
              <a:rPr lang="en-US" altLang="ja-JP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as </a:t>
            </a:r>
            <a:r>
              <a:rPr lang="en-US" altLang="ja-JP" dirty="0"/>
              <a:t>parent directory of the file </a:t>
            </a:r>
          </a:p>
          <a:p>
            <a:pPr lvl="1"/>
            <a:r>
              <a:rPr lang="en-US" altLang="ja-JP" dirty="0"/>
              <a:t>makes an “ls” of that directory run very </a:t>
            </a:r>
            <a:r>
              <a:rPr lang="en-US" altLang="ja-JP" dirty="0" smtClean="0"/>
              <a:t>fast</a:t>
            </a:r>
          </a:p>
          <a:p>
            <a:r>
              <a:rPr lang="en-US" dirty="0"/>
              <a:t>File system </a:t>
            </a:r>
            <a:r>
              <a:rPr lang="en-US" dirty="0" smtClean="0"/>
              <a:t>volume </a:t>
            </a:r>
            <a:r>
              <a:rPr lang="en-US" dirty="0"/>
              <a:t>divided into </a:t>
            </a:r>
            <a:r>
              <a:rPr lang="en-US" dirty="0" smtClean="0"/>
              <a:t>set </a:t>
            </a:r>
            <a:r>
              <a:rPr lang="en-US" dirty="0"/>
              <a:t>of block groups</a:t>
            </a:r>
          </a:p>
          <a:p>
            <a:pPr lvl="1"/>
            <a:r>
              <a:rPr lang="en-US" dirty="0"/>
              <a:t>Close set of </a:t>
            </a:r>
            <a:r>
              <a:rPr lang="en-US" dirty="0" smtClean="0"/>
              <a:t>tracks</a:t>
            </a:r>
          </a:p>
          <a:p>
            <a:r>
              <a:rPr lang="en-US" dirty="0" smtClean="0"/>
              <a:t>Data blocks, metadata, and free space </a:t>
            </a:r>
            <a:br>
              <a:rPr lang="en-US" dirty="0" smtClean="0"/>
            </a:br>
            <a:r>
              <a:rPr lang="en-US" dirty="0" smtClean="0"/>
              <a:t>interleaved within block group</a:t>
            </a:r>
          </a:p>
          <a:p>
            <a:pPr lvl="1"/>
            <a:r>
              <a:rPr lang="en-US" dirty="0" smtClean="0"/>
              <a:t>Avoid huge seeks between user data and </a:t>
            </a:r>
            <a:br>
              <a:rPr lang="en-US" dirty="0" smtClean="0"/>
            </a:br>
            <a:r>
              <a:rPr lang="en-US" dirty="0" smtClean="0"/>
              <a:t>system structure</a:t>
            </a:r>
          </a:p>
          <a:p>
            <a:r>
              <a:rPr lang="en-US" dirty="0" smtClean="0"/>
              <a:t>Put directory and its files in common block group</a:t>
            </a:r>
          </a:p>
        </p:txBody>
      </p:sp>
      <p:pic>
        <p:nvPicPr>
          <p:cNvPr id="8" name="Picture 7" descr="Screen Shot 2014-10-22 at 5.27.38 PM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838200"/>
            <a:ext cx="4471567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15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System Summary (2/2)</a:t>
            </a:r>
            <a:endParaRPr lang="en-US" dirty="0"/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10668000" cy="5486400"/>
          </a:xfrm>
        </p:spPr>
        <p:txBody>
          <a:bodyPr/>
          <a:lstStyle/>
          <a:p>
            <a:r>
              <a:rPr lang="en-US" dirty="0" smtClean="0"/>
              <a:t>File layout driven by </a:t>
            </a:r>
            <a:r>
              <a:rPr lang="en-US" dirty="0" err="1" smtClean="0"/>
              <a:t>freespace</a:t>
            </a:r>
            <a:r>
              <a:rPr lang="en-US" dirty="0" smtClean="0"/>
              <a:t> management</a:t>
            </a:r>
          </a:p>
          <a:p>
            <a:pPr lvl="1"/>
            <a:r>
              <a:rPr lang="en-US" dirty="0" smtClean="0"/>
              <a:t>Optimizations for sequential access: start new files in open ranges of free blocks, rotational optimization</a:t>
            </a:r>
          </a:p>
          <a:p>
            <a:pPr lvl="1"/>
            <a:r>
              <a:rPr lang="en-US" dirty="0" smtClean="0"/>
              <a:t>Integrate </a:t>
            </a:r>
            <a:r>
              <a:rPr lang="en-US" dirty="0" err="1" smtClean="0"/>
              <a:t>freespace</a:t>
            </a:r>
            <a:r>
              <a:rPr lang="en-US" dirty="0" smtClean="0"/>
              <a:t>, </a:t>
            </a:r>
            <a:r>
              <a:rPr lang="en-US" dirty="0" err="1" smtClean="0"/>
              <a:t>inode</a:t>
            </a:r>
            <a:r>
              <a:rPr lang="en-US" dirty="0" smtClean="0"/>
              <a:t> table, file blocks and </a:t>
            </a:r>
            <a:r>
              <a:rPr lang="en-US" dirty="0" err="1" smtClean="0"/>
              <a:t>dirs</a:t>
            </a:r>
            <a:r>
              <a:rPr lang="en-US" dirty="0" smtClean="0"/>
              <a:t> into block group</a:t>
            </a:r>
          </a:p>
          <a:p>
            <a:pPr>
              <a:lnSpc>
                <a:spcPct val="100000"/>
              </a:lnSpc>
            </a:pPr>
            <a:r>
              <a:rPr lang="en-US" dirty="0"/>
              <a:t>Deep interactions between mem management, file system, sharing</a:t>
            </a:r>
          </a:p>
          <a:p>
            <a:pPr lvl="1">
              <a:lnSpc>
                <a:spcPct val="100000"/>
              </a:lnSpc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sz="2400" dirty="0"/>
              <a:t>: map file or anonymous segment to </a:t>
            </a:r>
            <a:r>
              <a:rPr lang="en-US" sz="2400" dirty="0" smtClean="0"/>
              <a:t>memory</a:t>
            </a:r>
            <a:endParaRPr lang="en-US" dirty="0" smtClean="0"/>
          </a:p>
          <a:p>
            <a:r>
              <a:rPr lang="en-US" altLang="ko-KR" dirty="0" smtClean="0"/>
              <a:t>Buffer Cache: Memory used to cache kernel resources, including disk blocks and name translations</a:t>
            </a:r>
          </a:p>
          <a:p>
            <a:pPr lvl="1"/>
            <a:r>
              <a:rPr lang="en-US" altLang="ko-KR" dirty="0" smtClean="0"/>
              <a:t>Can contain “dirty” blocks (blocks yet on disk)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325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Locality: Block Groups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00584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First-Free allocation of new file blocks</a:t>
            </a:r>
          </a:p>
          <a:p>
            <a:pPr lvl="1"/>
            <a:r>
              <a:rPr lang="en-US" altLang="ko-KR" dirty="0" smtClean="0"/>
              <a:t>To expand file, first try successive blocks in bitmap, then </a:t>
            </a:r>
            <a:br>
              <a:rPr lang="en-US" altLang="ko-KR" dirty="0" smtClean="0"/>
            </a:br>
            <a:r>
              <a:rPr lang="en-US" altLang="ko-KR" dirty="0" smtClean="0"/>
              <a:t>choose new range of blocks</a:t>
            </a:r>
          </a:p>
          <a:p>
            <a:pPr lvl="1"/>
            <a:r>
              <a:rPr lang="en-US" dirty="0" smtClean="0"/>
              <a:t>Few little holes at start, big sequential runs at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end of group</a:t>
            </a:r>
          </a:p>
          <a:p>
            <a:pPr lvl="1"/>
            <a:r>
              <a:rPr lang="en-US" dirty="0" smtClean="0"/>
              <a:t>Avoids fragmentation</a:t>
            </a:r>
          </a:p>
          <a:p>
            <a:pPr lvl="1"/>
            <a:r>
              <a:rPr lang="en-US" dirty="0" smtClean="0"/>
              <a:t>Sequential layout for big files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Important: keep 10% or more free!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Reserve space in the Block Group</a:t>
            </a:r>
          </a:p>
          <a:p>
            <a:r>
              <a:rPr lang="en-US" dirty="0" smtClean="0"/>
              <a:t>Summary: FFS </a:t>
            </a:r>
            <a:r>
              <a:rPr lang="en-US" dirty="0" err="1" smtClean="0"/>
              <a:t>Inode</a:t>
            </a:r>
            <a:r>
              <a:rPr lang="en-US" dirty="0" smtClean="0"/>
              <a:t> Layout Pros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small directories, can fit all data, file headers,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etc</a:t>
            </a:r>
            <a:r>
              <a:rPr lang="en-US" dirty="0"/>
              <a:t>. in same cylinder </a:t>
            </a:r>
            <a:r>
              <a:rPr lang="en-US" dirty="0">
                <a:sym typeface="Symbol" pitchFamily="-83" charset="2"/>
              </a:rPr>
              <a:t> no seeks!</a:t>
            </a:r>
          </a:p>
          <a:p>
            <a:pPr lvl="1"/>
            <a:r>
              <a:rPr lang="en-US" dirty="0">
                <a:sym typeface="Symbol" pitchFamily="-83" charset="2"/>
              </a:rPr>
              <a:t>File headers much smaller than whole block </a:t>
            </a:r>
            <a:r>
              <a:rPr lang="en-US" dirty="0" smtClean="0">
                <a:sym typeface="Symbol" pitchFamily="-83" charset="2"/>
              </a:rPr>
              <a:t/>
            </a:r>
            <a:br>
              <a:rPr lang="en-US" dirty="0" smtClean="0">
                <a:sym typeface="Symbol" pitchFamily="-83" charset="2"/>
              </a:rPr>
            </a:br>
            <a:r>
              <a:rPr lang="en-US" dirty="0" smtClean="0">
                <a:sym typeface="Symbol" pitchFamily="-83" charset="2"/>
              </a:rPr>
              <a:t>(</a:t>
            </a:r>
            <a:r>
              <a:rPr lang="en-US" dirty="0">
                <a:sym typeface="Symbol" pitchFamily="-83" charset="2"/>
              </a:rPr>
              <a:t>a few hundred bytes), so multiple headers fetched from disk at same time</a:t>
            </a:r>
          </a:p>
          <a:p>
            <a:pPr lvl="1"/>
            <a:r>
              <a:rPr lang="en-US" dirty="0"/>
              <a:t>Reliability: whatever happens to the disk, you can find many of the files (even if directories disconnected)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Screen Shot 2014-10-22 at 5.27.38 PM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00"/>
            <a:ext cx="4471567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47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8915400" cy="533400"/>
          </a:xfrm>
        </p:spPr>
        <p:txBody>
          <a:bodyPr/>
          <a:lstStyle/>
          <a:p>
            <a:r>
              <a:rPr lang="en-US" dirty="0" smtClean="0"/>
              <a:t>UNIX 4.2 BSD FFS First Fit Block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997929"/>
            <a:ext cx="9144000" cy="1799136"/>
          </a:xfrm>
        </p:spPr>
        <p:txBody>
          <a:bodyPr>
            <a:normAutofit/>
          </a:bodyPr>
          <a:lstStyle/>
          <a:p>
            <a:r>
              <a:rPr lang="en-US" dirty="0" smtClean="0"/>
              <a:t>Fills in the small holes at the start of block group</a:t>
            </a:r>
          </a:p>
          <a:p>
            <a:r>
              <a:rPr lang="en-US" dirty="0" smtClean="0"/>
              <a:t>Avoids fragmentation, leaves contiguous free space at end</a:t>
            </a:r>
            <a:endParaRPr lang="en-US" dirty="0"/>
          </a:p>
        </p:txBody>
      </p:sp>
      <p:pic>
        <p:nvPicPr>
          <p:cNvPr id="7" name="Picture 6" descr="Screen Shot 2014-10-23 at 8.46.43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20" y="3003487"/>
            <a:ext cx="9144000" cy="1696739"/>
          </a:xfrm>
          <a:prstGeom prst="rect">
            <a:avLst/>
          </a:prstGeom>
        </p:spPr>
      </p:pic>
      <p:pic>
        <p:nvPicPr>
          <p:cNvPr id="8" name="Picture 7" descr="Screen Shot 2014-10-23 at 8.46.32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14400"/>
            <a:ext cx="9144000" cy="2164360"/>
          </a:xfrm>
          <a:prstGeom prst="rect">
            <a:avLst/>
          </a:prstGeom>
        </p:spPr>
      </p:pic>
      <p:pic>
        <p:nvPicPr>
          <p:cNvPr id="9" name="Picture 8" descr="Screen Shot 2014-10-23 at 8.46.54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20" y="4624952"/>
            <a:ext cx="9144000" cy="160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37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Attack of the Rotational Delay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106680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Problem 3: Missing blocks due to rotational delay</a:t>
            </a:r>
          </a:p>
          <a:p>
            <a:pPr lvl="1"/>
            <a:r>
              <a:rPr lang="en-US" altLang="ko-KR" dirty="0" smtClean="0"/>
              <a:t>Issue: Read one block, do processing, and read next block.  In meantime, disk has continued turning: missed next block! Need 1 revolution/block!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Solution1: Skip sector positioning (“interleaving”)</a:t>
            </a:r>
          </a:p>
          <a:p>
            <a:pPr lvl="2"/>
            <a:r>
              <a:rPr lang="en-US" altLang="ko-KR" dirty="0" smtClean="0"/>
              <a:t>Place the blocks from one file on every other block of a track: give time for processing to overlap rotation</a:t>
            </a:r>
          </a:p>
          <a:p>
            <a:pPr lvl="2"/>
            <a:r>
              <a:rPr lang="en-US" altLang="ko-KR" dirty="0" smtClean="0"/>
              <a:t>Can be done by OS or in modern drives by the disk controller</a:t>
            </a:r>
          </a:p>
          <a:p>
            <a:pPr lvl="1"/>
            <a:r>
              <a:rPr lang="en-US" altLang="ko-KR" dirty="0" smtClean="0"/>
              <a:t>Solution 2: Read ahead: read next block right after first, even if application hasn’t asked for it yet</a:t>
            </a:r>
          </a:p>
          <a:p>
            <a:pPr lvl="2"/>
            <a:r>
              <a:rPr lang="en-US" altLang="ko-KR" dirty="0" smtClean="0"/>
              <a:t>This can be done either by OS (read ahead) </a:t>
            </a:r>
          </a:p>
          <a:p>
            <a:pPr lvl="2"/>
            <a:r>
              <a:rPr lang="en-US" altLang="ko-KR" dirty="0" smtClean="0"/>
              <a:t>By disk itself (track buffers) - many disk controllers have internal RAM that allows them to read a complete track</a:t>
            </a:r>
          </a:p>
          <a:p>
            <a:r>
              <a:rPr lang="en-US" altLang="ko-KR" dirty="0" smtClean="0"/>
              <a:t>Modern disks + controllers do many things “under the covers”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Track buffers, elevator algorithms, bad block filtering</a:t>
            </a:r>
          </a:p>
          <a:p>
            <a:pPr lvl="1"/>
            <a:endParaRPr lang="en-US" altLang="ko-KR" dirty="0" smtClean="0"/>
          </a:p>
        </p:txBody>
      </p:sp>
      <p:grpSp>
        <p:nvGrpSpPr>
          <p:cNvPr id="944132" name="Group 4"/>
          <p:cNvGrpSpPr>
            <a:grpSpLocks/>
          </p:cNvGrpSpPr>
          <p:nvPr/>
        </p:nvGrpSpPr>
        <p:grpSpPr bwMode="auto">
          <a:xfrm>
            <a:off x="1981200" y="1600200"/>
            <a:ext cx="3329062" cy="1826450"/>
            <a:chOff x="240" y="480"/>
            <a:chExt cx="1884" cy="976"/>
          </a:xfrm>
        </p:grpSpPr>
        <p:sp>
          <p:nvSpPr>
            <p:cNvPr id="20490" name="Line 5"/>
            <p:cNvSpPr>
              <a:spLocks noChangeShapeType="1"/>
            </p:cNvSpPr>
            <p:nvPr/>
          </p:nvSpPr>
          <p:spPr bwMode="auto">
            <a:xfrm>
              <a:off x="1056" y="624"/>
              <a:ext cx="370" cy="1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1" name="Rectangle 6"/>
            <p:cNvSpPr>
              <a:spLocks noChangeArrowheads="1"/>
            </p:cNvSpPr>
            <p:nvPr/>
          </p:nvSpPr>
          <p:spPr bwMode="auto">
            <a:xfrm>
              <a:off x="240" y="480"/>
              <a:ext cx="8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Skip Sector</a:t>
              </a:r>
            </a:p>
          </p:txBody>
        </p:sp>
        <p:grpSp>
          <p:nvGrpSpPr>
            <p:cNvPr id="20492" name="Group 7"/>
            <p:cNvGrpSpPr>
              <a:grpSpLocks/>
            </p:cNvGrpSpPr>
            <p:nvPr/>
          </p:nvGrpSpPr>
          <p:grpSpPr bwMode="auto">
            <a:xfrm>
              <a:off x="1392" y="624"/>
              <a:ext cx="732" cy="731"/>
              <a:chOff x="1392" y="624"/>
              <a:chExt cx="732" cy="731"/>
            </a:xfrm>
          </p:grpSpPr>
          <p:sp>
            <p:nvSpPr>
              <p:cNvPr id="20494" name="AutoShape 8"/>
              <p:cNvSpPr>
                <a:spLocks noChangeArrowheads="1"/>
              </p:cNvSpPr>
              <p:nvPr/>
            </p:nvSpPr>
            <p:spPr bwMode="auto">
              <a:xfrm rot="2028194">
                <a:off x="1393" y="624"/>
                <a:ext cx="731" cy="731"/>
              </a:xfrm>
              <a:custGeom>
                <a:avLst/>
                <a:gdLst>
                  <a:gd name="T0" fmla="*/ 366 w 21600"/>
                  <a:gd name="T1" fmla="*/ 0 h 21600"/>
                  <a:gd name="T2" fmla="*/ 362 w 21600"/>
                  <a:gd name="T3" fmla="*/ 680 h 21600"/>
                  <a:gd name="T4" fmla="*/ 366 w 21600"/>
                  <a:gd name="T5" fmla="*/ 101 h 21600"/>
                  <a:gd name="T6" fmla="*/ 369 w 21600"/>
                  <a:gd name="T7" fmla="*/ 68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45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713" y="18608"/>
                    </a:moveTo>
                    <a:cubicBezTo>
                      <a:pt x="6434" y="18560"/>
                      <a:pt x="2991" y="15078"/>
                      <a:pt x="2991" y="10800"/>
                    </a:cubicBezTo>
                    <a:cubicBezTo>
                      <a:pt x="2991" y="6487"/>
                      <a:pt x="6487" y="2991"/>
                      <a:pt x="10800" y="2991"/>
                    </a:cubicBezTo>
                    <a:cubicBezTo>
                      <a:pt x="15112" y="2991"/>
                      <a:pt x="18609" y="6487"/>
                      <a:pt x="18609" y="10800"/>
                    </a:cubicBezTo>
                    <a:cubicBezTo>
                      <a:pt x="18609" y="15078"/>
                      <a:pt x="15165" y="18560"/>
                      <a:pt x="10886" y="18608"/>
                    </a:cubicBezTo>
                    <a:lnTo>
                      <a:pt x="10920" y="21599"/>
                    </a:lnTo>
                    <a:cubicBezTo>
                      <a:pt x="16837" y="21533"/>
                      <a:pt x="21600" y="16717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7"/>
                      <a:pt x="4762" y="21533"/>
                      <a:pt x="10679" y="21599"/>
                    </a:cubicBezTo>
                    <a:lnTo>
                      <a:pt x="10713" y="18608"/>
                    </a:lnTo>
                    <a:close/>
                  </a:path>
                </a:pathLst>
              </a:cu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495" name="AutoShape 9"/>
              <p:cNvSpPr>
                <a:spLocks noChangeArrowheads="1"/>
              </p:cNvSpPr>
              <p:nvPr/>
            </p:nvSpPr>
            <p:spPr bwMode="auto">
              <a:xfrm rot="-9015458">
                <a:off x="1393" y="672"/>
                <a:ext cx="731" cy="683"/>
              </a:xfrm>
              <a:custGeom>
                <a:avLst/>
                <a:gdLst>
                  <a:gd name="T0" fmla="*/ 366 w 21600"/>
                  <a:gd name="T1" fmla="*/ 0 h 21600"/>
                  <a:gd name="T2" fmla="*/ 239 w 21600"/>
                  <a:gd name="T3" fmla="*/ 74 h 21600"/>
                  <a:gd name="T4" fmla="*/ 366 w 21600"/>
                  <a:gd name="T5" fmla="*/ 98 h 21600"/>
                  <a:gd name="T6" fmla="*/ 492 w 21600"/>
                  <a:gd name="T7" fmla="*/ 7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496" name="AutoShape 10"/>
              <p:cNvSpPr>
                <a:spLocks noChangeArrowheads="1"/>
              </p:cNvSpPr>
              <p:nvPr/>
            </p:nvSpPr>
            <p:spPr bwMode="auto">
              <a:xfrm rot="7164154">
                <a:off x="1392" y="624"/>
                <a:ext cx="731" cy="731"/>
              </a:xfrm>
              <a:custGeom>
                <a:avLst/>
                <a:gdLst>
                  <a:gd name="T0" fmla="*/ 366 w 21600"/>
                  <a:gd name="T1" fmla="*/ 0 h 21600"/>
                  <a:gd name="T2" fmla="*/ 239 w 21600"/>
                  <a:gd name="T3" fmla="*/ 79 h 21600"/>
                  <a:gd name="T4" fmla="*/ 366 w 21600"/>
                  <a:gd name="T5" fmla="*/ 104 h 21600"/>
                  <a:gd name="T6" fmla="*/ 492 w 21600"/>
                  <a:gd name="T7" fmla="*/ 79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497" name="AutoShape 11"/>
              <p:cNvSpPr>
                <a:spLocks noChangeArrowheads="1"/>
              </p:cNvSpPr>
              <p:nvPr/>
            </p:nvSpPr>
            <p:spPr bwMode="auto">
              <a:xfrm rot="2078935">
                <a:off x="1393" y="624"/>
                <a:ext cx="731" cy="731"/>
              </a:xfrm>
              <a:custGeom>
                <a:avLst/>
                <a:gdLst>
                  <a:gd name="T0" fmla="*/ 366 w 21600"/>
                  <a:gd name="T1" fmla="*/ 0 h 21600"/>
                  <a:gd name="T2" fmla="*/ 239 w 21600"/>
                  <a:gd name="T3" fmla="*/ 79 h 21600"/>
                  <a:gd name="T4" fmla="*/ 366 w 21600"/>
                  <a:gd name="T5" fmla="*/ 104 h 21600"/>
                  <a:gd name="T6" fmla="*/ 492 w 21600"/>
                  <a:gd name="T7" fmla="*/ 79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498" name="AutoShape 12"/>
              <p:cNvSpPr>
                <a:spLocks noChangeArrowheads="1"/>
              </p:cNvSpPr>
              <p:nvPr/>
            </p:nvSpPr>
            <p:spPr bwMode="auto">
              <a:xfrm rot="-3261611">
                <a:off x="1393" y="624"/>
                <a:ext cx="731" cy="731"/>
              </a:xfrm>
              <a:custGeom>
                <a:avLst/>
                <a:gdLst>
                  <a:gd name="T0" fmla="*/ 366 w 21600"/>
                  <a:gd name="T1" fmla="*/ 0 h 21600"/>
                  <a:gd name="T2" fmla="*/ 239 w 21600"/>
                  <a:gd name="T3" fmla="*/ 79 h 21600"/>
                  <a:gd name="T4" fmla="*/ 366 w 21600"/>
                  <a:gd name="T5" fmla="*/ 104 h 21600"/>
                  <a:gd name="T6" fmla="*/ 492 w 21600"/>
                  <a:gd name="T7" fmla="*/ 79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0493" name="Freeform 13"/>
            <p:cNvSpPr>
              <a:spLocks/>
            </p:cNvSpPr>
            <p:nvPr/>
          </p:nvSpPr>
          <p:spPr bwMode="auto">
            <a:xfrm>
              <a:off x="1056" y="672"/>
              <a:ext cx="528" cy="784"/>
            </a:xfrm>
            <a:custGeom>
              <a:avLst/>
              <a:gdLst>
                <a:gd name="T0" fmla="*/ 0 w 528"/>
                <a:gd name="T1" fmla="*/ 0 h 784"/>
                <a:gd name="T2" fmla="*/ 144 w 528"/>
                <a:gd name="T3" fmla="*/ 672 h 784"/>
                <a:gd name="T4" fmla="*/ 528 w 528"/>
                <a:gd name="T5" fmla="*/ 672 h 7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8" h="784">
                  <a:moveTo>
                    <a:pt x="0" y="0"/>
                  </a:moveTo>
                  <a:cubicBezTo>
                    <a:pt x="28" y="280"/>
                    <a:pt x="56" y="560"/>
                    <a:pt x="144" y="672"/>
                  </a:cubicBezTo>
                  <a:cubicBezTo>
                    <a:pt x="232" y="784"/>
                    <a:pt x="380" y="728"/>
                    <a:pt x="528" y="67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44142" name="Group 14"/>
          <p:cNvGrpSpPr>
            <a:grpSpLocks/>
          </p:cNvGrpSpPr>
          <p:nvPr/>
        </p:nvGrpSpPr>
        <p:grpSpPr bwMode="auto">
          <a:xfrm>
            <a:off x="5485794" y="1865885"/>
            <a:ext cx="4573043" cy="1513934"/>
            <a:chOff x="3024" y="576"/>
            <a:chExt cx="2588" cy="809"/>
          </a:xfrm>
        </p:grpSpPr>
        <p:sp>
          <p:nvSpPr>
            <p:cNvPr id="20486" name="AutoShape 15"/>
            <p:cNvSpPr>
              <a:spLocks noChangeArrowheads="1"/>
            </p:cNvSpPr>
            <p:nvPr/>
          </p:nvSpPr>
          <p:spPr bwMode="auto">
            <a:xfrm>
              <a:off x="3024" y="576"/>
              <a:ext cx="737" cy="753"/>
            </a:xfrm>
            <a:custGeom>
              <a:avLst/>
              <a:gdLst>
                <a:gd name="T0" fmla="*/ 369 w 21600"/>
                <a:gd name="T1" fmla="*/ 0 h 21600"/>
                <a:gd name="T2" fmla="*/ 108 w 21600"/>
                <a:gd name="T3" fmla="*/ 110 h 21600"/>
                <a:gd name="T4" fmla="*/ 0 w 21600"/>
                <a:gd name="T5" fmla="*/ 377 h 21600"/>
                <a:gd name="T6" fmla="*/ 108 w 21600"/>
                <a:gd name="T7" fmla="*/ 643 h 21600"/>
                <a:gd name="T8" fmla="*/ 369 w 21600"/>
                <a:gd name="T9" fmla="*/ 753 h 21600"/>
                <a:gd name="T10" fmla="*/ 629 w 21600"/>
                <a:gd name="T11" fmla="*/ 643 h 21600"/>
                <a:gd name="T12" fmla="*/ 737 w 21600"/>
                <a:gd name="T13" fmla="*/ 377 h 21600"/>
                <a:gd name="T14" fmla="*/ 629 w 21600"/>
                <a:gd name="T15" fmla="*/ 11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55 h 21600"/>
                <a:gd name="T26" fmla="*/ 18435 w 21600"/>
                <a:gd name="T27" fmla="*/ 184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97" y="10800"/>
                  </a:moveTo>
                  <a:cubicBezTo>
                    <a:pt x="3097" y="15054"/>
                    <a:pt x="6546" y="18503"/>
                    <a:pt x="10800" y="18503"/>
                  </a:cubicBezTo>
                  <a:cubicBezTo>
                    <a:pt x="15054" y="18503"/>
                    <a:pt x="18503" y="15054"/>
                    <a:pt x="18503" y="10800"/>
                  </a:cubicBezTo>
                  <a:cubicBezTo>
                    <a:pt x="18503" y="6546"/>
                    <a:pt x="15054" y="3097"/>
                    <a:pt x="10800" y="3097"/>
                  </a:cubicBezTo>
                  <a:cubicBezTo>
                    <a:pt x="6546" y="3097"/>
                    <a:pt x="3097" y="6546"/>
                    <a:pt x="3097" y="10800"/>
                  </a:cubicBezTo>
                  <a:close/>
                </a:path>
              </a:pathLst>
            </a:cu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7" name="Rectangle 16"/>
            <p:cNvSpPr>
              <a:spLocks noChangeArrowheads="1"/>
            </p:cNvSpPr>
            <p:nvPr/>
          </p:nvSpPr>
          <p:spPr bwMode="auto">
            <a:xfrm>
              <a:off x="4272" y="816"/>
              <a:ext cx="110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8" name="Text Box 17"/>
            <p:cNvSpPr txBox="1">
              <a:spLocks noChangeArrowheads="1"/>
            </p:cNvSpPr>
            <p:nvPr/>
          </p:nvSpPr>
          <p:spPr bwMode="auto">
            <a:xfrm>
              <a:off x="4058" y="1008"/>
              <a:ext cx="1554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Track Buffer</a:t>
              </a:r>
            </a:p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(Holds complete track)</a:t>
              </a:r>
            </a:p>
          </p:txBody>
        </p:sp>
        <p:sp>
          <p:nvSpPr>
            <p:cNvPr id="20489" name="AutoShape 18"/>
            <p:cNvSpPr>
              <a:spLocks noChangeArrowheads="1"/>
            </p:cNvSpPr>
            <p:nvPr/>
          </p:nvSpPr>
          <p:spPr bwMode="auto">
            <a:xfrm>
              <a:off x="3888" y="816"/>
              <a:ext cx="288" cy="192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343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107957</TotalTime>
  <Pages>60</Pages>
  <Words>4696</Words>
  <Application>Microsoft Office PowerPoint</Application>
  <PresentationFormat>Widescreen</PresentationFormat>
  <Paragraphs>797</Paragraphs>
  <Slides>60</Slides>
  <Notes>11</Notes>
  <HiddenSlides>2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5" baseType="lpstr">
      <vt:lpstr>MS PGothic</vt:lpstr>
      <vt:lpstr>MS PGothic</vt:lpstr>
      <vt:lpstr>Arial</vt:lpstr>
      <vt:lpstr>Cambria Math</vt:lpstr>
      <vt:lpstr>Comic Sans MS</vt:lpstr>
      <vt:lpstr>Consolas</vt:lpstr>
      <vt:lpstr>Courier New</vt:lpstr>
      <vt:lpstr>Gill Sans</vt:lpstr>
      <vt:lpstr>Gill Sans Light</vt:lpstr>
      <vt:lpstr>굴림</vt:lpstr>
      <vt:lpstr>Helvetica</vt:lpstr>
      <vt:lpstr>新細明體</vt:lpstr>
      <vt:lpstr>Symbol</vt:lpstr>
      <vt:lpstr>Wingdings</vt:lpstr>
      <vt:lpstr>Office</vt:lpstr>
      <vt:lpstr>CS162 Operating Systems and Systems Programming Lecture 23  Filesystems 3: Filesystem Case Studies (Con’t), Buffer Cache, Reliability</vt:lpstr>
      <vt:lpstr>Recall: FAT Properties</vt:lpstr>
      <vt:lpstr>Case Study: Berkeley Fast File System (FFS)</vt:lpstr>
      <vt:lpstr>Recall: Multilevel Indexed Files (Original 4.1 BSD)</vt:lpstr>
      <vt:lpstr>Recall: FFS Changes in Inode Placement: Motivation</vt:lpstr>
      <vt:lpstr>FFS Locality: Block Groups</vt:lpstr>
      <vt:lpstr>FFS Locality: Block Groups (Con’t)</vt:lpstr>
      <vt:lpstr>UNIX 4.2 BSD FFS First Fit Block Allocation</vt:lpstr>
      <vt:lpstr>Attack of the Rotational Delay</vt:lpstr>
      <vt:lpstr>UNIX 4.2 BSD FFS</vt:lpstr>
      <vt:lpstr>Linux Example: Ext2/3 Disk Layout</vt:lpstr>
      <vt:lpstr>Recall: Directory Abstraction</vt:lpstr>
      <vt:lpstr>Hard Links</vt:lpstr>
      <vt:lpstr>Soft Links (Symbolic Links)</vt:lpstr>
      <vt:lpstr>Directory Traversal</vt:lpstr>
      <vt:lpstr>Large Directories: B-Trees (dirhash)</vt:lpstr>
      <vt:lpstr>Administrivia</vt:lpstr>
      <vt:lpstr>Case Study: Windows NTFS</vt:lpstr>
      <vt:lpstr>New Technology File System (NTFS)</vt:lpstr>
      <vt:lpstr>NTFS</vt:lpstr>
      <vt:lpstr>NTFS Small File: Data stored with Metadata</vt:lpstr>
      <vt:lpstr>NTFS Medium File: Extents for File Data</vt:lpstr>
      <vt:lpstr>NTFS Large File: Pointers to Other MFT Records</vt:lpstr>
      <vt:lpstr>NTFS Huge, Fragmented File:  Many MFT Records</vt:lpstr>
      <vt:lpstr>NTFS Directories</vt:lpstr>
      <vt:lpstr>The buffer cache</vt:lpstr>
      <vt:lpstr>Recall: From Storage to File Systems</vt:lpstr>
      <vt:lpstr>Need for Cache Between FileSystem and Devices</vt:lpstr>
      <vt:lpstr>Buffer Cache: Motivation</vt:lpstr>
      <vt:lpstr>File System Buffer Cache</vt:lpstr>
      <vt:lpstr>File System Buffer Cache: open</vt:lpstr>
      <vt:lpstr>File System Buffer Cache: open</vt:lpstr>
      <vt:lpstr>File System Buffer Cache: Read?</vt:lpstr>
      <vt:lpstr>File System Buffer Cache: Write?</vt:lpstr>
      <vt:lpstr>File System Buffer Cache: Eviction?</vt:lpstr>
      <vt:lpstr>Buffer Cache Discussion</vt:lpstr>
      <vt:lpstr>File System Caching</vt:lpstr>
      <vt:lpstr>File System Caching (con’t)</vt:lpstr>
      <vt:lpstr>File System Prefetching</vt:lpstr>
      <vt:lpstr>Delayed Writes</vt:lpstr>
      <vt:lpstr>Delayed Writes (Advantages)</vt:lpstr>
      <vt:lpstr>Buffer Caching vs. Demand Paging</vt:lpstr>
      <vt:lpstr>Dealing with Persistent State</vt:lpstr>
      <vt:lpstr>Quick Aside: Memory Mapped files</vt:lpstr>
      <vt:lpstr>Memory Mapped Files</vt:lpstr>
      <vt:lpstr>Recall: Who Does What, When?</vt:lpstr>
      <vt:lpstr>Using Paging to mmap() Files</vt:lpstr>
      <vt:lpstr>mmap() system call</vt:lpstr>
      <vt:lpstr>An mmap() Example</vt:lpstr>
      <vt:lpstr>Sharing through Mapped Files</vt:lpstr>
      <vt:lpstr>How to make File Systems more Durable?</vt:lpstr>
      <vt:lpstr>Important “ilities”</vt:lpstr>
      <vt:lpstr>How to Make File Systems more Durable?</vt:lpstr>
      <vt:lpstr>RAID 1: Disk Mirroring/Shadowing</vt:lpstr>
      <vt:lpstr>RAID 5+: High I/O Rate Parity</vt:lpstr>
      <vt:lpstr>RAID 6 and other Erasure Codes</vt:lpstr>
      <vt:lpstr>Use of Erasure Coding for High Durability/overhead ratio!</vt:lpstr>
      <vt:lpstr>Higher Durability through Geographic Replication</vt:lpstr>
      <vt:lpstr>File System Summary (1/2)</vt:lpstr>
      <vt:lpstr>File System Summary (2/2)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1184</cp:revision>
  <cp:lastPrinted>2024-04-17T03:58:03Z</cp:lastPrinted>
  <dcterms:created xsi:type="dcterms:W3CDTF">1995-08-12T11:37:26Z</dcterms:created>
  <dcterms:modified xsi:type="dcterms:W3CDTF">2024-04-17T04:01:39Z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