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1822" r:id="rId3"/>
    <p:sldId id="1974" r:id="rId4"/>
    <p:sldId id="1993" r:id="rId5"/>
    <p:sldId id="1994" r:id="rId6"/>
    <p:sldId id="1995" r:id="rId7"/>
    <p:sldId id="1996" r:id="rId8"/>
    <p:sldId id="1998" r:id="rId9"/>
    <p:sldId id="2000" r:id="rId10"/>
    <p:sldId id="2001" r:id="rId11"/>
    <p:sldId id="2002" r:id="rId12"/>
    <p:sldId id="2003" r:id="rId13"/>
    <p:sldId id="1937" r:id="rId14"/>
    <p:sldId id="1976" r:id="rId15"/>
    <p:sldId id="1939" r:id="rId16"/>
    <p:sldId id="1940" r:id="rId17"/>
    <p:sldId id="1942" r:id="rId18"/>
    <p:sldId id="1943" r:id="rId19"/>
    <p:sldId id="1944" r:id="rId20"/>
    <p:sldId id="1945" r:id="rId21"/>
    <p:sldId id="1946" r:id="rId22"/>
    <p:sldId id="1947" r:id="rId23"/>
    <p:sldId id="1948" r:id="rId24"/>
    <p:sldId id="1950" r:id="rId25"/>
    <p:sldId id="1951" r:id="rId26"/>
    <p:sldId id="1952" r:id="rId27"/>
    <p:sldId id="1953" r:id="rId28"/>
    <p:sldId id="1954" r:id="rId29"/>
    <p:sldId id="1955" r:id="rId30"/>
    <p:sldId id="1956" r:id="rId31"/>
    <p:sldId id="1957" r:id="rId32"/>
    <p:sldId id="1958" r:id="rId33"/>
    <p:sldId id="1959" r:id="rId34"/>
    <p:sldId id="1960" r:id="rId35"/>
    <p:sldId id="1961" r:id="rId36"/>
    <p:sldId id="1962" r:id="rId37"/>
    <p:sldId id="1963" r:id="rId38"/>
    <p:sldId id="1964" r:id="rId39"/>
    <p:sldId id="1965" r:id="rId40"/>
    <p:sldId id="1973" r:id="rId41"/>
    <p:sldId id="1966" r:id="rId42"/>
    <p:sldId id="1900" r:id="rId43"/>
    <p:sldId id="1967" r:id="rId44"/>
    <p:sldId id="1968" r:id="rId45"/>
    <p:sldId id="1969" r:id="rId46"/>
    <p:sldId id="1970" r:id="rId47"/>
    <p:sldId id="1907" r:id="rId48"/>
    <p:sldId id="1930" r:id="rId49"/>
    <p:sldId id="1932" r:id="rId50"/>
    <p:sldId id="1933" r:id="rId51"/>
    <p:sldId id="1917" r:id="rId52"/>
    <p:sldId id="1934" r:id="rId53"/>
    <p:sldId id="1919" r:id="rId54"/>
    <p:sldId id="1935" r:id="rId55"/>
    <p:sldId id="1977" r:id="rId56"/>
    <p:sldId id="1979" r:id="rId57"/>
    <p:sldId id="1980" r:id="rId58"/>
    <p:sldId id="1837" r:id="rId5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BCFFBC"/>
    <a:srgbClr val="FF0000"/>
    <a:srgbClr val="2A40E2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5005" autoAdjust="0"/>
  </p:normalViewPr>
  <p:slideViewPr>
    <p:cSldViewPr>
      <p:cViewPr varScale="1">
        <p:scale>
          <a:sx n="97" d="100"/>
          <a:sy n="97" d="100"/>
        </p:scale>
        <p:origin x="72" y="1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75-483C-9093-08F63EC7F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544" y="6956428"/>
            <a:ext cx="847711" cy="2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48" tIns="46965" rIns="92248" bIns="46965">
            <a:spAutoFit/>
          </a:bodyPr>
          <a:lstStyle/>
          <a:p>
            <a:pPr algn="ctr" defTabSz="916915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6915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642" y="6956428"/>
            <a:ext cx="877512" cy="2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48" tIns="46965" rIns="92248" bIns="46965">
            <a:spAutoFit/>
          </a:bodyPr>
          <a:lstStyle/>
          <a:p>
            <a:pPr algn="ctr" defTabSz="916915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6915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6" y="3475045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02" tIns="46965" rIns="95602" bIns="46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653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29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91427" tIns="45714" rIns="91427" bIns="45714"/>
          <a:lstStyle/>
          <a:p>
            <a:pPr>
              <a:defRPr/>
            </a:pPr>
            <a:r>
              <a:rPr lang="en-US" smtClean="0"/>
              <a:t>CS252 S05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91427" tIns="45714" rIns="91427" bIns="45714"/>
          <a:lstStyle/>
          <a:p>
            <a:pPr>
              <a:defRPr/>
            </a:pPr>
            <a:fld id="{D1955130-ED17-496F-8501-441305981C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3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2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285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9"/>
            <a:ext cx="8274050" cy="3292475"/>
          </a:xfrm>
          <a:noFill/>
        </p:spPr>
        <p:txBody>
          <a:bodyPr lIns="95624" tIns="46972" rIns="95624" bIns="46972"/>
          <a:lstStyle/>
          <a:p>
            <a:r>
              <a:rPr lang="en-US" altLang="en-US" smtClean="0"/>
              <a:t>Old and New Testament by Kleirock</a:t>
            </a:r>
          </a:p>
          <a:p>
            <a:r>
              <a:rPr lang="en-US" altLang="en-US" smtClean="0"/>
              <a:t>Regret skipping as grad student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471488"/>
            <a:ext cx="4851400" cy="2730500"/>
          </a:xfrm>
          <a:ln cap="flat"/>
        </p:spPr>
      </p:sp>
    </p:spTree>
    <p:extLst>
      <p:ext uri="{BB962C8B-B14F-4D97-AF65-F5344CB8AC3E}">
        <p14:creationId xmlns:p14="http://schemas.microsoft.com/office/powerpoint/2010/main" val="381170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79720-2A07-2A4E-8EBA-8106CEA8CF32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1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167" indent="-37469034" defTabSz="95712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6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3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3753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052169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21.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4/9/2024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 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14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uwindsor.ca/math/hlynka/qonline.html" TargetMode="External"/><Relationship Id="rId2" Type="http://schemas.openxmlformats.org/officeDocument/2006/relationships/hyperlink" Target="https://cs162.eecs.berkeley.edu/static/readings/patterson_queue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id-state_driv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21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Filesystems</a:t>
            </a:r>
            <a:r>
              <a:rPr lang="en-US" sz="3000" dirty="0" smtClean="0"/>
              <a:t> 1: Performance,</a:t>
            </a:r>
            <a:br>
              <a:rPr lang="en-US" sz="3000" dirty="0" smtClean="0"/>
            </a:br>
            <a:r>
              <a:rPr lang="en-US" sz="3000" dirty="0" smtClean="0"/>
              <a:t>Queueing Theory, </a:t>
            </a:r>
            <a:r>
              <a:rPr lang="en-US" sz="3000" dirty="0" err="1" smtClean="0"/>
              <a:t>Filesystem</a:t>
            </a:r>
            <a:r>
              <a:rPr lang="en-US" sz="3000" dirty="0" smtClean="0"/>
              <a:t> Design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April 9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Small storage (0.1-0.5x disk), expensive (3-20x disk)</a:t>
            </a:r>
          </a:p>
          <a:p>
            <a:pPr lvl="2"/>
            <a:r>
              <a:rPr lang="en-US" dirty="0"/>
              <a:t>Hybrid alternative: combine small SSD with large </a:t>
            </a:r>
            <a:r>
              <a:rPr lang="en-US" dirty="0" smtClean="0"/>
              <a:t>HDD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79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715000"/>
          </a:xfrm>
        </p:spPr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/>
              <a:t>, expensive (3-20x disk)</a:t>
            </a:r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/>
              <a:t>Avg failure rate is 6 years, life expectancy is 9–11 years</a:t>
            </a:r>
          </a:p>
          <a:p>
            <a:r>
              <a:rPr lang="en-US" dirty="0"/>
              <a:t>These are changing rapidly!</a:t>
            </a:r>
          </a:p>
        </p:txBody>
      </p:sp>
      <p:sp>
        <p:nvSpPr>
          <p:cNvPr id="7" name="Rectangular Callout 1">
            <a:extLst>
              <a:ext uri="{FF2B5EF4-FFF2-40B4-BE49-F238E27FC236}">
                <a16:creationId xmlns:a16="http://schemas.microsoft.com/office/drawing/2014/main" id="{7D5F7452-D4D3-4663-BAB8-DD4D2A1212C5}"/>
              </a:ext>
            </a:extLst>
          </p:cNvPr>
          <p:cNvSpPr/>
          <p:nvPr/>
        </p:nvSpPr>
        <p:spPr bwMode="auto">
          <a:xfrm>
            <a:off x="8686800" y="25908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156513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(4/9/2024)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6477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Midterm 3: Thursday April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All topics up to an including lecture on the 23</a:t>
            </a:r>
            <a:r>
              <a:rPr lang="en-US" baseline="30000" dirty="0" smtClean="0"/>
              <a:t>rd</a:t>
            </a:r>
            <a:endParaRPr lang="en-US" dirty="0"/>
          </a:p>
          <a:p>
            <a:pPr lvl="1"/>
            <a:r>
              <a:rPr lang="en-US" dirty="0" smtClean="0"/>
              <a:t>3 sheets of notes, double-sided</a:t>
            </a:r>
          </a:p>
          <a:p>
            <a:r>
              <a:rPr lang="en-US" dirty="0" smtClean="0"/>
              <a:t>Extra (fun!) lecture on Tuesday April 30</a:t>
            </a:r>
            <a:r>
              <a:rPr lang="en-US" baseline="30000" dirty="0" smtClean="0"/>
              <a:t>th</a:t>
            </a:r>
            <a:endParaRPr lang="en-US" dirty="0"/>
          </a:p>
          <a:p>
            <a:pPr lvl="1"/>
            <a:r>
              <a:rPr lang="en-US" dirty="0" smtClean="0"/>
              <a:t>Topics TBA</a:t>
            </a:r>
          </a:p>
          <a:p>
            <a:r>
              <a:rPr lang="en-US" dirty="0" smtClean="0"/>
              <a:t>Class attendance: No credit for people who use the same photo!</a:t>
            </a:r>
          </a:p>
          <a:p>
            <a:r>
              <a:rPr lang="en-US" dirty="0" smtClean="0"/>
              <a:t>Data4All@Berkeley: This Friday!</a:t>
            </a:r>
          </a:p>
          <a:p>
            <a:pPr lvl="1"/>
            <a:r>
              <a:rPr lang="en-US" dirty="0" smtClean="0"/>
              <a:t>Friday 4/12, 12:00-1:00 in Soda 510</a:t>
            </a:r>
          </a:p>
          <a:p>
            <a:pPr lvl="1"/>
            <a:r>
              <a:rPr lang="en-US" dirty="0" smtClean="0"/>
              <a:t>Undergraduate </a:t>
            </a:r>
            <a:r>
              <a:rPr lang="en-US" dirty="0"/>
              <a:t>or Masters </a:t>
            </a:r>
            <a:r>
              <a:rPr lang="en-US" dirty="0" smtClean="0"/>
              <a:t>students </a:t>
            </a:r>
            <a:r>
              <a:rPr lang="en-US" dirty="0"/>
              <a:t>interested in Systems broadly defined (DB, Arch, Sec, Networking, Systems, etc</a:t>
            </a:r>
            <a:r>
              <a:rPr lang="en-US" dirty="0" smtClean="0"/>
              <a:t>.) who identify </a:t>
            </a:r>
            <a:r>
              <a:rPr lang="en-US" dirty="0"/>
              <a:t>as </a:t>
            </a:r>
            <a:r>
              <a:rPr lang="en-US" dirty="0" smtClean="0"/>
              <a:t>an </a:t>
            </a:r>
            <a:r>
              <a:rPr lang="en-US" dirty="0"/>
              <a:t>URM in Computer </a:t>
            </a:r>
            <a:r>
              <a:rPr lang="en-US" dirty="0" smtClean="0"/>
              <a:t>Science</a:t>
            </a:r>
            <a:endParaRPr lang="en-US" dirty="0"/>
          </a:p>
          <a:p>
            <a:pPr lvl="1"/>
            <a:r>
              <a:rPr lang="en-US" dirty="0"/>
              <a:t>Come by for free lunch</a:t>
            </a:r>
            <a:r>
              <a:rPr lang="en-US" b="1" dirty="0"/>
              <a:t> </a:t>
            </a:r>
            <a:r>
              <a:rPr lang="en-US" dirty="0" smtClean="0"/>
              <a:t>to </a:t>
            </a:r>
            <a:r>
              <a:rPr lang="en-US" dirty="0"/>
              <a:t>meet fellow interested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Talk </a:t>
            </a:r>
            <a:r>
              <a:rPr lang="en-US" dirty="0"/>
              <a:t>to relevant faculty, discuss possible classes, research opportunities in systems, as well as the best pizza topping!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219200"/>
            <a:ext cx="41148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5590552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u="sng" dirty="0">
                <a:latin typeface="Slack-Lato"/>
              </a:rPr>
              <a:t>https://tinyurl.com/3r3cj3ya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440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BE6-2816-4097-A99B-A57C4C5E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533400"/>
          </a:xfrm>
        </p:spPr>
        <p:txBody>
          <a:bodyPr/>
          <a:lstStyle/>
          <a:p>
            <a:r>
              <a:rPr lang="en-US" dirty="0" smtClean="0"/>
              <a:t>Ways of Measuring Performance: Times </a:t>
            </a:r>
            <a:r>
              <a:rPr lang="en-US" dirty="0"/>
              <a:t>(s) and Rates (op/s)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989-1470-498E-99A2-0FADB50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566400" cy="5562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Latency</a:t>
            </a:r>
            <a:r>
              <a:rPr lang="en-US" dirty="0" smtClean="0"/>
              <a:t> </a:t>
            </a:r>
            <a:r>
              <a:rPr lang="en-US" dirty="0"/>
              <a:t>– time to complete a task</a:t>
            </a:r>
          </a:p>
          <a:p>
            <a:pPr lvl="1"/>
            <a:r>
              <a:rPr lang="en-US" dirty="0"/>
              <a:t>Measured in units of time (s, </a:t>
            </a:r>
            <a:r>
              <a:rPr lang="en-US" dirty="0" err="1"/>
              <a:t>ms</a:t>
            </a:r>
            <a:r>
              <a:rPr lang="en-US" dirty="0"/>
              <a:t>, us, …, hours, years)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Response Time </a:t>
            </a:r>
            <a:r>
              <a:rPr lang="en-US" dirty="0"/>
              <a:t>- time to initiate and operation and get its response</a:t>
            </a:r>
          </a:p>
          <a:p>
            <a:pPr lvl="1"/>
            <a:r>
              <a:rPr lang="en-US" dirty="0"/>
              <a:t>Able to issue one that </a:t>
            </a:r>
            <a:r>
              <a:rPr lang="en-US" i="1" dirty="0"/>
              <a:t>depends</a:t>
            </a:r>
            <a:r>
              <a:rPr lang="en-US" dirty="0"/>
              <a:t> on the result</a:t>
            </a:r>
          </a:p>
          <a:p>
            <a:pPr lvl="1"/>
            <a:r>
              <a:rPr lang="en-US" dirty="0"/>
              <a:t>Know that it is done (anti-dependence, resource usage)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Throughput</a:t>
            </a:r>
            <a:r>
              <a:rPr lang="en-US" b="1" i="1" dirty="0"/>
              <a:t> </a:t>
            </a:r>
            <a:r>
              <a:rPr lang="en-US" dirty="0"/>
              <a:t>or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Bandwidth</a:t>
            </a:r>
            <a:r>
              <a:rPr lang="en-US" dirty="0"/>
              <a:t> – rate at which tasks are performed</a:t>
            </a:r>
          </a:p>
          <a:p>
            <a:pPr lvl="1"/>
            <a:r>
              <a:rPr lang="en-US" dirty="0"/>
              <a:t>Measured in units of things per unit time (ops/s, </a:t>
            </a:r>
            <a:r>
              <a:rPr lang="en-US" dirty="0" smtClean="0"/>
              <a:t>GFLOP/s)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Start up or “Overhead” </a:t>
            </a:r>
            <a:r>
              <a:rPr lang="en-US" b="1" i="1" dirty="0" smtClean="0"/>
              <a:t>– </a:t>
            </a:r>
            <a:r>
              <a:rPr lang="en-US" dirty="0" smtClean="0"/>
              <a:t>time to initiate an operation</a:t>
            </a:r>
          </a:p>
          <a:p>
            <a:r>
              <a:rPr lang="en-US" dirty="0"/>
              <a:t>Most I/O operations are roughly linear in </a:t>
            </a:r>
            <a:r>
              <a:rPr lang="en-US" i="1" dirty="0"/>
              <a:t>b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Latency(b) = Overhead + </a:t>
            </a:r>
            <a:r>
              <a:rPr lang="en-US" dirty="0" smtClean="0"/>
              <a:t>b/</a:t>
            </a:r>
            <a:r>
              <a:rPr lang="en-US" dirty="0" err="1" smtClean="0"/>
              <a:t>TransferCapacity</a:t>
            </a:r>
            <a:endParaRPr lang="en-US" b="1" i="1" dirty="0"/>
          </a:p>
          <a:p>
            <a:r>
              <a:rPr lang="en-US" dirty="0"/>
              <a:t>Performance???</a:t>
            </a:r>
          </a:p>
          <a:p>
            <a:pPr lvl="1"/>
            <a:r>
              <a:rPr lang="en-US" dirty="0"/>
              <a:t>Operation time (4 mins to run a mile…)</a:t>
            </a:r>
          </a:p>
          <a:p>
            <a:pPr lvl="1"/>
            <a:r>
              <a:rPr lang="en-US" dirty="0"/>
              <a:t>Rate (mph, mpg, …) </a:t>
            </a:r>
          </a:p>
        </p:txBody>
      </p:sp>
    </p:spTree>
    <p:extLst>
      <p:ext uri="{BB962C8B-B14F-4D97-AF65-F5344CB8AC3E}">
        <p14:creationId xmlns:p14="http://schemas.microsoft.com/office/powerpoint/2010/main" val="312350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3057-7EAC-4810-BF67-AC648A72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Overhead in Fast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256" y="914400"/>
                <a:ext cx="6304722" cy="493174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link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 with startup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Latency: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Effective Bandwidth: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Half-power Bandwidth: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this example, half-power bandwidth occurs at </a:t>
                </a:r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256" y="914400"/>
                <a:ext cx="6304722" cy="4931741"/>
              </a:xfrm>
              <a:blipFill>
                <a:blip r:embed="rId2"/>
                <a:stretch>
                  <a:fillRect l="-1354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6EAA902-AB5B-48E8-A3A6-723AB59273DA}"/>
              </a:ext>
            </a:extLst>
          </p:cNvPr>
          <p:cNvGrpSpPr/>
          <p:nvPr/>
        </p:nvGrpSpPr>
        <p:grpSpPr>
          <a:xfrm>
            <a:off x="6670537" y="1180479"/>
            <a:ext cx="5441950" cy="4415167"/>
            <a:chOff x="1873250" y="1452233"/>
            <a:chExt cx="5441950" cy="4415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ECF77E-2F8A-4004-9DD4-F82DD0AD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F2285-C8FC-4838-BAFC-C4AB539AC870}"/>
                </a:ext>
              </a:extLst>
            </p:cNvPr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067800" y="5257800"/>
            <a:ext cx="9300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Light"/>
              </a:rPr>
              <a:t>Length (x)</a:t>
            </a:r>
            <a:endParaRPr lang="en-US" sz="12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076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9688-F861-4897-8B9B-B3A22988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10 </a:t>
            </a:r>
            <a:r>
              <a:rPr lang="en-US" dirty="0" err="1"/>
              <a:t>ms</a:t>
            </a:r>
            <a:r>
              <a:rPr lang="en-US" dirty="0"/>
              <a:t> Startup Cost (e.g., Disk)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34A4C-8E95-4E1E-BD42-569A64FBF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5493" y="990600"/>
                <a:ext cx="5715000" cy="4348163"/>
              </a:xfrm>
            </p:spPr>
            <p:txBody>
              <a:bodyPr/>
              <a:lstStyle/>
              <a:p>
                <a:r>
                  <a:rPr lang="en-US" dirty="0" smtClean="0"/>
                  <a:t>Half-power bandwidth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=1.25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MB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Large startup cost can degrade effective bandwidth</a:t>
                </a:r>
              </a:p>
              <a:p>
                <a:endParaRPr lang="en-US" dirty="0"/>
              </a:p>
              <a:p>
                <a:r>
                  <a:rPr lang="en-US" dirty="0"/>
                  <a:t>Amortize it by performing I/O in larger blocks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34A4C-8E95-4E1E-BD42-569A64FBF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493" y="990600"/>
                <a:ext cx="5715000" cy="4348163"/>
              </a:xfrm>
              <a:blipFill>
                <a:blip r:embed="rId2"/>
                <a:stretch>
                  <a:fillRect l="-1494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507856A-EE7D-48C2-B0DC-372E720C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78" y="1066800"/>
            <a:ext cx="6121400" cy="496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820DB7-1158-4BEA-9EF1-513AB439DE13}"/>
              </a:ext>
            </a:extLst>
          </p:cNvPr>
          <p:cNvSpPr txBox="1"/>
          <p:nvPr/>
        </p:nvSpPr>
        <p:spPr>
          <a:xfrm>
            <a:off x="7772400" y="48768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Half-power </a:t>
            </a:r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x </a:t>
            </a:r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= 1,250,000 bytes!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5653290"/>
            <a:ext cx="9300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Light"/>
              </a:rPr>
              <a:t>Length (x)</a:t>
            </a:r>
            <a:endParaRPr lang="en-US" sz="12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8353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498F-293B-4D96-A7A7-BA180850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Peak BW for I/O?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FE99-148A-4CBC-AAB4-E8D41849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Bus Speed</a:t>
            </a:r>
          </a:p>
          <a:p>
            <a:pPr lvl="1"/>
            <a:r>
              <a:rPr lang="en-US" dirty="0"/>
              <a:t>PCI-X: 1064 MB/s = 133 MHz x 64 bit (per lane)</a:t>
            </a:r>
          </a:p>
          <a:p>
            <a:pPr lvl="1"/>
            <a:r>
              <a:rPr lang="en-US" dirty="0"/>
              <a:t>ULTRA WIDE SCSI: 40 MB/s</a:t>
            </a:r>
          </a:p>
          <a:p>
            <a:pPr lvl="1"/>
            <a:r>
              <a:rPr lang="en-US" dirty="0"/>
              <a:t>Serial Attached SCSI &amp; Serial ATA &amp; IEEE 1394 (firewire): 1.6 Gb/s full duplex (200 MB/s)</a:t>
            </a:r>
          </a:p>
          <a:p>
            <a:pPr lvl="1"/>
            <a:r>
              <a:rPr lang="en-US" dirty="0"/>
              <a:t>USB 3.0 – 5 Gb/s</a:t>
            </a:r>
          </a:p>
          <a:p>
            <a:pPr lvl="1"/>
            <a:r>
              <a:rPr lang="en-US" dirty="0"/>
              <a:t>Thunderbolt 3 – 40 Gb/s </a:t>
            </a:r>
          </a:p>
          <a:p>
            <a:pPr lvl="1"/>
            <a:endParaRPr lang="en-US" sz="1600" dirty="0"/>
          </a:p>
          <a:p>
            <a:r>
              <a:rPr lang="en-US" dirty="0"/>
              <a:t>Device Transfer Bandwidth</a:t>
            </a:r>
          </a:p>
          <a:p>
            <a:pPr lvl="1"/>
            <a:r>
              <a:rPr lang="en-US" dirty="0"/>
              <a:t>Rotational speed of disk</a:t>
            </a:r>
          </a:p>
          <a:p>
            <a:pPr lvl="1"/>
            <a:r>
              <a:rPr lang="en-US" dirty="0"/>
              <a:t>Write / Read rate of NAND flash</a:t>
            </a:r>
          </a:p>
          <a:p>
            <a:pPr lvl="1"/>
            <a:r>
              <a:rPr lang="en-US" dirty="0"/>
              <a:t>Signaling rate of network link</a:t>
            </a:r>
          </a:p>
          <a:p>
            <a:pPr lvl="1"/>
            <a:endParaRPr lang="en-US" sz="1600" dirty="0"/>
          </a:p>
          <a:p>
            <a:r>
              <a:rPr lang="en-US" dirty="0"/>
              <a:t>Whatever is the bottleneck in the path…</a:t>
            </a:r>
          </a:p>
        </p:txBody>
      </p:sp>
    </p:spTree>
    <p:extLst>
      <p:ext uri="{BB962C8B-B14F-4D97-AF65-F5344CB8AC3E}">
        <p14:creationId xmlns:p14="http://schemas.microsoft.com/office/powerpoint/2010/main" val="143169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BBAF-03D7-4E7A-B2E8-B8C615E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Sequential Server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sequential “server” that can deliver a task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operates at </a:t>
                </a:r>
                <a:r>
                  <a:rPr lang="en-US" dirty="0" smtClean="0">
                    <a:latin typeface="Gill Sans Light"/>
                  </a:rPr>
                  <a:t/>
                </a:r>
                <a:br>
                  <a:rPr lang="en-US" dirty="0" smtClean="0">
                    <a:latin typeface="Gill Sans Light"/>
                  </a:rPr>
                </a:br>
                <a:r>
                  <a:rPr lang="en-US" dirty="0" smtClean="0">
                    <a:latin typeface="Gill Sans Light"/>
                  </a:rPr>
                  <a:t>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(on average, in steady state, …)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Applies to a processor, a disk drive, a person, a TA,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  <a:blipFill>
                <a:blip r:embed="rId2"/>
                <a:stretch>
                  <a:fillRect l="-812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B58F389-75C0-B44A-96B7-E0A002FF68E5}"/>
              </a:ext>
            </a:extLst>
          </p:cNvPr>
          <p:cNvGrpSpPr/>
          <p:nvPr/>
        </p:nvGrpSpPr>
        <p:grpSpPr>
          <a:xfrm>
            <a:off x="1343054" y="1447800"/>
            <a:ext cx="1296649" cy="514888"/>
            <a:chOff x="1334125" y="1654340"/>
            <a:chExt cx="1296649" cy="5148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A8271-B2C1-0B41-8707-F75C51B5D9BE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494E2B31-CAC1-084E-81D9-FF775041FBEF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6D2E6-880C-674B-936F-EA5FEAB306AE}"/>
              </a:ext>
            </a:extLst>
          </p:cNvPr>
          <p:cNvGrpSpPr/>
          <p:nvPr/>
        </p:nvGrpSpPr>
        <p:grpSpPr>
          <a:xfrm>
            <a:off x="2699664" y="1447800"/>
            <a:ext cx="1296649" cy="514888"/>
            <a:chOff x="1334125" y="1654340"/>
            <a:chExt cx="1296649" cy="5148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481544-F917-BF43-917B-AFEFE79749A3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56A8E19-453D-C442-8B21-CB6C982681AE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7D9EFE-D8C4-A44F-ADB1-32B81BB68807}"/>
              </a:ext>
            </a:extLst>
          </p:cNvPr>
          <p:cNvGrpSpPr/>
          <p:nvPr/>
        </p:nvGrpSpPr>
        <p:grpSpPr>
          <a:xfrm>
            <a:off x="4056274" y="1447800"/>
            <a:ext cx="1296649" cy="514888"/>
            <a:chOff x="1334125" y="1654340"/>
            <a:chExt cx="1296649" cy="5148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F57A26-C26F-EB4B-B0AF-03A8227B7BC7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2E9A5907-9008-7B43-80D8-F067CDB03321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2DBBE4-9622-A149-8B18-E1558C15EF64}"/>
              </a:ext>
            </a:extLst>
          </p:cNvPr>
          <p:cNvGrpSpPr/>
          <p:nvPr/>
        </p:nvGrpSpPr>
        <p:grpSpPr>
          <a:xfrm>
            <a:off x="8435628" y="1447800"/>
            <a:ext cx="1296649" cy="514888"/>
            <a:chOff x="1334125" y="1654340"/>
            <a:chExt cx="1296649" cy="514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E2895-ACE4-374C-AC51-B04D82E8605C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18FA2F4B-C1E5-E04B-80B4-1B865D28B455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7093908" y="1540241"/>
            <a:ext cx="9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Gill Sans Light"/>
              </a:rPr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1133061" y="2169401"/>
            <a:ext cx="92566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>
            <a:extLst>
              <a:ext uri="{FF2B5EF4-FFF2-40B4-BE49-F238E27FC236}">
                <a16:creationId xmlns:a16="http://schemas.microsoft.com/office/drawing/2014/main" id="{B9BB5881-E2F4-634B-A0D2-8612FB431B93}"/>
              </a:ext>
            </a:extLst>
          </p:cNvPr>
          <p:cNvSpPr txBox="1"/>
          <p:nvPr/>
        </p:nvSpPr>
        <p:spPr>
          <a:xfrm>
            <a:off x="10480150" y="19385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Light"/>
              </a:rPr>
              <a:t>time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AB4C2-3E13-4B58-A7E4-0C9EA0634A3F}"/>
              </a:ext>
            </a:extLst>
          </p:cNvPr>
          <p:cNvGrpSpPr/>
          <p:nvPr/>
        </p:nvGrpSpPr>
        <p:grpSpPr>
          <a:xfrm>
            <a:off x="5416235" y="1447800"/>
            <a:ext cx="1296649" cy="514888"/>
            <a:chOff x="1334125" y="1654340"/>
            <a:chExt cx="1296649" cy="5148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91A6D6-1FE6-48C7-B88C-794356077846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658795B-B01A-491C-B53D-DCFD910953A0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839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C6B-79FD-4771-861F-89E6135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Single Pipelined 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pipelined server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stages for tasks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(i.e.,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per stage) delivers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  <a:blipFill>
                <a:blip r:embed="rId2"/>
                <a:stretch>
                  <a:fillRect l="-812" t="-30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FDA8271-B2C1-0B41-8707-F75C51B5D9BE}"/>
              </a:ext>
            </a:extLst>
          </p:cNvPr>
          <p:cNvSpPr/>
          <p:nvPr/>
        </p:nvSpPr>
        <p:spPr>
          <a:xfrm>
            <a:off x="2604031" y="1558713"/>
            <a:ext cx="365933" cy="15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4E2B31-CAC1-084E-81D9-FF775041FBEF}"/>
              </a:ext>
            </a:extLst>
          </p:cNvPr>
          <p:cNvSpPr txBox="1"/>
          <p:nvPr/>
        </p:nvSpPr>
        <p:spPr>
          <a:xfrm>
            <a:off x="3009892" y="114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5235908" y="2857927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>
                <a:latin typeface="Gill Sans Light"/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2670313" y="3598657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4FAC4-ED51-3040-AC1B-783A0AE2BFF7}"/>
              </a:ext>
            </a:extLst>
          </p:cNvPr>
          <p:cNvSpPr/>
          <p:nvPr/>
        </p:nvSpPr>
        <p:spPr>
          <a:xfrm>
            <a:off x="2971293" y="1558713"/>
            <a:ext cx="365933" cy="15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AE4A2-AEBA-F845-9141-3A1D17531C1F}"/>
              </a:ext>
            </a:extLst>
          </p:cNvPr>
          <p:cNvSpPr/>
          <p:nvPr/>
        </p:nvSpPr>
        <p:spPr>
          <a:xfrm>
            <a:off x="3317391" y="1558712"/>
            <a:ext cx="365933" cy="154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DA996F-7912-3549-A061-71A03C9BCA89}"/>
              </a:ext>
            </a:extLst>
          </p:cNvPr>
          <p:cNvGrpSpPr/>
          <p:nvPr/>
        </p:nvGrpSpPr>
        <p:grpSpPr>
          <a:xfrm>
            <a:off x="4883192" y="1149626"/>
            <a:ext cx="1109273" cy="990580"/>
            <a:chOff x="3457215" y="1250439"/>
            <a:chExt cx="1109273" cy="9905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EAC4A4-C056-1D4C-8D46-99E028865F57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C65E4827-53EB-C34D-9924-5CB24EB0DF6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7F3707-EDA3-D146-8FFE-6C11E150EB0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D868CE-7389-9246-B699-583BE66941C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855E0-1BA8-AF48-A2BD-5F82C7A9258D}"/>
              </a:ext>
            </a:extLst>
          </p:cNvPr>
          <p:cNvGrpSpPr/>
          <p:nvPr/>
        </p:nvGrpSpPr>
        <p:grpSpPr>
          <a:xfrm>
            <a:off x="2974075" y="2457583"/>
            <a:ext cx="1109273" cy="997206"/>
            <a:chOff x="3457215" y="1243813"/>
            <a:chExt cx="1109273" cy="997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7D8A57-D90E-164A-BC33-EA4E8EEF1A4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4395DA73-C5CF-DA44-839C-59E7EFB0085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8553DF-AAA3-EE4F-8D64-9E42CCFC1828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75D958-C2A9-0A42-94BF-B56DC77535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A772F-67D5-CC41-8FD8-8C6ED581A608}"/>
              </a:ext>
            </a:extLst>
          </p:cNvPr>
          <p:cNvGrpSpPr/>
          <p:nvPr/>
        </p:nvGrpSpPr>
        <p:grpSpPr>
          <a:xfrm>
            <a:off x="3361391" y="2457583"/>
            <a:ext cx="1109273" cy="997206"/>
            <a:chOff x="3457215" y="1243813"/>
            <a:chExt cx="1109273" cy="9972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71CB06-AB05-EC4F-AD4D-B56D04CA0B0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91F1C3-0779-9444-B3BC-40233568D56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60C3E2-BBE5-5D4A-B5D3-275E523B2A4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1F4CCE-09C3-EC4E-82EB-9C454251FBF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A6B2-8CC0-774A-B23E-1D4FA3D9681E}"/>
              </a:ext>
            </a:extLst>
          </p:cNvPr>
          <p:cNvGrpSpPr/>
          <p:nvPr/>
        </p:nvGrpSpPr>
        <p:grpSpPr>
          <a:xfrm>
            <a:off x="3752895" y="2464209"/>
            <a:ext cx="1109273" cy="990580"/>
            <a:chOff x="3457215" y="1250439"/>
            <a:chExt cx="1109273" cy="9905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ABD8E-ACAB-6943-886A-723399855AE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EEFE3519-254E-EF42-B217-16CBFE6BF3E2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64F624-3BC7-514D-9B46-B9B07AB8B870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C98CF6-05CF-BA42-BD0A-6DBA408382F0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6878-EE73-CF41-A7A8-1857844BB343}"/>
              </a:ext>
            </a:extLst>
          </p:cNvPr>
          <p:cNvGrpSpPr/>
          <p:nvPr/>
        </p:nvGrpSpPr>
        <p:grpSpPr>
          <a:xfrm>
            <a:off x="4140211" y="2464209"/>
            <a:ext cx="1109273" cy="990580"/>
            <a:chOff x="3457215" y="1250439"/>
            <a:chExt cx="1109273" cy="9905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7478-5FFC-DF46-92A3-22E08D161184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5717E7EF-FB29-8D41-B7C2-234DD7970D8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FB62D5-757A-1C49-B9B5-D1EB1EAFBC2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1A9BE7-53F8-E341-8CCB-0707FA75DA5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5C79C-DF75-7F4B-A579-BFF5FDE71A41}"/>
              </a:ext>
            </a:extLst>
          </p:cNvPr>
          <p:cNvGrpSpPr/>
          <p:nvPr/>
        </p:nvGrpSpPr>
        <p:grpSpPr>
          <a:xfrm>
            <a:off x="6950608" y="2451704"/>
            <a:ext cx="1109273" cy="997206"/>
            <a:chOff x="3457215" y="1243813"/>
            <a:chExt cx="1109273" cy="9972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3AD52-B537-ED40-9169-7386006FEFC9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DF681351-23BC-F343-92B2-208AD3CB1806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5ABBC2-CD32-1545-B487-420E0ADFD33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C6CD14-97C1-5D4C-B6BF-CB8AD123569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CFD16-351F-D74A-992E-1607A2550413}"/>
              </a:ext>
            </a:extLst>
          </p:cNvPr>
          <p:cNvGrpSpPr/>
          <p:nvPr/>
        </p:nvGrpSpPr>
        <p:grpSpPr>
          <a:xfrm>
            <a:off x="7342112" y="2451704"/>
            <a:ext cx="1109273" cy="997206"/>
            <a:chOff x="3457215" y="1243813"/>
            <a:chExt cx="1109273" cy="9972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7B1B0E-684F-054C-A9EE-CBAD47C0790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6E98612E-2943-EF4C-B717-2A699800DD9C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339177-6E65-2A4F-A728-FACA55ACAB9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E0FC0E-DFC9-024A-9A11-AA5D2300BDD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9C612-66BD-FA4B-8D7F-7261CD56D908}"/>
              </a:ext>
            </a:extLst>
          </p:cNvPr>
          <p:cNvGrpSpPr/>
          <p:nvPr/>
        </p:nvGrpSpPr>
        <p:grpSpPr>
          <a:xfrm>
            <a:off x="7729428" y="2464956"/>
            <a:ext cx="1109273" cy="983954"/>
            <a:chOff x="3457215" y="1257065"/>
            <a:chExt cx="1109273" cy="9839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C67B27-3FCE-904D-9FC6-1649B1A632B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FD73192C-EA6E-BB4E-93F8-8B18FC8758F5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BC029-E010-5F48-A641-A616EBB6B45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186A1-1CD5-1242-98FE-C9C9548AD62B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AD404602-2E3C-FE4C-B1F3-84B6F081223C}"/>
              </a:ext>
            </a:extLst>
          </p:cNvPr>
          <p:cNvSpPr txBox="1"/>
          <p:nvPr/>
        </p:nvSpPr>
        <p:spPr>
          <a:xfrm>
            <a:off x="2026397" y="1714436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logical operation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83CB492F-4843-D649-8D76-1DE0FCA79AFE}"/>
              </a:ext>
            </a:extLst>
          </p:cNvPr>
          <p:cNvSpPr txBox="1"/>
          <p:nvPr/>
        </p:nvSpPr>
        <p:spPr>
          <a:xfrm>
            <a:off x="6061392" y="151224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divided over distinct resources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E3DF049C-DB12-411D-966C-E39AC316B265}"/>
              </a:ext>
            </a:extLst>
          </p:cNvPr>
          <p:cNvSpPr txBox="1"/>
          <p:nvPr/>
        </p:nvSpPr>
        <p:spPr>
          <a:xfrm>
            <a:off x="9668147" y="336782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73506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1" grpId="0" animBg="1"/>
      <p:bldP spid="12" grpId="0" animBg="1"/>
      <p:bldP spid="21" grpId="0"/>
      <p:bldP spid="22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D121-570F-47F8-AA81-9A816E5D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“Pipelines”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A7A7-C02A-4112-AEC6-E17C7FF7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3844"/>
            <a:ext cx="10515600" cy="2552493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Anything with queues between operational process behaves roughly “pipeline like”</a:t>
            </a:r>
          </a:p>
          <a:p>
            <a:r>
              <a:rPr lang="en-US" dirty="0">
                <a:latin typeface="Gill Sans Light"/>
              </a:rPr>
              <a:t>Important difference is that “initiations” are decoupled from processing</a:t>
            </a:r>
          </a:p>
          <a:p>
            <a:pPr lvl="1"/>
            <a:r>
              <a:rPr lang="en-US" dirty="0">
                <a:latin typeface="Gill Sans Light"/>
              </a:rPr>
              <a:t>May have to queue up a burst of operations</a:t>
            </a:r>
          </a:p>
          <a:p>
            <a:pPr lvl="1"/>
            <a:r>
              <a:rPr lang="en-US" dirty="0">
                <a:latin typeface="Gill Sans Light"/>
              </a:rPr>
              <a:t>Not synchronous and deterministic like in 61C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967443" y="2009498"/>
            <a:ext cx="1098816" cy="1575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2395173" y="19035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User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5970236" y="1903594"/>
            <a:ext cx="668511" cy="331693"/>
            <a:chOff x="3696020" y="1904361"/>
            <a:chExt cx="668511" cy="3316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 rot="16200000">
            <a:off x="4078270" y="1873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latin typeface="Gill Sans Light"/>
              </a:rPr>
              <a:t>syscall</a:t>
            </a:r>
            <a:endParaRPr lang="en-US" b="0" dirty="0">
              <a:latin typeface="Gill Sans Light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84828" y="179392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Gill Sans Light"/>
              </a:rPr>
              <a:t>File </a:t>
            </a:r>
          </a:p>
          <a:p>
            <a:pPr algn="ctr"/>
            <a:r>
              <a:rPr lang="en-US" b="0" dirty="0">
                <a:latin typeface="Gill Sans Light"/>
              </a:rPr>
              <a:t>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7544756" y="1886946"/>
            <a:ext cx="668511" cy="331693"/>
            <a:chOff x="3696020" y="1904361"/>
            <a:chExt cx="668511" cy="33169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6743410" y="1735418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Upper Driver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8299070" y="1721302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Lower Driver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8974" y="2522139"/>
            <a:ext cx="1056937" cy="1056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02" y="1433107"/>
            <a:ext cx="939801" cy="639203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924762" y="146897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I/O Processing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308600" y="2576374"/>
            <a:ext cx="2306562" cy="116278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685873" y="3263913"/>
            <a:ext cx="318719" cy="174353"/>
            <a:chOff x="3696020" y="1904361"/>
            <a:chExt cx="668511" cy="3316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4956968" y="2806753"/>
            <a:ext cx="318719" cy="174353"/>
            <a:chOff x="3696020" y="1904361"/>
            <a:chExt cx="668511" cy="33169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769414" y="3309082"/>
            <a:ext cx="318719" cy="174353"/>
            <a:chOff x="3696020" y="1904361"/>
            <a:chExt cx="668511" cy="33169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5999601" y="2760485"/>
            <a:ext cx="318719" cy="174353"/>
            <a:chOff x="3696020" y="1904361"/>
            <a:chExt cx="668511" cy="3316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02" y="2019270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953104" y="245243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Communication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65248" y="3068207"/>
            <a:ext cx="471969" cy="225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59024" y="2944325"/>
            <a:ext cx="471969" cy="2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</a:t>
            </a:r>
            <a:r>
              <a:rPr lang="en-US" dirty="0">
                <a:latin typeface="Gill Sans Light"/>
              </a:rPr>
              <a:t>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D7E-90DC-4BC8-9282-AB51AAE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Multiple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servers handling tasks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delivers at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61C you saw multiple processors (cores)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Systems present lots of multiple parallel servers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Often with lots of queues</a:t>
                </a:r>
              </a:p>
              <a:p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  <a:blipFill>
                <a:blip r:embed="rId2"/>
                <a:stretch>
                  <a:fillRect l="-928" t="-20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66C9F95-AACD-5940-A0B4-A512F416F856}"/>
              </a:ext>
            </a:extLst>
          </p:cNvPr>
          <p:cNvSpPr/>
          <p:nvPr/>
        </p:nvSpPr>
        <p:spPr>
          <a:xfrm>
            <a:off x="3169998" y="1857032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64">
            <a:extLst>
              <a:ext uri="{FF2B5EF4-FFF2-40B4-BE49-F238E27FC236}">
                <a16:creationId xmlns:a16="http://schemas.microsoft.com/office/drawing/2014/main" id="{62CD0D30-B857-6A48-8E76-35250A482480}"/>
              </a:ext>
            </a:extLst>
          </p:cNvPr>
          <p:cNvSpPr txBox="1"/>
          <p:nvPr/>
        </p:nvSpPr>
        <p:spPr>
          <a:xfrm>
            <a:off x="3604713" y="14545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AE62F-8396-F243-91D3-E3A69FAFD09A}"/>
              </a:ext>
            </a:extLst>
          </p:cNvPr>
          <p:cNvSpPr/>
          <p:nvPr/>
        </p:nvSpPr>
        <p:spPr>
          <a:xfrm>
            <a:off x="3205584" y="194004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C7AF91-7137-3E45-A46C-F7242D102F74}"/>
              </a:ext>
            </a:extLst>
          </p:cNvPr>
          <p:cNvSpPr/>
          <p:nvPr/>
        </p:nvSpPr>
        <p:spPr>
          <a:xfrm>
            <a:off x="3254868" y="203623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4E025-70E7-8C45-893E-A7C78F8C493C}"/>
              </a:ext>
            </a:extLst>
          </p:cNvPr>
          <p:cNvSpPr/>
          <p:nvPr/>
        </p:nvSpPr>
        <p:spPr>
          <a:xfrm>
            <a:off x="3304152" y="213118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32D1E-AC5D-B24C-842D-AC01C87D8284}"/>
              </a:ext>
            </a:extLst>
          </p:cNvPr>
          <p:cNvSpPr/>
          <p:nvPr/>
        </p:nvSpPr>
        <p:spPr>
          <a:xfrm>
            <a:off x="3533709" y="252815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3" name="TextBox 69">
            <a:extLst>
              <a:ext uri="{FF2B5EF4-FFF2-40B4-BE49-F238E27FC236}">
                <a16:creationId xmlns:a16="http://schemas.microsoft.com/office/drawing/2014/main" id="{52B7FC4E-287F-9041-A84A-C531B3F94FBB}"/>
              </a:ext>
            </a:extLst>
          </p:cNvPr>
          <p:cNvSpPr txBox="1"/>
          <p:nvPr/>
        </p:nvSpPr>
        <p:spPr>
          <a:xfrm>
            <a:off x="3932606" y="2051707"/>
            <a:ext cx="56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4625B-2B26-9147-8B80-767A72F29EE0}"/>
              </a:ext>
            </a:extLst>
          </p:cNvPr>
          <p:cNvSpPr/>
          <p:nvPr/>
        </p:nvSpPr>
        <p:spPr>
          <a:xfrm>
            <a:off x="5932811" y="2007239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FEDBB-499C-E343-B20D-1FB1997B12B0}"/>
              </a:ext>
            </a:extLst>
          </p:cNvPr>
          <p:cNvSpPr/>
          <p:nvPr/>
        </p:nvSpPr>
        <p:spPr>
          <a:xfrm>
            <a:off x="6012130" y="2196747"/>
            <a:ext cx="1296649" cy="1124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3432-629B-F348-BEE7-510EA6AFEEE8}"/>
              </a:ext>
            </a:extLst>
          </p:cNvPr>
          <p:cNvSpPr/>
          <p:nvPr/>
        </p:nvSpPr>
        <p:spPr>
          <a:xfrm>
            <a:off x="5932810" y="2372114"/>
            <a:ext cx="1296649" cy="112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001E842-37A1-8744-9ADA-835BE849B13D}"/>
              </a:ext>
            </a:extLst>
          </p:cNvPr>
          <p:cNvSpPr txBox="1"/>
          <p:nvPr/>
        </p:nvSpPr>
        <p:spPr>
          <a:xfrm>
            <a:off x="8726727" y="20185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00426-3379-7042-BB6F-15427D0DA086}"/>
              </a:ext>
            </a:extLst>
          </p:cNvPr>
          <p:cNvSpPr/>
          <p:nvPr/>
        </p:nvSpPr>
        <p:spPr>
          <a:xfrm>
            <a:off x="7284273" y="2018757"/>
            <a:ext cx="1296649" cy="112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F5A3C-993F-ED4F-BC8F-FFE0EC2AD369}"/>
              </a:ext>
            </a:extLst>
          </p:cNvPr>
          <p:cNvSpPr/>
          <p:nvPr/>
        </p:nvSpPr>
        <p:spPr>
          <a:xfrm>
            <a:off x="7353954" y="2205557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8C835-475A-8242-B3C1-8C11B51BFB65}"/>
              </a:ext>
            </a:extLst>
          </p:cNvPr>
          <p:cNvSpPr/>
          <p:nvPr/>
        </p:nvSpPr>
        <p:spPr>
          <a:xfrm>
            <a:off x="7308779" y="2370510"/>
            <a:ext cx="1296649" cy="1124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9DCB81-1C1C-1A4B-83B1-768E23D97B1C}"/>
              </a:ext>
            </a:extLst>
          </p:cNvPr>
          <p:cNvCxnSpPr/>
          <p:nvPr/>
        </p:nvCxnSpPr>
        <p:spPr>
          <a:xfrm flipV="1">
            <a:off x="8839200" y="2015630"/>
            <a:ext cx="141071" cy="498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8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F25949B-8FE9-454D-9319-A3CA087ED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4603339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F589A4-D5A3-F54E-A35F-FE1EEFAA8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3549725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8D4679-D19B-4B4A-B588-637CB5AD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“Parallelism”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CB2A1-794C-AB48-8424-6FB89BC6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44" y="2020511"/>
            <a:ext cx="1539412" cy="129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3D05C-3F50-D84D-84E2-33B605E7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98" y="2029942"/>
            <a:ext cx="1539412" cy="1294363"/>
          </a:xfrm>
          <a:prstGeom prst="rect">
            <a:avLst/>
          </a:prstGeom>
        </p:spPr>
      </p:pic>
      <p:sp>
        <p:nvSpPr>
          <p:cNvPr id="10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599666" y="2315227"/>
            <a:ext cx="1422405" cy="228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1582361" y="218050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6244147" y="2279897"/>
            <a:ext cx="668511" cy="331693"/>
            <a:chOff x="3696020" y="1904361"/>
            <a:chExt cx="668511" cy="3316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>
            <a:off x="3810000" y="19767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latin typeface="Gill Sans Light"/>
              </a:rPr>
              <a:t>syscall</a:t>
            </a:r>
            <a:endParaRPr lang="en-US" sz="2400" b="0" dirty="0">
              <a:latin typeface="Gill Sans Light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61612" y="2097605"/>
            <a:ext cx="1210588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File </a:t>
            </a:r>
          </a:p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8233249" y="2263249"/>
            <a:ext cx="668511" cy="331693"/>
            <a:chOff x="3696020" y="1904361"/>
            <a:chExt cx="668511" cy="33169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7147389" y="2097605"/>
            <a:ext cx="131081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Upper Driver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9039648" y="2097605"/>
            <a:ext cx="127200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Lower Driver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41663" y="3733555"/>
            <a:ext cx="1056937" cy="1056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561" y="1183354"/>
            <a:ext cx="939801" cy="639203"/>
          </a:xfrm>
          <a:prstGeom prst="rect">
            <a:avLst/>
          </a:prstGeom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097593" y="1631566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I/O Processing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225209" y="3948844"/>
            <a:ext cx="2637167" cy="14574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933087" y="4636383"/>
            <a:ext cx="318719" cy="174353"/>
            <a:chOff x="3696020" y="1904361"/>
            <a:chExt cx="668511" cy="33169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5204182" y="4179223"/>
            <a:ext cx="318719" cy="174353"/>
            <a:chOff x="3696020" y="1904361"/>
            <a:chExt cx="668511" cy="33169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919941" y="4675259"/>
            <a:ext cx="318719" cy="174353"/>
            <a:chOff x="3696020" y="1904361"/>
            <a:chExt cx="668511" cy="33169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6246815" y="4132955"/>
            <a:ext cx="318719" cy="174353"/>
            <a:chOff x="3696020" y="1904361"/>
            <a:chExt cx="668511" cy="33169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61" y="2758052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121841" y="359449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Communication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12462" y="4440677"/>
            <a:ext cx="471969" cy="2250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06238" y="4316795"/>
            <a:ext cx="471969" cy="225093"/>
          </a:xfrm>
          <a:prstGeom prst="rect">
            <a:avLst/>
          </a:prstGeom>
        </p:spPr>
      </p:pic>
      <p:sp>
        <p:nvSpPr>
          <p:cNvPr id="30" name="TextBox 43">
            <a:extLst>
              <a:ext uri="{FF2B5EF4-FFF2-40B4-BE49-F238E27FC236}">
                <a16:creationId xmlns:a16="http://schemas.microsoft.com/office/drawing/2014/main" id="{FF2D8B17-10FF-3A44-B7B5-E489FED48654}"/>
              </a:ext>
            </a:extLst>
          </p:cNvPr>
          <p:cNvSpPr txBox="1"/>
          <p:nvPr/>
        </p:nvSpPr>
        <p:spPr>
          <a:xfrm>
            <a:off x="1834151" y="243229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F5D2E45-8CD2-A246-A0A0-035E1A228677}"/>
              </a:ext>
            </a:extLst>
          </p:cNvPr>
          <p:cNvSpPr txBox="1"/>
          <p:nvPr/>
        </p:nvSpPr>
        <p:spPr>
          <a:xfrm>
            <a:off x="2085941" y="268408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91AB1D-DE3B-B944-AB0A-6D8D09220B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94038" y="4603339"/>
            <a:ext cx="1056937" cy="105693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7EAFA0B-1807-3647-AD66-2E89F56907AC}"/>
              </a:ext>
            </a:extLst>
          </p:cNvPr>
          <p:cNvGrpSpPr/>
          <p:nvPr/>
        </p:nvGrpSpPr>
        <p:grpSpPr>
          <a:xfrm>
            <a:off x="4674330" y="4946027"/>
            <a:ext cx="318719" cy="174353"/>
            <a:chOff x="3696020" y="1904361"/>
            <a:chExt cx="668511" cy="33169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7A6404-4F3F-7945-9D10-A5CAAB860474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A61E36-4074-8544-BD32-79A0DE8F80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D83625F-DF99-C943-B361-4474D0AD80B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19A0C9-1DA4-D54D-B269-4055B013A3F0}"/>
              </a:ext>
            </a:extLst>
          </p:cNvPr>
          <p:cNvGrpSpPr/>
          <p:nvPr/>
        </p:nvGrpSpPr>
        <p:grpSpPr>
          <a:xfrm>
            <a:off x="6342723" y="4917143"/>
            <a:ext cx="318719" cy="174353"/>
            <a:chOff x="3696020" y="1904361"/>
            <a:chExt cx="668511" cy="33169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7BA364-BE66-F843-BA7F-9843F3D21FC3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AB5937-902F-7C48-943F-763C6AF7B1F2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C5DCD0-0E26-AF42-B8D6-3A8061874674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59">
            <a:extLst>
              <a:ext uri="{FF2B5EF4-FFF2-40B4-BE49-F238E27FC236}">
                <a16:creationId xmlns:a16="http://schemas.microsoft.com/office/drawing/2014/main" id="{6981C8FF-C4B5-D64F-AD1C-48ECD92DA367}"/>
              </a:ext>
            </a:extLst>
          </p:cNvPr>
          <p:cNvSpPr txBox="1"/>
          <p:nvPr/>
        </p:nvSpPr>
        <p:spPr>
          <a:xfrm>
            <a:off x="1102062" y="5729381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Parallel Computation, Databases, …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8B28F1E-F6B1-8B49-96D1-223D50E9F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594" y="1631566"/>
            <a:ext cx="939801" cy="6392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74F027-267D-FF41-B6A6-5F88A38F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221" y="2066199"/>
            <a:ext cx="939801" cy="6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5050" y="228600"/>
            <a:ext cx="7543800" cy="381000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152400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6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4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52400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>
                <a:ea typeface="MS PGothic" charset="0"/>
              </a:rPr>
              <a:t>EffBW</a:t>
            </a:r>
            <a:r>
              <a:rPr lang="en-US" sz="1800" dirty="0">
                <a:ea typeface="MS PGothic" charset="0"/>
              </a:rPr>
              <a:t>(n) = n / (S + n/B) = B / (1 + SB/n )</a:t>
            </a: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493839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064377" y="742157"/>
            <a:ext cx="3630613" cy="3070225"/>
            <a:chOff x="5413376" y="685800"/>
            <a:chExt cx="3630613" cy="3070225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630613" cy="3070225"/>
              <a:chOff x="3410" y="432"/>
              <a:chExt cx="2287" cy="1934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5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80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3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9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" name="Rectangular Callout 3"/>
          <p:cNvSpPr/>
          <p:nvPr/>
        </p:nvSpPr>
        <p:spPr bwMode="auto">
          <a:xfrm>
            <a:off x="2965450" y="4572000"/>
            <a:ext cx="996950" cy="381000"/>
          </a:xfrm>
          <a:prstGeom prst="wedgeRectCallout">
            <a:avLst>
              <a:gd name="adj1" fmla="val 48397"/>
              <a:gd name="adj2" fmla="val -123611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Source Sans Pro"/>
                <a:cs typeface="Source Sans Pro"/>
              </a:rPr>
              <a:t># of ops</a:t>
            </a: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3733800" y="5181600"/>
            <a:ext cx="1828800" cy="381000"/>
          </a:xfrm>
          <a:prstGeom prst="wedgeRectCallout">
            <a:avLst>
              <a:gd name="adj1" fmla="val -17337"/>
              <a:gd name="adj2" fmla="val -273610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Source Sans Pro"/>
                <a:cs typeface="Source Sans Pro"/>
              </a:rPr>
              <a:t>Fixed overhead</a:t>
            </a: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5029200" y="4648200"/>
            <a:ext cx="1371600" cy="381000"/>
          </a:xfrm>
          <a:prstGeom prst="wedgeRectCallout">
            <a:avLst>
              <a:gd name="adj1" fmla="val -60519"/>
              <a:gd name="adj2" fmla="val -130277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Source Sans Pro"/>
                <a:cs typeface="Source Sans Pro"/>
              </a:rPr>
              <a:t>time per op</a:t>
            </a:r>
          </a:p>
        </p:txBody>
      </p:sp>
    </p:spTree>
    <p:extLst>
      <p:ext uri="{BB962C8B-B14F-4D97-AF65-F5344CB8AC3E}">
        <p14:creationId xmlns:p14="http://schemas.microsoft.com/office/powerpoint/2010/main" val="2139754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  <p:bldP spid="4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5050" y="228600"/>
            <a:ext cx="7543800" cy="381000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152400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6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4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52400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>
                <a:ea typeface="MS PGothic" charset="0"/>
              </a:rPr>
              <a:t>EffBW</a:t>
            </a:r>
            <a:r>
              <a:rPr lang="en-US" sz="1800" dirty="0">
                <a:ea typeface="MS PGothic" charset="0"/>
              </a:rPr>
              <a:t>(n) = n / (S + n/B) = B / (1 + SB/n 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Can lead to big increases of latency as utilization increases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493839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064377" y="742157"/>
            <a:ext cx="3630613" cy="3070225"/>
            <a:chOff x="5413376" y="685800"/>
            <a:chExt cx="3630613" cy="3070225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630613" cy="3070225"/>
              <a:chOff x="3410" y="432"/>
              <a:chExt cx="2287" cy="1934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5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80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3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9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82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5523505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92658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Deterministic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699" y="4038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Assume requests arrive at regular intervals, take a fixed time to process, with plenty of time between …</a:t>
            </a:r>
          </a:p>
          <a:p>
            <a:r>
              <a:rPr lang="en-US" dirty="0" smtClean="0"/>
              <a:t>Service rate </a:t>
            </a:r>
            <a:r>
              <a:rPr lang="en-US" dirty="0"/>
              <a:t>(</a:t>
            </a:r>
            <a:r>
              <a:rPr lang="en-US" dirty="0" smtClean="0"/>
              <a:t>μ = 1/T</a:t>
            </a:r>
            <a:r>
              <a:rPr lang="en-US" baseline="-25000" dirty="0" smtClean="0"/>
              <a:t>S</a:t>
            </a:r>
            <a:r>
              <a:rPr lang="en-US" dirty="0" smtClean="0"/>
              <a:t>)  - operations per second</a:t>
            </a:r>
            <a:endParaRPr lang="en-US" dirty="0"/>
          </a:p>
          <a:p>
            <a:r>
              <a:rPr lang="en-US" dirty="0"/>
              <a:t>Arrival </a:t>
            </a:r>
            <a:r>
              <a:rPr lang="en-US" dirty="0" smtClean="0"/>
              <a:t>rate: (λ =  1/T</a:t>
            </a:r>
            <a:r>
              <a:rPr lang="en-US" baseline="-25000" dirty="0" smtClean="0"/>
              <a:t>A</a:t>
            </a:r>
            <a:r>
              <a:rPr lang="en-US" dirty="0" smtClean="0"/>
              <a:t>) - </a:t>
            </a:r>
            <a:r>
              <a:rPr lang="en-US" dirty="0"/>
              <a:t>requests per second </a:t>
            </a:r>
          </a:p>
          <a:p>
            <a:r>
              <a:rPr lang="en-US" dirty="0" smtClean="0"/>
              <a:t>Utilization</a:t>
            </a:r>
            <a:r>
              <a:rPr lang="en-US" dirty="0"/>
              <a:t>: U = </a:t>
            </a:r>
            <a:r>
              <a:rPr lang="en-US" dirty="0" err="1"/>
              <a:t>λ</a:t>
            </a:r>
            <a:r>
              <a:rPr lang="en-US" dirty="0"/>
              <a:t>/μ </a:t>
            </a:r>
            <a:r>
              <a:rPr lang="en-US" dirty="0" smtClean="0"/>
              <a:t>, where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μ</a:t>
            </a:r>
          </a:p>
          <a:p>
            <a:r>
              <a:rPr lang="en-US" dirty="0" smtClean="0"/>
              <a:t>Average rate is the complete story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02346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02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1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64500" y="1019016"/>
            <a:ext cx="753719" cy="784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1" y="11905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824" y="119602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06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1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04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243" y="12138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122667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departures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7478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Q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92658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6227" y="1843087"/>
            <a:ext cx="45557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461407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53243" y="2762310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954633" y="2851603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52855" y="3266791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54489" y="2545305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39310" y="2286000"/>
            <a:ext cx="43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954489" y="251581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210945" y="2846849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09167" y="3262037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210801" y="2540551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95622" y="2286000"/>
            <a:ext cx="43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210801" y="251106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472360" y="2832250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70582" y="3247438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472216" y="2525952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857037" y="2286000"/>
            <a:ext cx="43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472216" y="24964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43738" y="3827586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61324" y="357961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14800" y="358140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9000" y="3714690"/>
            <a:ext cx="4555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955925" y="32049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55925" y="3438525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2771775" y="3435350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514600" y="373380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err="1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1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Ideal Linear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0" y="5577985"/>
            <a:ext cx="8724920" cy="544260"/>
          </a:xfrm>
        </p:spPr>
        <p:txBody>
          <a:bodyPr>
            <a:noAutofit/>
          </a:bodyPr>
          <a:lstStyle/>
          <a:p>
            <a:r>
              <a:rPr lang="en-US" dirty="0"/>
              <a:t>What does the queue wait time look like?</a:t>
            </a:r>
          </a:p>
          <a:p>
            <a:pPr lvl="1"/>
            <a:r>
              <a:rPr lang="en-US" sz="2000" dirty="0"/>
              <a:t>Grows unbounded at a rate ~ (</a:t>
            </a:r>
            <a:r>
              <a:rPr lang="en-US" sz="2000" dirty="0" err="1"/>
              <a:t>T</a:t>
            </a:r>
            <a:r>
              <a:rPr lang="en-US" sz="2000" baseline="-25000" dirty="0" err="1"/>
              <a:t>s</a:t>
            </a:r>
            <a:r>
              <a:rPr lang="en-US" sz="2000" dirty="0"/>
              <a:t>/T</a:t>
            </a:r>
            <a:r>
              <a:rPr lang="en-US" sz="2000" baseline="-25000" dirty="0"/>
              <a:t>A</a:t>
            </a:r>
            <a:r>
              <a:rPr lang="en-US" sz="2000" dirty="0"/>
              <a:t>) till request rate subsides</a:t>
            </a:r>
          </a:p>
          <a:p>
            <a:pPr lvl="1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83148" y="3396669"/>
            <a:ext cx="2578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Offered Load  (T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/T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60272" y="844869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0273" y="3063062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871531" y="1878446"/>
            <a:ext cx="264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Delivered Throughput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5267" y="30323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3864" y="307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04067" y="1207533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8612" y="10381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2691720" y="1407445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83872" y="2119924"/>
            <a:ext cx="3507328" cy="3498944"/>
            <a:chOff x="426604" y="2323885"/>
            <a:chExt cx="3507328" cy="34989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0187" y="542271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92636" y="4538372"/>
              <a:ext cx="1638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3" name="Straight Connector 42"/>
            <p:cNvCxnSpPr>
              <a:stCxn id="4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922352" y="754965"/>
            <a:ext cx="4605968" cy="3041814"/>
            <a:chOff x="4398352" y="958926"/>
            <a:chExt cx="4605968" cy="3041814"/>
          </a:xfrm>
        </p:grpSpPr>
        <p:sp>
          <p:nvSpPr>
            <p:cNvPr id="55" name="Rectangle 54"/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3274871" y="2082407"/>
              <a:ext cx="2647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8608" y="323627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7205" y="327483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1953" y="124207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28" name="Straight Arrow Connector 27"/>
            <p:cNvCxnSpPr>
              <a:stCxn id="24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86488" y="3600630"/>
              <a:ext cx="2578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Offered Load  (T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S</a:t>
              </a: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/T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0" y="2791265"/>
              <a:ext cx="1750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8865" y="1042161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0248" y="2791265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72200" y="1143000"/>
            <a:ext cx="3867936" cy="4495800"/>
            <a:chOff x="4648200" y="1143000"/>
            <a:chExt cx="3867936" cy="4495800"/>
          </a:xfrm>
        </p:grpSpPr>
        <p:grpSp>
          <p:nvGrpSpPr>
            <p:cNvPr id="15" name="Group 14"/>
            <p:cNvGrpSpPr/>
            <p:nvPr/>
          </p:nvGrpSpPr>
          <p:grpSpPr>
            <a:xfrm>
              <a:off x="4648200" y="1143000"/>
              <a:ext cx="3867936" cy="4495800"/>
              <a:chOff x="5179472" y="1278736"/>
              <a:chExt cx="3867936" cy="44958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491404" y="5340446"/>
                <a:ext cx="3195396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599973" y="4183907"/>
                <a:ext cx="0" cy="12877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5781933" y="5374426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6200000">
                <a:off x="4560232" y="4456099"/>
                <a:ext cx="1638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Queue delay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7463884" y="3832471"/>
                <a:ext cx="1583524" cy="1253393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7916655" y="1278736"/>
                <a:ext cx="233572" cy="17519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7480450" y="1431136"/>
                <a:ext cx="552991" cy="3450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 flipV="1">
              <a:off x="5105400" y="4949576"/>
              <a:ext cx="1836733" cy="3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144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5523505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1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023" y="4877414"/>
            <a:ext cx="8229600" cy="159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Requests arrive in a burst, must queue up till served</a:t>
            </a:r>
          </a:p>
          <a:p>
            <a:r>
              <a:rPr lang="en-US" dirty="0" smtClean="0"/>
              <a:t>Same average arrival time, but almost all of the requests experience large queue delays</a:t>
            </a:r>
          </a:p>
          <a:p>
            <a:r>
              <a:rPr lang="en-US" dirty="0" smtClean="0"/>
              <a:t>Even though average utilization is low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02346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02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1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64500" y="1019016"/>
            <a:ext cx="753719" cy="784657"/>
          </a:xfrm>
          <a:prstGeom prst="ellips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359" y="11905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824" y="119602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06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1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04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243" y="12138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122667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departures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Q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1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6227" y="1843087"/>
            <a:ext cx="45557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461407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59918" y="2704302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61308" y="2908692"/>
            <a:ext cx="1138024" cy="1729104"/>
            <a:chOff x="1430633" y="3061092"/>
            <a:chExt cx="1138024" cy="1729104"/>
          </a:xfrm>
        </p:grpSpPr>
        <p:sp>
          <p:nvSpPr>
            <p:cNvPr id="29" name="Rectangle 28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261164" y="257290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51086" y="2903939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11904" y="4243618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459529" y="256815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18095" y="3298118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51707" y="4243618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99332" y="2903939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670209" y="258976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37207" y="258157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63678" y="4243618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45274" y="3692297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51707" y="2908693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11904" y="3302872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9275" y="290025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100008" y="2896349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12378" y="420598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845273" y="2624005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50475" y="261581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059275" y="220980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850475" y="2912490"/>
            <a:ext cx="1138024" cy="1729104"/>
            <a:chOff x="1430633" y="3061092"/>
            <a:chExt cx="1138024" cy="1729104"/>
          </a:xfrm>
        </p:grpSpPr>
        <p:sp>
          <p:nvSpPr>
            <p:cNvPr id="48" name="Rectangle 47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136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0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22997"/>
            <a:ext cx="8458200" cy="5215723"/>
          </a:xfrm>
        </p:spPr>
        <p:txBody>
          <a:bodyPr/>
          <a:lstStyle/>
          <a:p>
            <a:r>
              <a:rPr lang="en-US" dirty="0" smtClean="0"/>
              <a:t>Elegant mathematical framework if you start with </a:t>
            </a:r>
            <a:r>
              <a:rPr lang="en-US" i="1" dirty="0" smtClean="0"/>
              <a:t>exponential distribution</a:t>
            </a:r>
          </a:p>
          <a:p>
            <a:pPr lvl="1"/>
            <a:r>
              <a:rPr lang="en-US" dirty="0" smtClean="0"/>
              <a:t>Probability density function of a continuous random variable with a mean of 1/</a:t>
            </a:r>
            <a:r>
              <a:rPr lang="en-US" dirty="0" err="1" smtClean="0"/>
              <a:t>λ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(x) = </a:t>
            </a:r>
            <a:r>
              <a:rPr lang="en-US" dirty="0" err="1" smtClean="0"/>
              <a:t>λe</a:t>
            </a:r>
            <a:r>
              <a:rPr lang="en-US" baseline="30000" dirty="0" err="1" smtClean="0"/>
              <a:t>-λx</a:t>
            </a:r>
            <a:endParaRPr lang="en-US" baseline="30000" dirty="0" smtClean="0"/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Memoryless</a:t>
            </a:r>
            <a:r>
              <a:rPr lang="en-US" i="1" dirty="0" smtClean="0"/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600" y="2895601"/>
            <a:ext cx="8586372" cy="3403707"/>
            <a:chOff x="228600" y="2895600"/>
            <a:chExt cx="8586372" cy="3403707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4674131" y="2895600"/>
            <a:ext cx="4140841" cy="3403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3343870"/>
              <a:ext cx="4267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Likelihood of an event occurring is independent of how long we’ve been waiting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028" y="152400"/>
            <a:ext cx="8485944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So how do we model the </a:t>
            </a:r>
            <a:r>
              <a:rPr lang="en-US" dirty="0" err="1" smtClean="0"/>
              <a:t>burstiness</a:t>
            </a:r>
            <a:r>
              <a:rPr lang="en-US" dirty="0" smtClean="0"/>
              <a:t> of arrival?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3619377"/>
            <a:ext cx="4130186" cy="2056078"/>
            <a:chOff x="990600" y="3619377"/>
            <a:chExt cx="4130186" cy="2056078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475126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079861" y="5646004"/>
            <a:ext cx="5966361" cy="830997"/>
            <a:chOff x="555860" y="5646003"/>
            <a:chExt cx="5966361" cy="83099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5860" y="5646003"/>
              <a:ext cx="3447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122422" y="622929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 (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92956" y="3048001"/>
            <a:ext cx="3853620" cy="2809719"/>
            <a:chOff x="5368956" y="3137602"/>
            <a:chExt cx="3853620" cy="280971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3899602"/>
              <a:ext cx="3659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mean arrival interval (1/</a:t>
              </a:r>
              <a:r>
                <a:rPr lang="en-US" sz="2400" b="0" dirty="0" err="1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3783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Gulim" panose="020B0600000101010101" pitchFamily="34" charset="-127"/>
              </a:rPr>
              <a:t>Background: </a:t>
            </a:r>
            <a:br>
              <a:rPr lang="en-US" altLang="ko-KR" sz="2800" dirty="0">
                <a:ea typeface="Gulim" panose="020B0600000101010101" pitchFamily="34" charset="-127"/>
              </a:rPr>
            </a:br>
            <a:r>
              <a:rPr lang="en-US" altLang="ko-KR" sz="2800" dirty="0">
                <a:ea typeface="Gulim" panose="020B0600000101010101" pitchFamily="34" charset="-127"/>
              </a:rPr>
              <a:t>General Use of Random Distributions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68375"/>
            <a:ext cx="8839200" cy="5486400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Server spends variable time (T) with customers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Mean (Average) </a:t>
            </a:r>
            <a:r>
              <a:rPr lang="en-US" altLang="ko-KR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Variance (stddev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)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(</a:t>
            </a:r>
            <a:r>
              <a:rPr lang="en-US" altLang="ko-KR" dirty="0" smtClean="0">
                <a:ea typeface="Gulim" panose="020B0600000101010101" pitchFamily="34" charset="-127"/>
              </a:rPr>
              <a:t>T-m)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-m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Squared coefficient of variance: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ea typeface="Gulim" panose="020B0600000101010101" pitchFamily="34" charset="-127"/>
              </a:rPr>
              <a:t>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/m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br>
              <a:rPr lang="en-US" altLang="ko-KR" baseline="30000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Aggregate description of the distribution</a:t>
            </a:r>
            <a:endParaRPr lang="en-US" altLang="ko-KR" baseline="30000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Important values of C: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 variance or deterministic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C=0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“Memoryless” or exponential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C=1</a:t>
            </a:r>
            <a:r>
              <a:rPr lang="en-US" altLang="ko-KR" dirty="0" smtClean="0">
                <a:ea typeface="Gulim" panose="020B0600000101010101" pitchFamily="34" charset="-127"/>
              </a:rPr>
              <a:t>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Past tells nothing about future</a:t>
            </a: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Poisson process – </a:t>
            </a:r>
            <a:r>
              <a:rPr lang="en-US" i="1" dirty="0" smtClean="0"/>
              <a:t>purely</a:t>
            </a:r>
            <a:r>
              <a:rPr lang="en-US" dirty="0"/>
              <a:t> or </a:t>
            </a:r>
            <a:r>
              <a:rPr lang="en-US" i="1" dirty="0"/>
              <a:t>completely</a:t>
            </a:r>
            <a:r>
              <a:rPr lang="en-US" dirty="0"/>
              <a:t> random process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Many complex systems (or aggregates)</a:t>
            </a:r>
            <a:b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are well described as memoryless 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Disk response times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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1.5</a:t>
            </a:r>
            <a:r>
              <a:rPr lang="en-US" altLang="ko-KR" dirty="0" smtClean="0">
                <a:ea typeface="Gulim" panose="020B0600000101010101" pitchFamily="34" charset="-127"/>
              </a:rPr>
              <a:t>  (majority seeks &lt; average)</a:t>
            </a: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grpSp>
        <p:nvGrpSpPr>
          <p:cNvPr id="916485" name="Group 5"/>
          <p:cNvGrpSpPr>
            <a:grpSpLocks/>
          </p:cNvGrpSpPr>
          <p:nvPr/>
        </p:nvGrpSpPr>
        <p:grpSpPr bwMode="auto">
          <a:xfrm>
            <a:off x="9525000" y="785814"/>
            <a:ext cx="1168400" cy="644524"/>
            <a:chOff x="5024" y="288"/>
            <a:chExt cx="736" cy="406"/>
          </a:xfrm>
        </p:grpSpPr>
        <p:sp>
          <p:nvSpPr>
            <p:cNvPr id="24612" name="Rectangle 6"/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(m)</a:t>
              </a:r>
            </a:p>
          </p:txBody>
        </p:sp>
        <p:sp>
          <p:nvSpPr>
            <p:cNvPr id="24613" name="Line 7"/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488" name="Group 8"/>
          <p:cNvGrpSpPr>
            <a:grpSpLocks/>
          </p:cNvGrpSpPr>
          <p:nvPr/>
        </p:nvGrpSpPr>
        <p:grpSpPr bwMode="auto">
          <a:xfrm>
            <a:off x="8836132" y="3352800"/>
            <a:ext cx="1572598" cy="1351592"/>
            <a:chOff x="4412" y="2064"/>
            <a:chExt cx="1111" cy="955"/>
          </a:xfrm>
        </p:grpSpPr>
        <p:sp>
          <p:nvSpPr>
            <p:cNvPr id="24606" name="Line 9"/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7" name="Line 10"/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8" name="Arc 11"/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9" name="Rectangle 12"/>
            <p:cNvSpPr>
              <a:spLocks noChangeArrowheads="1"/>
            </p:cNvSpPr>
            <p:nvPr/>
          </p:nvSpPr>
          <p:spPr bwMode="auto">
            <a:xfrm>
              <a:off x="4476" y="2064"/>
              <a:ext cx="582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24610" name="Line 13"/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4416" y="2736"/>
              <a:ext cx="1107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916495" name="Group 15"/>
          <p:cNvGrpSpPr>
            <a:grpSpLocks/>
          </p:cNvGrpSpPr>
          <p:nvPr/>
        </p:nvGrpSpPr>
        <p:grpSpPr bwMode="auto">
          <a:xfrm>
            <a:off x="8686803" y="1014414"/>
            <a:ext cx="1962151" cy="1728786"/>
            <a:chOff x="4544" y="493"/>
            <a:chExt cx="1236" cy="1089"/>
          </a:xfrm>
        </p:grpSpPr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0" name="Text Box 18"/>
            <p:cNvSpPr txBox="1">
              <a:spLocks noChangeArrowheads="1"/>
            </p:cNvSpPr>
            <p:nvPr/>
          </p:nvSpPr>
          <p:spPr bwMode="auto">
            <a:xfrm>
              <a:off x="4544" y="1138"/>
              <a:ext cx="123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9" name="Line 27"/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1" name="Line 29"/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2" name="Arc 30"/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3" name="Arc 31"/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4" name="Arc 32"/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5" name="Arc 33"/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514" name="Group 34"/>
          <p:cNvGrpSpPr>
            <a:grpSpLocks/>
          </p:cNvGrpSpPr>
          <p:nvPr/>
        </p:nvGrpSpPr>
        <p:grpSpPr bwMode="auto">
          <a:xfrm>
            <a:off x="8788400" y="1146179"/>
            <a:ext cx="1168400" cy="428626"/>
            <a:chOff x="4512" y="1942"/>
            <a:chExt cx="736" cy="270"/>
          </a:xfrm>
        </p:grpSpPr>
        <p:sp>
          <p:nvSpPr>
            <p:cNvPr id="24585" name="Line 35"/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6" name="Line 36"/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7" name="Text Box 37"/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249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312" name="Group 32"/>
          <p:cNvGrpSpPr>
            <a:grpSpLocks/>
          </p:cNvGrpSpPr>
          <p:nvPr/>
        </p:nvGrpSpPr>
        <p:grpSpPr bwMode="auto">
          <a:xfrm>
            <a:off x="2819401" y="1295400"/>
            <a:ext cx="6577013" cy="1601788"/>
            <a:chOff x="960" y="480"/>
            <a:chExt cx="4143" cy="1009"/>
          </a:xfrm>
        </p:grpSpPr>
        <p:sp>
          <p:nvSpPr>
            <p:cNvPr id="23567" name="Rectangle 7"/>
            <p:cNvSpPr>
              <a:spLocks noChangeArrowheads="1"/>
            </p:cNvSpPr>
            <p:nvPr/>
          </p:nvSpPr>
          <p:spPr bwMode="auto">
            <a:xfrm>
              <a:off x="3866" y="877"/>
              <a:ext cx="1237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1004" y="894"/>
              <a:ext cx="87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23569" name="Line 4"/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5"/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7"/>
            <p:cNvSpPr>
              <a:spLocks noChangeArrowheads="1"/>
            </p:cNvSpPr>
            <p:nvPr/>
          </p:nvSpPr>
          <p:spPr bwMode="auto">
            <a:xfrm>
              <a:off x="1941" y="480"/>
              <a:ext cx="1925" cy="100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Text Box 30"/>
            <p:cNvSpPr txBox="1">
              <a:spLocks noChangeArrowheads="1"/>
            </p:cNvSpPr>
            <p:nvPr/>
          </p:nvSpPr>
          <p:spPr bwMode="auto">
            <a:xfrm>
              <a:off x="2296" y="1200"/>
              <a:ext cx="15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Introduction to Queuing Theory</a:t>
            </a:r>
          </a:p>
        </p:txBody>
      </p:sp>
      <p:sp>
        <p:nvSpPr>
          <p:cNvPr id="8652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676400" y="3276601"/>
            <a:ext cx="8839200" cy="32892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5000"/>
              </a:spcBef>
            </a:pPr>
            <a:r>
              <a:rPr lang="en-US" altLang="ko-KR" sz="2800" dirty="0">
                <a:ea typeface="Gulim" panose="020B0600000101010101" pitchFamily="34" charset="-127"/>
              </a:rPr>
              <a:t>What about queuing time??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>
                <a:ea typeface="Gulim" panose="020B0600000101010101" pitchFamily="34" charset="-127"/>
              </a:rPr>
              <a:t>Let’s apply some queuing theory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>
                <a:ea typeface="Gulim" panose="020B0600000101010101" pitchFamily="34" charset="-127"/>
              </a:rPr>
              <a:t>Queuing Theory applies to long term, steady state behavior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Gulim" panose="020B0600000101010101" pitchFamily="34" charset="-127"/>
              </a:rPr>
              <a:t> Arrival rate = Departure rate</a:t>
            </a:r>
          </a:p>
          <a:p>
            <a:pPr lvl="6">
              <a:spcBef>
                <a:spcPct val="1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>
                <a:ea typeface="Gulim" panose="020B0600000101010101" pitchFamily="34" charset="-127"/>
              </a:rPr>
              <a:t>Arrivals characterized by some probabilistic distribution</a:t>
            </a:r>
          </a:p>
          <a:p>
            <a:pPr lvl="5">
              <a:spcBef>
                <a:spcPct val="15000"/>
              </a:spcBef>
            </a:pPr>
            <a:endParaRPr lang="en-US" altLang="ko-KR" sz="2400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>
                <a:ea typeface="Gulim" panose="020B0600000101010101" pitchFamily="34" charset="-127"/>
              </a:rPr>
              <a:t>Departures characterized by some probabilistic distribution</a:t>
            </a:r>
          </a:p>
        </p:txBody>
      </p:sp>
      <p:grpSp>
        <p:nvGrpSpPr>
          <p:cNvPr id="865306" name="Group 26"/>
          <p:cNvGrpSpPr>
            <a:grpSpLocks/>
          </p:cNvGrpSpPr>
          <p:nvPr/>
        </p:nvGrpSpPr>
        <p:grpSpPr bwMode="auto">
          <a:xfrm>
            <a:off x="4603751" y="1441450"/>
            <a:ext cx="2697163" cy="1327842"/>
            <a:chOff x="3720" y="288"/>
            <a:chExt cx="2062" cy="1015"/>
          </a:xfrm>
        </p:grpSpPr>
        <p:sp>
          <p:nvSpPr>
            <p:cNvPr id="23558" name="AutoShape 15"/>
            <p:cNvSpPr>
              <a:spLocks noChangeArrowheads="1"/>
            </p:cNvSpPr>
            <p:nvPr/>
          </p:nvSpPr>
          <p:spPr bwMode="auto">
            <a:xfrm>
              <a:off x="5213" y="513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66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59" name="Rectangle 17"/>
            <p:cNvSpPr>
              <a:spLocks noChangeArrowheads="1"/>
            </p:cNvSpPr>
            <p:nvPr/>
          </p:nvSpPr>
          <p:spPr bwMode="auto">
            <a:xfrm>
              <a:off x="3800" y="546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0" name="Line 18"/>
            <p:cNvSpPr>
              <a:spLocks noChangeShapeType="1"/>
            </p:cNvSpPr>
            <p:nvPr/>
          </p:nvSpPr>
          <p:spPr bwMode="auto">
            <a:xfrm flipV="1">
              <a:off x="4182" y="538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1" name="Line 19"/>
            <p:cNvSpPr>
              <a:spLocks noChangeShapeType="1"/>
            </p:cNvSpPr>
            <p:nvPr/>
          </p:nvSpPr>
          <p:spPr bwMode="auto">
            <a:xfrm flipV="1">
              <a:off x="4084" y="539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2" name="Rectangle 20"/>
            <p:cNvSpPr>
              <a:spLocks noChangeArrowheads="1"/>
            </p:cNvSpPr>
            <p:nvPr/>
          </p:nvSpPr>
          <p:spPr bwMode="auto">
            <a:xfrm>
              <a:off x="3720" y="864"/>
              <a:ext cx="68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4618" y="288"/>
              <a:ext cx="374" cy="8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>
              <a:off x="4288" y="700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5274" y="610"/>
              <a:ext cx="48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</p:txBody>
        </p:sp>
        <p:sp>
          <p:nvSpPr>
            <p:cNvPr id="23566" name="Line 25"/>
            <p:cNvSpPr>
              <a:spLocks noChangeShapeType="1"/>
            </p:cNvSpPr>
            <p:nvPr/>
          </p:nvSpPr>
          <p:spPr bwMode="auto">
            <a:xfrm>
              <a:off x="4992" y="700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920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SM951 – Best with NVMe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32" y="533400"/>
            <a:ext cx="4778734" cy="25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FLASH Memory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832" y="3581400"/>
            <a:ext cx="10946968" cy="30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Like a normal transistor but: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a floating gate that can hold charge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write: raise or lower </a:t>
            </a:r>
            <a:r>
              <a:rPr lang="en-US" dirty="0" err="1" smtClean="0"/>
              <a:t>wordline</a:t>
            </a:r>
            <a:r>
              <a:rPr lang="en-US" dirty="0" smtClean="0"/>
              <a:t> high enough to cause charges to tunnel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read: turn on </a:t>
            </a:r>
            <a:r>
              <a:rPr lang="en-US" dirty="0" err="1" smtClean="0"/>
              <a:t>wordline</a:t>
            </a:r>
            <a:r>
              <a:rPr lang="en-US" dirty="0" smtClean="0"/>
              <a:t> as if normal transistor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presence of charge changes threshold and thus measured current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Two varieties: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NAND: denser, must be read and written in blocks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NOR: much less dense, fast to read and write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V-NAND: 3D stacking (Samsung claims 1TB possible in 1 chip)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4527"/>
            <a:ext cx="3390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627736" y="2649095"/>
            <a:ext cx="360066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Samsung 2015: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512GB, NAND Flash</a:t>
            </a:r>
          </a:p>
        </p:txBody>
      </p:sp>
    </p:spTree>
    <p:extLst>
      <p:ext uri="{BB962C8B-B14F-4D97-AF65-F5344CB8AC3E}">
        <p14:creationId xmlns:p14="http://schemas.microsoft.com/office/powerpoint/2010/main" val="11233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08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576" y="2782052"/>
            <a:ext cx="9777824" cy="392354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In any </a:t>
            </a:r>
            <a:r>
              <a:rPr lang="en-US" sz="2800" i="1" dirty="0">
                <a:solidFill>
                  <a:srgbClr val="FF0000"/>
                </a:solidFill>
              </a:rPr>
              <a:t>stable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system </a:t>
            </a:r>
          </a:p>
          <a:p>
            <a:pPr lvl="1"/>
            <a:r>
              <a:rPr lang="en-US" sz="2600" dirty="0"/>
              <a:t>Average arrival rate = Average departure rate </a:t>
            </a:r>
          </a:p>
          <a:p>
            <a:r>
              <a:rPr lang="en-US" sz="2800" dirty="0"/>
              <a:t>The average number of jobs/tasks in the system (</a:t>
            </a:r>
            <a:r>
              <a:rPr lang="en-US" sz="2800" i="1" dirty="0"/>
              <a:t>N</a:t>
            </a:r>
            <a:r>
              <a:rPr lang="en-US" sz="2800" dirty="0"/>
              <a:t>) is equal to arrival time / throughput (</a:t>
            </a:r>
            <a:r>
              <a:rPr lang="el-GR" sz="2800" dirty="0">
                <a:latin typeface="Times New Roman"/>
                <a:cs typeface="Times New Roman"/>
              </a:rPr>
              <a:t>λ</a:t>
            </a:r>
            <a:r>
              <a:rPr lang="en-US" sz="2800" dirty="0"/>
              <a:t>) times the response time (</a:t>
            </a:r>
            <a:r>
              <a:rPr lang="en-US" sz="2800" i="1" dirty="0"/>
              <a:t>L</a:t>
            </a:r>
            <a:r>
              <a:rPr lang="en-US" sz="2800" dirty="0"/>
              <a:t>) </a:t>
            </a:r>
          </a:p>
          <a:p>
            <a:pPr lvl="1"/>
            <a:r>
              <a:rPr lang="en-US" i="1" dirty="0" smtClean="0"/>
              <a:t>N </a:t>
            </a:r>
            <a:r>
              <a:rPr lang="en-US" sz="2600" i="1" dirty="0"/>
              <a:t>(jobs) </a:t>
            </a:r>
            <a:r>
              <a:rPr lang="en-US" i="1" dirty="0" smtClean="0"/>
              <a:t>=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i="1" dirty="0" smtClean="0"/>
              <a:t> </a:t>
            </a:r>
            <a:r>
              <a:rPr lang="en-US" sz="2600" i="1" dirty="0"/>
              <a:t>(jobs/s) </a:t>
            </a:r>
            <a:r>
              <a:rPr lang="en-US" i="1" dirty="0" smtClean="0"/>
              <a:t>x L </a:t>
            </a:r>
            <a:r>
              <a:rPr lang="en-US" sz="2600" i="1" dirty="0"/>
              <a:t>(s)</a:t>
            </a:r>
          </a:p>
          <a:p>
            <a:r>
              <a:rPr lang="en-US" sz="2800" dirty="0"/>
              <a:t>Regardless of structure, bursts of requests, variation in service</a:t>
            </a:r>
          </a:p>
          <a:p>
            <a:pPr lvl="1"/>
            <a:r>
              <a:rPr lang="en-US" sz="2600" dirty="0"/>
              <a:t>Instantaneous variations, but it washes out in the average</a:t>
            </a:r>
          </a:p>
          <a:p>
            <a:pPr lvl="1"/>
            <a:r>
              <a:rPr lang="en-US" sz="2600" dirty="0"/>
              <a:t>Overall, requests match departures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27475" y="990600"/>
            <a:ext cx="6445760" cy="1777476"/>
            <a:chOff x="1605663" y="4773956"/>
            <a:chExt cx="6445760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345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906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360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85042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02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64"/>
          <p:cNvSpPr>
            <a:spLocks noChangeArrowheads="1"/>
          </p:cNvSpPr>
          <p:nvPr/>
        </p:nvSpPr>
        <p:spPr bwMode="auto">
          <a:xfrm>
            <a:off x="4953000" y="301573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76400"/>
            <a:ext cx="1400175" cy="787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 = 1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 = 5</a:t>
            </a:r>
            <a:endParaRPr lang="el-GR" dirty="0">
              <a:latin typeface="Times New Roman"/>
              <a:cs typeface="Times New Roman"/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>
            <a:off x="3124200" y="480695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3124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>
            <a:off x="3429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>
            <a:off x="3733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4038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>
            <a:off x="4343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>
            <a:off x="4648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>
            <a:off x="4953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5257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5562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>
            <a:off x="5867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6172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>
            <a:off x="6477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6781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7086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9" name="Line 19"/>
          <p:cNvSpPr>
            <a:spLocks noChangeShapeType="1"/>
          </p:cNvSpPr>
          <p:nvPr/>
        </p:nvSpPr>
        <p:spPr bwMode="auto">
          <a:xfrm>
            <a:off x="7391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0" name="Line 20"/>
          <p:cNvSpPr>
            <a:spLocks noChangeShapeType="1"/>
          </p:cNvSpPr>
          <p:nvPr/>
        </p:nvSpPr>
        <p:spPr bwMode="auto">
          <a:xfrm>
            <a:off x="7696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1" name="Line 21"/>
          <p:cNvSpPr>
            <a:spLocks noChangeShapeType="1"/>
          </p:cNvSpPr>
          <p:nvPr/>
        </p:nvSpPr>
        <p:spPr bwMode="auto">
          <a:xfrm>
            <a:off x="8001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2" name="Rectangle 22"/>
          <p:cNvSpPr>
            <a:spLocks noChangeArrowheads="1"/>
          </p:cNvSpPr>
          <p:nvPr/>
        </p:nvSpPr>
        <p:spPr bwMode="auto">
          <a:xfrm>
            <a:off x="3124200" y="43936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3" name="Rectangle 23"/>
          <p:cNvSpPr>
            <a:spLocks noChangeArrowheads="1"/>
          </p:cNvSpPr>
          <p:nvPr/>
        </p:nvSpPr>
        <p:spPr bwMode="auto">
          <a:xfrm>
            <a:off x="3429000" y="41650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4" name="Rectangle 24"/>
          <p:cNvSpPr>
            <a:spLocks noChangeArrowheads="1"/>
          </p:cNvSpPr>
          <p:nvPr/>
        </p:nvSpPr>
        <p:spPr bwMode="auto">
          <a:xfrm>
            <a:off x="3733800" y="39364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Rectangle 25"/>
          <p:cNvSpPr>
            <a:spLocks noChangeArrowheads="1"/>
          </p:cNvSpPr>
          <p:nvPr/>
        </p:nvSpPr>
        <p:spPr bwMode="auto">
          <a:xfrm>
            <a:off x="4038600" y="37078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Rectangle 26"/>
          <p:cNvSpPr>
            <a:spLocks noChangeArrowheads="1"/>
          </p:cNvSpPr>
          <p:nvPr/>
        </p:nvSpPr>
        <p:spPr bwMode="auto">
          <a:xfrm>
            <a:off x="4343400" y="34792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7" name="Rectangle 27"/>
          <p:cNvSpPr>
            <a:spLocks noChangeArrowheads="1"/>
          </p:cNvSpPr>
          <p:nvPr/>
        </p:nvSpPr>
        <p:spPr bwMode="auto">
          <a:xfrm>
            <a:off x="4648200" y="32506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5257800" y="27934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5562600" y="25648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5867400" y="23362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6172200" y="21076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6477000" y="18790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Text Box 34"/>
          <p:cNvSpPr txBox="1">
            <a:spLocks noChangeArrowheads="1"/>
          </p:cNvSpPr>
          <p:nvPr/>
        </p:nvSpPr>
        <p:spPr bwMode="auto">
          <a:xfrm>
            <a:off x="2955926" y="49069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0</a:t>
            </a:r>
          </a:p>
        </p:txBody>
      </p:sp>
      <p:sp>
        <p:nvSpPr>
          <p:cNvPr id="58404" name="Text Box 35"/>
          <p:cNvSpPr txBox="1">
            <a:spLocks noChangeArrowheads="1"/>
          </p:cNvSpPr>
          <p:nvPr/>
        </p:nvSpPr>
        <p:spPr bwMode="auto">
          <a:xfrm>
            <a:off x="32766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</a:t>
            </a:r>
          </a:p>
        </p:txBody>
      </p:sp>
      <p:sp>
        <p:nvSpPr>
          <p:cNvPr id="58405" name="Text Box 36"/>
          <p:cNvSpPr txBox="1">
            <a:spLocks noChangeArrowheads="1"/>
          </p:cNvSpPr>
          <p:nvPr/>
        </p:nvSpPr>
        <p:spPr bwMode="auto">
          <a:xfrm>
            <a:off x="35814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2</a:t>
            </a:r>
          </a:p>
        </p:txBody>
      </p:sp>
      <p:sp>
        <p:nvSpPr>
          <p:cNvPr id="58406" name="Text Box 37"/>
          <p:cNvSpPr txBox="1">
            <a:spLocks noChangeArrowheads="1"/>
          </p:cNvSpPr>
          <p:nvPr/>
        </p:nvSpPr>
        <p:spPr bwMode="auto">
          <a:xfrm>
            <a:off x="38862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3</a:t>
            </a:r>
          </a:p>
        </p:txBody>
      </p:sp>
      <p:sp>
        <p:nvSpPr>
          <p:cNvPr id="58407" name="Text Box 38"/>
          <p:cNvSpPr txBox="1">
            <a:spLocks noChangeArrowheads="1"/>
          </p:cNvSpPr>
          <p:nvPr/>
        </p:nvSpPr>
        <p:spPr bwMode="auto">
          <a:xfrm>
            <a:off x="41910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4</a:t>
            </a:r>
          </a:p>
        </p:txBody>
      </p:sp>
      <p:sp>
        <p:nvSpPr>
          <p:cNvPr id="58408" name="Text Box 39"/>
          <p:cNvSpPr txBox="1">
            <a:spLocks noChangeArrowheads="1"/>
          </p:cNvSpPr>
          <p:nvPr/>
        </p:nvSpPr>
        <p:spPr bwMode="auto">
          <a:xfrm>
            <a:off x="44894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5</a:t>
            </a:r>
          </a:p>
        </p:txBody>
      </p:sp>
      <p:sp>
        <p:nvSpPr>
          <p:cNvPr id="58409" name="Text Box 40"/>
          <p:cNvSpPr txBox="1">
            <a:spLocks noChangeArrowheads="1"/>
          </p:cNvSpPr>
          <p:nvPr/>
        </p:nvSpPr>
        <p:spPr bwMode="auto">
          <a:xfrm>
            <a:off x="47942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6</a:t>
            </a:r>
          </a:p>
        </p:txBody>
      </p:sp>
      <p:sp>
        <p:nvSpPr>
          <p:cNvPr id="58410" name="Text Box 41"/>
          <p:cNvSpPr txBox="1">
            <a:spLocks noChangeArrowheads="1"/>
          </p:cNvSpPr>
          <p:nvPr/>
        </p:nvSpPr>
        <p:spPr bwMode="auto">
          <a:xfrm>
            <a:off x="50990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7</a:t>
            </a:r>
          </a:p>
        </p:txBody>
      </p:sp>
      <p:sp>
        <p:nvSpPr>
          <p:cNvPr id="58411" name="Text Box 42"/>
          <p:cNvSpPr txBox="1">
            <a:spLocks noChangeArrowheads="1"/>
          </p:cNvSpPr>
          <p:nvPr/>
        </p:nvSpPr>
        <p:spPr bwMode="auto">
          <a:xfrm>
            <a:off x="54038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8</a:t>
            </a:r>
          </a:p>
        </p:txBody>
      </p:sp>
      <p:sp>
        <p:nvSpPr>
          <p:cNvPr id="58412" name="Text Box 43"/>
          <p:cNvSpPr txBox="1">
            <a:spLocks noChangeArrowheads="1"/>
          </p:cNvSpPr>
          <p:nvPr/>
        </p:nvSpPr>
        <p:spPr bwMode="auto">
          <a:xfrm>
            <a:off x="78422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16</a:t>
            </a:r>
          </a:p>
        </p:txBody>
      </p:sp>
      <p:sp>
        <p:nvSpPr>
          <p:cNvPr id="58413" name="Text Box 44"/>
          <p:cNvSpPr txBox="1">
            <a:spLocks noChangeArrowheads="1"/>
          </p:cNvSpPr>
          <p:nvPr/>
        </p:nvSpPr>
        <p:spPr bwMode="auto">
          <a:xfrm>
            <a:off x="57150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9</a:t>
            </a:r>
          </a:p>
        </p:txBody>
      </p:sp>
      <p:sp>
        <p:nvSpPr>
          <p:cNvPr id="58414" name="Text Box 45"/>
          <p:cNvSpPr txBox="1">
            <a:spLocks noChangeArrowheads="1"/>
          </p:cNvSpPr>
          <p:nvPr/>
        </p:nvSpPr>
        <p:spPr bwMode="auto">
          <a:xfrm>
            <a:off x="601980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10</a:t>
            </a:r>
          </a:p>
        </p:txBody>
      </p:sp>
      <p:sp>
        <p:nvSpPr>
          <p:cNvPr id="58415" name="Text Box 46"/>
          <p:cNvSpPr txBox="1">
            <a:spLocks noChangeArrowheads="1"/>
          </p:cNvSpPr>
          <p:nvPr/>
        </p:nvSpPr>
        <p:spPr bwMode="auto">
          <a:xfrm>
            <a:off x="632460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11</a:t>
            </a:r>
          </a:p>
        </p:txBody>
      </p:sp>
      <p:sp>
        <p:nvSpPr>
          <p:cNvPr id="58416" name="Text Box 47"/>
          <p:cNvSpPr txBox="1">
            <a:spLocks noChangeArrowheads="1"/>
          </p:cNvSpPr>
          <p:nvPr/>
        </p:nvSpPr>
        <p:spPr bwMode="auto">
          <a:xfrm>
            <a:off x="66230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12</a:t>
            </a:r>
          </a:p>
        </p:txBody>
      </p:sp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69278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13</a:t>
            </a:r>
          </a:p>
        </p:txBody>
      </p:sp>
      <p:sp>
        <p:nvSpPr>
          <p:cNvPr id="58418" name="Text Box 49"/>
          <p:cNvSpPr txBox="1">
            <a:spLocks noChangeArrowheads="1"/>
          </p:cNvSpPr>
          <p:nvPr/>
        </p:nvSpPr>
        <p:spPr bwMode="auto">
          <a:xfrm>
            <a:off x="72326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14</a:t>
            </a:r>
          </a:p>
        </p:txBody>
      </p:sp>
      <p:sp>
        <p:nvSpPr>
          <p:cNvPr id="58419" name="Text Box 50"/>
          <p:cNvSpPr txBox="1">
            <a:spLocks noChangeArrowheads="1"/>
          </p:cNvSpPr>
          <p:nvPr/>
        </p:nvSpPr>
        <p:spPr bwMode="auto">
          <a:xfrm>
            <a:off x="75374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15</a:t>
            </a:r>
          </a:p>
        </p:txBody>
      </p:sp>
      <p:sp>
        <p:nvSpPr>
          <p:cNvPr id="58420" name="Text Box 51"/>
          <p:cNvSpPr txBox="1">
            <a:spLocks noChangeArrowheads="1"/>
          </p:cNvSpPr>
          <p:nvPr/>
        </p:nvSpPr>
        <p:spPr bwMode="auto">
          <a:xfrm>
            <a:off x="9356725" y="48434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time</a:t>
            </a:r>
          </a:p>
        </p:txBody>
      </p:sp>
      <p:sp>
        <p:nvSpPr>
          <p:cNvPr id="1201204" name="Line 52"/>
          <p:cNvSpPr>
            <a:spLocks noChangeShapeType="1"/>
          </p:cNvSpPr>
          <p:nvPr/>
        </p:nvSpPr>
        <p:spPr bwMode="auto">
          <a:xfrm>
            <a:off x="5791200" y="1752600"/>
            <a:ext cx="0" cy="3048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2" name="Line 53"/>
          <p:cNvSpPr>
            <a:spLocks noChangeShapeType="1"/>
          </p:cNvSpPr>
          <p:nvPr/>
        </p:nvSpPr>
        <p:spPr bwMode="auto">
          <a:xfrm>
            <a:off x="2743200" y="4419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3" name="Line 54"/>
          <p:cNvSpPr>
            <a:spLocks noChangeShapeType="1"/>
          </p:cNvSpPr>
          <p:nvPr/>
        </p:nvSpPr>
        <p:spPr bwMode="auto">
          <a:xfrm flipV="1">
            <a:off x="2743200" y="43434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4" name="Line 55"/>
          <p:cNvSpPr>
            <a:spLocks noChangeShapeType="1"/>
          </p:cNvSpPr>
          <p:nvPr/>
        </p:nvSpPr>
        <p:spPr bwMode="auto">
          <a:xfrm flipV="1">
            <a:off x="2743200" y="41148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5" name="Text Box 56"/>
          <p:cNvSpPr txBox="1">
            <a:spLocks noChangeArrowheads="1"/>
          </p:cNvSpPr>
          <p:nvPr/>
        </p:nvSpPr>
        <p:spPr bwMode="auto">
          <a:xfrm>
            <a:off x="1981200" y="4227513"/>
            <a:ext cx="67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Jobs</a:t>
            </a:r>
          </a:p>
        </p:txBody>
      </p:sp>
      <p:sp>
        <p:nvSpPr>
          <p:cNvPr id="58426" name="AutoShape 59"/>
          <p:cNvSpPr>
            <a:spLocks/>
          </p:cNvSpPr>
          <p:nvPr/>
        </p:nvSpPr>
        <p:spPr bwMode="auto">
          <a:xfrm rot="5400000">
            <a:off x="7124700" y="10287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8427" name="Text Box 60"/>
          <p:cNvSpPr txBox="1">
            <a:spLocks noChangeArrowheads="1"/>
          </p:cNvSpPr>
          <p:nvPr/>
        </p:nvSpPr>
        <p:spPr bwMode="auto">
          <a:xfrm>
            <a:off x="6892925" y="1343026"/>
            <a:ext cx="7310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L = 5</a:t>
            </a:r>
          </a:p>
        </p:txBody>
      </p:sp>
      <p:sp>
        <p:nvSpPr>
          <p:cNvPr id="1201214" name="Text Box 62"/>
          <p:cNvSpPr txBox="1">
            <a:spLocks noChangeArrowheads="1"/>
          </p:cNvSpPr>
          <p:nvPr/>
        </p:nvSpPr>
        <p:spPr bwMode="auto">
          <a:xfrm>
            <a:off x="6419851" y="2971801"/>
            <a:ext cx="129081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N = 5 jobs</a:t>
            </a:r>
          </a:p>
        </p:txBody>
      </p:sp>
      <p:sp>
        <p:nvSpPr>
          <p:cNvPr id="1201215" name="Rectangle 63"/>
          <p:cNvSpPr>
            <a:spLocks noChangeArrowheads="1"/>
          </p:cNvSpPr>
          <p:nvPr/>
        </p:nvSpPr>
        <p:spPr bwMode="auto">
          <a:xfrm>
            <a:off x="2438400" y="5334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0" dirty="0">
                <a:solidFill>
                  <a:srgbClr val="FF0000"/>
                </a:solidFill>
                <a:latin typeface="Gill Sans Light"/>
                <a:cs typeface="Gill Sans Light"/>
              </a:rPr>
              <a:t>A:</a:t>
            </a:r>
            <a:r>
              <a:rPr lang="en-US" sz="2800" b="0" dirty="0">
                <a:latin typeface="Gill Sans Light"/>
                <a:cs typeface="Gill Sans Light"/>
              </a:rPr>
              <a:t> </a:t>
            </a:r>
            <a:r>
              <a:rPr lang="en-US" sz="2800" b="0" dirty="0">
                <a:latin typeface="Times New Roman"/>
                <a:cs typeface="Times New Roman"/>
              </a:rPr>
              <a:t>N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800" b="0" dirty="0">
                <a:latin typeface="Times New Roman"/>
                <a:ea typeface="Arial" charset="0"/>
                <a:cs typeface="Times New Roman"/>
              </a:rPr>
              <a:t> x 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Arial"/>
              <a:buChar char="•"/>
            </a:pPr>
            <a:r>
              <a:rPr lang="en-US" sz="2400" b="0" dirty="0">
                <a:latin typeface="Gill Sans Light"/>
                <a:cs typeface="Gill Sans Light"/>
              </a:rPr>
              <a:t>E.g.,</a:t>
            </a:r>
            <a:r>
              <a:rPr lang="en-US" sz="2400" b="0" dirty="0"/>
              <a:t> </a:t>
            </a:r>
            <a:r>
              <a:rPr lang="en-US" sz="2400" b="0" dirty="0">
                <a:latin typeface="Times New Roman"/>
                <a:cs typeface="Times New Roman"/>
              </a:rPr>
              <a:t>N = </a:t>
            </a:r>
            <a:r>
              <a:rPr lang="el-GR" sz="2400" b="0" dirty="0">
                <a:latin typeface="Times New Roman"/>
                <a:cs typeface="Times New Roman"/>
              </a:rPr>
              <a:t>λ</a:t>
            </a:r>
            <a:r>
              <a:rPr lang="en-US" sz="2400" b="0" dirty="0">
                <a:latin typeface="Times New Roman"/>
                <a:cs typeface="Times New Roman"/>
              </a:rPr>
              <a:t> x L = 5</a:t>
            </a:r>
            <a:r>
              <a:rPr lang="en-US" sz="2800" b="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01213" name="AutoShape 61"/>
          <p:cNvSpPr>
            <a:spLocks/>
          </p:cNvSpPr>
          <p:nvPr/>
        </p:nvSpPr>
        <p:spPr bwMode="auto">
          <a:xfrm>
            <a:off x="5886450" y="26670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436552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04" grpId="0" animBg="1"/>
      <p:bldP spid="1201214" grpId="0"/>
      <p:bldP spid="1201215" grpId="0"/>
      <p:bldP spid="12012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943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5943600" y="5576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1" y="1859340"/>
            <a:ext cx="45665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pPr algn="l"/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>
            <a:stCxn id="62486" idx="1"/>
          </p:cNvCxnSpPr>
          <p:nvPr/>
        </p:nvCxnSpPr>
        <p:spPr bwMode="auto">
          <a:xfrm>
            <a:off x="27432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373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90678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2743200" y="5410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2895600" y="539109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L(1)</a:t>
            </a:r>
          </a:p>
        </p:txBody>
      </p:sp>
    </p:spTree>
    <p:extLst>
      <p:ext uri="{BB962C8B-B14F-4D97-AF65-F5344CB8AC3E}">
        <p14:creationId xmlns:p14="http://schemas.microsoft.com/office/powerpoint/2010/main" val="1364745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1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2667000" y="5715001"/>
            <a:ext cx="6515684" cy="830263"/>
            <a:chOff x="1344" y="3630"/>
            <a:chExt cx="3067" cy="523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772"/>
              <a:ext cx="87" cy="23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461" y="3630"/>
              <a:ext cx="29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What is the system occupancy, i.e., average </a:t>
              </a:r>
            </a:p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number of jobs in the system?</a:t>
              </a: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313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5805489"/>
            <a:ext cx="7078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latin typeface="Times New Roman"/>
                <a:cs typeface="Times New Roman"/>
              </a:rPr>
              <a:t>S =  S(1) + S(2) + … + S(k)  = L(1) + L(2) + … + L(k)</a:t>
            </a: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</a:p>
        </p:txBody>
      </p:sp>
    </p:spTree>
    <p:extLst>
      <p:ext uri="{BB962C8B-B14F-4D97-AF65-F5344CB8AC3E}">
        <p14:creationId xmlns:p14="http://schemas.microsoft.com/office/powerpoint/2010/main" val="169014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52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2667000" y="5938841"/>
            <a:ext cx="5702020" cy="461963"/>
            <a:chOff x="1344" y="3771"/>
            <a:chExt cx="2684" cy="291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772"/>
              <a:ext cx="87" cy="23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846" y="3771"/>
              <a:ext cx="21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Average occupancy (</a:t>
              </a:r>
              <a:r>
                <a:rPr lang="en-US" sz="2400" b="0" dirty="0" err="1">
                  <a:latin typeface="Gill Sans Light"/>
                  <a:cs typeface="Gill Sans Light"/>
                </a:rPr>
                <a:t>N</a:t>
              </a:r>
              <a:r>
                <a:rPr lang="en-US" sz="2400" b="0" baseline="-25000" dirty="0" err="1">
                  <a:latin typeface="Gill Sans Light"/>
                  <a:cs typeface="Gill Sans Light"/>
                </a:rPr>
                <a:t>avg</a:t>
              </a:r>
              <a:r>
                <a:rPr lang="en-US" sz="2400" b="0" dirty="0">
                  <a:latin typeface="Gill Sans Light"/>
                  <a:cs typeface="Gill Sans Light"/>
                </a:rPr>
                <a:t>) = S/T </a:t>
              </a: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495801" y="4038600"/>
            <a:ext cx="111889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S= area</a:t>
            </a:r>
          </a:p>
        </p:txBody>
      </p:sp>
    </p:spTree>
    <p:extLst>
      <p:ext uri="{BB962C8B-B14F-4D97-AF65-F5344CB8AC3E}">
        <p14:creationId xmlns:p14="http://schemas.microsoft.com/office/powerpoint/2010/main" val="352719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3513424" y="5805489"/>
            <a:ext cx="4487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S/T = (L(1) + … + L(k))/T</a:t>
            </a: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</a:p>
        </p:txBody>
      </p:sp>
    </p:spTree>
    <p:extLst>
      <p:ext uri="{BB962C8B-B14F-4D97-AF65-F5344CB8AC3E}">
        <p14:creationId xmlns:p14="http://schemas.microsoft.com/office/powerpoint/2010/main" val="47277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161516" y="5715001"/>
            <a:ext cx="8201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(L(1) + … + L(k))/T = (</a:t>
            </a:r>
            <a:r>
              <a:rPr lang="en-US" sz="2400" b="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lang="en-US" sz="2400" b="0" dirty="0">
                <a:latin typeface="Times New Roman"/>
                <a:cs typeface="Times New Roman"/>
              </a:rPr>
              <a:t>/T)*(L(1) + … + L(k))/</a:t>
            </a:r>
            <a:r>
              <a:rPr lang="en-US" sz="2400" b="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endParaRPr lang="en-US" sz="2400" b="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</a:p>
        </p:txBody>
      </p:sp>
    </p:spTree>
    <p:extLst>
      <p:ext uri="{BB962C8B-B14F-4D97-AF65-F5344CB8AC3E}">
        <p14:creationId xmlns:p14="http://schemas.microsoft.com/office/powerpoint/2010/main" val="187506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748676" y="5715000"/>
            <a:ext cx="69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(</a:t>
            </a:r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total</a:t>
            </a:r>
            <a:r>
              <a:rPr lang="en-US" sz="2400" b="0" dirty="0">
                <a:latin typeface="Times New Roman"/>
                <a:cs typeface="Times New Roman"/>
              </a:rPr>
              <a:t>/T)*(L(1) + … + L(k))/</a:t>
            </a:r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total</a:t>
            </a:r>
            <a:r>
              <a:rPr lang="en-US" sz="2400" b="0" baseline="-25000" dirty="0">
                <a:latin typeface="Times New Roman"/>
                <a:cs typeface="Times New Roman"/>
              </a:rPr>
              <a:t> </a:t>
            </a:r>
            <a:r>
              <a:rPr lang="en-US" sz="2400" b="0" dirty="0">
                <a:latin typeface="Times New Roman"/>
                <a:cs typeface="Times New Roman"/>
              </a:rPr>
              <a:t>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× </a:t>
            </a:r>
            <a:r>
              <a:rPr lang="en-US" sz="2400" b="0" dirty="0" err="1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</a:p>
        </p:txBody>
      </p:sp>
    </p:spTree>
    <p:extLst>
      <p:ext uri="{BB962C8B-B14F-4D97-AF65-F5344CB8AC3E}">
        <p14:creationId xmlns:p14="http://schemas.microsoft.com/office/powerpoint/2010/main" val="195027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5218248" y="5715000"/>
            <a:ext cx="2448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× </a:t>
            </a:r>
            <a:r>
              <a:rPr lang="en-US" sz="2400" b="0" dirty="0" err="1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</a:p>
        </p:txBody>
      </p:sp>
    </p:spTree>
    <p:extLst>
      <p:ext uri="{BB962C8B-B14F-4D97-AF65-F5344CB8AC3E}">
        <p14:creationId xmlns:p14="http://schemas.microsoft.com/office/powerpoint/2010/main" val="183721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 Memory (Con’t)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644" y="4192172"/>
            <a:ext cx="8693002" cy="22508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read and written in page-sized chunks (e.g. 4K)</a:t>
            </a:r>
          </a:p>
          <a:p>
            <a:pPr lvl="1"/>
            <a:r>
              <a:rPr lang="en-US" dirty="0" smtClean="0"/>
              <a:t>Cannot be addressed at byte level</a:t>
            </a:r>
          </a:p>
          <a:p>
            <a:pPr lvl="1"/>
            <a:r>
              <a:rPr lang="en-US" dirty="0" smtClean="0"/>
              <a:t>Random access at block level for reads (no locality advantage)</a:t>
            </a:r>
          </a:p>
          <a:p>
            <a:pPr lvl="1"/>
            <a:r>
              <a:rPr lang="en-US" dirty="0" smtClean="0"/>
              <a:t>Writing of new blocks handled in order (</a:t>
            </a:r>
            <a:r>
              <a:rPr lang="en-US" dirty="0" err="1" smtClean="0"/>
              <a:t>kinda</a:t>
            </a:r>
            <a:r>
              <a:rPr lang="en-US" dirty="0" smtClean="0"/>
              <a:t> like a log)</a:t>
            </a:r>
          </a:p>
          <a:p>
            <a:r>
              <a:rPr lang="en-US" dirty="0" smtClean="0"/>
              <a:t>Before writing, must be </a:t>
            </a:r>
            <a:r>
              <a:rPr lang="en-US" i="1" dirty="0" smtClean="0"/>
              <a:t>erased</a:t>
            </a:r>
            <a:r>
              <a:rPr lang="en-US" dirty="0" smtClean="0"/>
              <a:t> (256K block at a time)</a:t>
            </a:r>
          </a:p>
          <a:p>
            <a:pPr lvl="1"/>
            <a:r>
              <a:rPr lang="en-US" dirty="0" smtClean="0"/>
              <a:t>Requires free-list management</a:t>
            </a:r>
          </a:p>
          <a:p>
            <a:pPr lvl="1"/>
            <a:r>
              <a:rPr lang="en-US" dirty="0" smtClean="0"/>
              <a:t>CANNOT write over existing block (Copy-on-Write is normal case)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29" y="939607"/>
            <a:ext cx="48958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22278" y="3094464"/>
            <a:ext cx="184731" cy="3385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026" name="Picture 2" descr="http://upload.wikimedia.org/wikipedia/commons/c/c8/NAND_Flash_Pages_and_Blo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45" y="1214515"/>
            <a:ext cx="42005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0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Little’s Law Applied to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4F8F3-1F95-44D1-AC77-01FBCC06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23355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ill Sans Light"/>
              </a:rPr>
              <a:t>When Little’s Law applied </a:t>
            </a:r>
            <a:r>
              <a:rPr lang="en-US" sz="3200" dirty="0">
                <a:latin typeface="Gill Sans Light"/>
              </a:rPr>
              <a:t>to a queue, we get: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762000" y="2219364"/>
            <a:ext cx="10816006" cy="2341717"/>
            <a:chOff x="-59326" y="1472194"/>
            <a:chExt cx="9292932" cy="2341717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-59326" y="2736693"/>
              <a:ext cx="33434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200" b="0" dirty="0">
                  <a:latin typeface="Gill Sans Light"/>
                </a:rPr>
                <a:t>Average length of </a:t>
              </a:r>
              <a:r>
                <a:rPr lang="en-US" sz="3200" b="0" dirty="0" smtClean="0">
                  <a:latin typeface="Gill Sans Light"/>
                </a:rPr>
                <a:t>the queue</a:t>
              </a:r>
              <a:endParaRPr lang="en-US" sz="3200" b="0" dirty="0">
                <a:latin typeface="Gill Sans Light"/>
              </a:endParaRP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916376" y="1472194"/>
              <a:ext cx="3381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0" dirty="0">
                  <a:latin typeface="Gill Sans Light"/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37524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0" dirty="0">
                  <a:latin typeface="Gill Sans Light"/>
                </a:rPr>
                <a:t>Average time “waiting</a:t>
              </a:r>
              <a:r>
                <a:rPr lang="en-US" sz="3200" b="0" dirty="0" smtClean="0">
                  <a:latin typeface="Gill Sans Light"/>
                </a:rPr>
                <a:t>” </a:t>
              </a:r>
              <a:br>
                <a:rPr lang="en-US" sz="3200" b="0" dirty="0" smtClean="0">
                  <a:latin typeface="Gill Sans Light"/>
                </a:rPr>
              </a:br>
              <a:r>
                <a:rPr lang="en-US" sz="3200" b="0" dirty="0" smtClean="0">
                  <a:latin typeface="Gill Sans Light"/>
                </a:rPr>
                <a:t>in queue</a:t>
              </a:r>
              <a:endParaRPr lang="en-US" sz="3200" b="0" dirty="0">
                <a:latin typeface="Gill Sans Light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643" y="1872713"/>
              <a:ext cx="290192" cy="20743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2672" y="2624397"/>
              <a:ext cx="388403" cy="20983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7213" y="2578636"/>
              <a:ext cx="315339" cy="230189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185882" y="2133600"/>
            <a:ext cx="2588565" cy="574246"/>
            <a:chOff x="2636230" y="2597300"/>
            <a:chExt cx="1850781" cy="4220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8BC4ADC-F574-41AB-B314-EDC8E2D0D87D}"/>
                </a:ext>
              </a:extLst>
            </p:cNvPr>
            <p:cNvSpPr/>
            <p:nvPr/>
          </p:nvSpPr>
          <p:spPr>
            <a:xfrm>
              <a:off x="4064980" y="2597300"/>
              <a:ext cx="422031" cy="4220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93EA66-2520-4F2E-A7D2-B32B58284B4D}"/>
                </a:ext>
              </a:extLst>
            </p:cNvPr>
            <p:cNvSpPr/>
            <p:nvPr/>
          </p:nvSpPr>
          <p:spPr>
            <a:xfrm>
              <a:off x="3053865" y="2631870"/>
              <a:ext cx="712177" cy="3352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98D761-5BF2-4D52-9841-0FAC11CD7317}"/>
                </a:ext>
              </a:extLst>
            </p:cNvPr>
            <p:cNvCxnSpPr/>
            <p:nvPr/>
          </p:nvCxnSpPr>
          <p:spPr>
            <a:xfrm>
              <a:off x="3607780" y="2631870"/>
              <a:ext cx="0" cy="335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A576FC9-A207-4AC2-A41C-8FFAD284FDD9}"/>
                </a:ext>
              </a:extLst>
            </p:cNvPr>
            <p:cNvCxnSpPr>
              <a:stCxn id="30" idx="3"/>
              <a:endCxn id="29" idx="2"/>
            </p:cNvCxnSpPr>
            <p:nvPr/>
          </p:nvCxnSpPr>
          <p:spPr>
            <a:xfrm>
              <a:off x="3766042" y="2799519"/>
              <a:ext cx="298938" cy="8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DB1ECCE-CD26-47A7-BAEC-1BF56F61388C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2636230" y="2799519"/>
              <a:ext cx="417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4952102" y="2786792"/>
                <a:ext cx="1973617" cy="593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36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02" y="2786792"/>
                <a:ext cx="1973617" cy="593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4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Computing T</a:t>
            </a:r>
            <a:r>
              <a:rPr lang="en-US" altLang="ko-KR" baseline="-25000" dirty="0">
                <a:ea typeface="Gulim" panose="020B0600000101010101" pitchFamily="34" charset="-127"/>
              </a:rPr>
              <a:t>Q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10896600" cy="61722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Time between successive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400" dirty="0">
                <a:ea typeface="Gulim" panose="020B0600000101010101" pitchFamily="34" charset="-127"/>
              </a:rPr>
              <a:t> is random and memoryless</a:t>
            </a: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>
                <a:solidFill>
                  <a:schemeClr val="accent1"/>
                </a:solidFill>
                <a:ea typeface="Gulim" panose="020B0600000101010101" pitchFamily="34" charset="-127"/>
              </a:rPr>
              <a:t>m1</a:t>
            </a:r>
            <a:r>
              <a:rPr lang="en-US" altLang="ko-KR" sz="2400" dirty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>
                <a:ea typeface="Gulim" panose="020B0600000101010101" pitchFamily="34" charset="-127"/>
              </a:rPr>
              <a:t>/m1</a:t>
            </a:r>
            <a:r>
              <a:rPr lang="en-US" altLang="ko-KR" sz="2400" baseline="30000" dirty="0">
                <a:ea typeface="Gulim" panose="020B0600000101010101" pitchFamily="34" charset="-127"/>
              </a:rPr>
              <a:t>2</a:t>
            </a:r>
            <a:endParaRPr lang="en-US" altLang="ko-KR" sz="2400" dirty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>
                <a:solidFill>
                  <a:schemeClr val="accent2"/>
                </a:solidFill>
              </a:rPr>
              <a:t>μ</a:t>
            </a: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>
                <a:ea typeface="Gulim" panose="020B0600000101010101" pitchFamily="34" charset="-127"/>
              </a:rPr>
              <a:t>: </a:t>
            </a: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>
                <a:ea typeface="Gulim" panose="020B0600000101010101" pitchFamily="34" charset="-127"/>
              </a:rPr>
              <a:t>=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>
                <a:ea typeface="Gulim" panose="020B0600000101010101" pitchFamily="34" charset="-127"/>
              </a:rPr>
              <a:t>/</a:t>
            </a:r>
            <a:r>
              <a:rPr lang="el-GR" altLang="en-US" sz="2400" dirty="0">
                <a:solidFill>
                  <a:schemeClr val="accent2"/>
                </a:solidFill>
              </a:rPr>
              <a:t>μ</a:t>
            </a:r>
            <a:r>
              <a:rPr lang="en-US" altLang="ko-KR" sz="2400" dirty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Results</a:t>
            </a:r>
            <a:r>
              <a:rPr lang="en-US" altLang="ko-KR" dirty="0">
                <a:ea typeface="Gulim" panose="020B0600000101010101" pitchFamily="34" charset="-127"/>
              </a:rPr>
              <a:t>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>
                <a:ea typeface="Gulim" panose="020B0600000101010101" pitchFamily="34" charset="-127"/>
              </a:rPr>
              <a:t>emoryless service distribution (C = 1):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 (an “M/M/1 queue”):</a:t>
            </a:r>
            <a:endParaRPr lang="en-US" altLang="ko-KR" sz="2400" dirty="0">
              <a:ea typeface="Gulim" panose="020B0600000101010101" pitchFamily="34" charset="-127"/>
            </a:endParaRPr>
          </a:p>
          <a:p>
            <a:pPr lvl="2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baseline="-25000" dirty="0">
                <a:ea typeface="Gulim" panose="020B0600000101010101" pitchFamily="34" charset="-127"/>
              </a:rPr>
              <a:t> </a:t>
            </a:r>
            <a:r>
              <a:rPr lang="en-US" altLang="ko-KR" dirty="0">
                <a:ea typeface="Gulim" panose="020B0600000101010101" pitchFamily="34" charset="-127"/>
              </a:rPr>
              <a:t>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u/(1 – u)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G</a:t>
            </a:r>
            <a:r>
              <a:rPr lang="en-US" altLang="ko-KR" sz="2400" dirty="0">
                <a:ea typeface="Gulim" panose="020B0600000101010101" pitchFamily="34" charset="-127"/>
              </a:rPr>
              <a:t>eneral service </a:t>
            </a:r>
            <a:r>
              <a:rPr lang="en-US" altLang="ko-KR" sz="2400" dirty="0" smtClean="0">
                <a:ea typeface="Gulim" panose="020B0600000101010101" pitchFamily="34" charset="-127"/>
              </a:rPr>
              <a:t>distribution, </a:t>
            </a:r>
            <a:r>
              <a:rPr lang="en-US" altLang="ko-KR" sz="2400" dirty="0">
                <a:ea typeface="Gulim" panose="020B0600000101010101" pitchFamily="34" charset="-127"/>
              </a:rPr>
              <a:t>1 server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(an “M/G/1 queue”):</a:t>
            </a:r>
            <a:r>
              <a:rPr lang="en-US" altLang="ko-KR" sz="2400" dirty="0">
                <a:ea typeface="Gulim" panose="020B0600000101010101" pitchFamily="34" charset="-127"/>
              </a:rPr>
              <a:t> </a:t>
            </a:r>
          </a:p>
          <a:p>
            <a:pPr lvl="2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u/(1 – u)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2066925" y="1819682"/>
            <a:ext cx="5324475" cy="1075918"/>
            <a:chOff x="1062" y="462"/>
            <a:chExt cx="3354" cy="753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62" y="764"/>
              <a:ext cx="93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Gill Sans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40" y="764"/>
              <a:ext cx="988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</a:t>
              </a:r>
              <a:r>
                <a:rPr lang="el-GR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μ</a:t>
              </a: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=1/T</a:t>
              </a:r>
              <a:r>
                <a:rPr lang="en-US" altLang="en-US" sz="1800" baseline="-250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ser</a:t>
              </a:r>
              <a:endParaRPr lang="el-GR" altLang="en-US" sz="1800">
                <a:solidFill>
                  <a:schemeClr val="hlink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87431" y="5550960"/>
            <a:ext cx="2170369" cy="954834"/>
            <a:chOff x="2667002" y="5486400"/>
            <a:chExt cx="2100356" cy="95483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667002" y="5486400"/>
              <a:ext cx="959192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73131" y="6079772"/>
              <a:ext cx="994227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96506" y="4320154"/>
            <a:ext cx="4737893" cy="908312"/>
            <a:chOff x="3414435" y="4682628"/>
            <a:chExt cx="3275207" cy="670099"/>
          </a:xfrm>
        </p:grpSpPr>
        <p:sp>
          <p:nvSpPr>
            <p:cNvPr id="35" name="Right Arrow 34"/>
            <p:cNvSpPr/>
            <p:nvPr/>
          </p:nvSpPr>
          <p:spPr bwMode="auto">
            <a:xfrm rot="9171139">
              <a:off x="3414435" y="4682628"/>
              <a:ext cx="3111589" cy="342257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 rot="8449021">
              <a:off x="4123785" y="4987466"/>
              <a:ext cx="2565857" cy="365261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1000" y="769600"/>
            <a:ext cx="4029207" cy="4495800"/>
            <a:chOff x="4967089" y="697112"/>
            <a:chExt cx="4029207" cy="4495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967089" y="697112"/>
              <a:ext cx="4029207" cy="4495800"/>
            </a:xfrm>
            <a:prstGeom prst="rect">
              <a:avLst/>
            </a:prstGeom>
            <a:solidFill>
              <a:srgbClr val="FFFFBD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200" b="0" dirty="0">
                  <a:latin typeface="Gill Sans" charset="0"/>
                  <a:ea typeface="Gill Sans" charset="0"/>
                  <a:cs typeface="Gill Sans" charset="0"/>
                </a:rPr>
                <a:t>Why does response/queueing delay grow unboundedly even though the utilization is &lt; 1 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15568" y="1670050"/>
              <a:ext cx="3811392" cy="3414770"/>
              <a:chOff x="5431947" y="521727"/>
              <a:chExt cx="3723167" cy="3371618"/>
            </a:xfrm>
            <a:solidFill>
              <a:srgbClr val="FFFFBD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5431947" y="521727"/>
                <a:ext cx="3684588" cy="3286919"/>
              </a:xfrm>
              <a:prstGeom prst="rect">
                <a:avLst/>
              </a:prstGeom>
              <a:noFill/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8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371600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493838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5540376" y="742156"/>
                <a:ext cx="3614738" cy="3151189"/>
                <a:chOff x="5413376" y="685800"/>
                <a:chExt cx="3614738" cy="3151189"/>
              </a:xfrm>
              <a:grpFill/>
            </p:grpSpPr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5413376" y="685800"/>
                  <a:ext cx="3614738" cy="3151189"/>
                  <a:chOff x="3410" y="432"/>
                  <a:chExt cx="2277" cy="1985"/>
                </a:xfrm>
                <a:grpFill/>
              </p:grpSpPr>
              <p:sp>
                <p:nvSpPr>
                  <p:cNvPr id="2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614" y="1255"/>
                    <a:ext cx="777" cy="14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245" y="1827"/>
                    <a:ext cx="442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100%</a:t>
                    </a:r>
                  </a:p>
                </p:txBody>
              </p:sp>
              <p:sp>
                <p:nvSpPr>
                  <p:cNvPr id="25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8" y="432"/>
                    <a:ext cx="1" cy="137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1803"/>
                    <a:ext cx="1512" cy="1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449"/>
                    <a:ext cx="790" cy="35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Response</a:t>
                    </a:r>
                  </a:p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Time (</a:t>
                    </a:r>
                    <a:r>
                      <a:rPr lang="en-US" sz="2000" b="0" dirty="0" err="1">
                        <a:latin typeface="Gill Sans" charset="0"/>
                        <a:ea typeface="Gill Sans" charset="0"/>
                        <a:cs typeface="Gill Sans" charset="0"/>
                      </a:rPr>
                      <a:t>ms</a:t>
                    </a: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)</a:t>
                    </a:r>
                  </a:p>
                </p:txBody>
              </p:sp>
              <p:sp>
                <p:nvSpPr>
                  <p:cNvPr id="2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2050"/>
                    <a:ext cx="1924" cy="36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3500" tIns="25400" rIns="63500" bIns="2540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Throughput  (Utilization)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                   (% total BW)</a:t>
                    </a:r>
                  </a:p>
                </p:txBody>
              </p:sp>
              <p:sp>
                <p:nvSpPr>
                  <p:cNvPr id="2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1786"/>
                    <a:ext cx="158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</a:t>
                    </a:r>
                  </a:p>
                </p:txBody>
              </p:sp>
              <p:sp>
                <p:nvSpPr>
                  <p:cNvPr id="3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1305"/>
                    <a:ext cx="316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100</a:t>
                    </a:r>
                  </a:p>
                </p:txBody>
              </p:sp>
              <p:sp>
                <p:nvSpPr>
                  <p:cNvPr id="3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904"/>
                    <a:ext cx="316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200</a:t>
                    </a:r>
                  </a:p>
                </p:txBody>
              </p:sp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502"/>
                    <a:ext cx="316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300</a:t>
                    </a:r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867"/>
                    <a:ext cx="284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0%</a:t>
                    </a:r>
                  </a:p>
                </p:txBody>
              </p:sp>
            </p:grpSp>
            <p:sp>
              <p:nvSpPr>
                <p:cNvPr id="22" name="Ink 4"/>
                <p:cNvSpPr>
                  <a:spLocks noRot="1" noChangeAspect="1" noEditPoints="1" noChangeArrowheads="1" noChangeShapeType="1" noTextEdit="1"/>
                </p:cNvSpPr>
                <p:nvPr/>
              </p:nvSpPr>
              <p:spPr bwMode="auto">
                <a:xfrm>
                  <a:off x="5937250" y="758825"/>
                  <a:ext cx="2368550" cy="1844675"/>
                </a:xfrm>
                <a:custGeom>
                  <a:avLst/>
                  <a:gdLst>
                    <a:gd name="T0" fmla="*/ 0 w 6060"/>
                    <a:gd name="T1" fmla="*/ 2147483647 h 5124"/>
                    <a:gd name="T2" fmla="*/ 2147483647 w 6060"/>
                    <a:gd name="T3" fmla="*/ 2147483647 h 5124"/>
                    <a:gd name="T4" fmla="*/ 2147483647 w 6060"/>
                    <a:gd name="T5" fmla="*/ 2147483647 h 5124"/>
                    <a:gd name="T6" fmla="*/ 2147483647 w 6060"/>
                    <a:gd name="T7" fmla="*/ 2147483647 h 5124"/>
                    <a:gd name="T8" fmla="*/ 2147483647 w 6060"/>
                    <a:gd name="T9" fmla="*/ 2147483647 h 5124"/>
                    <a:gd name="T10" fmla="*/ 2147483647 w 6060"/>
                    <a:gd name="T11" fmla="*/ 2147483647 h 5124"/>
                    <a:gd name="T12" fmla="*/ 2147483647 w 6060"/>
                    <a:gd name="T13" fmla="*/ 2147483647 h 5124"/>
                    <a:gd name="T14" fmla="*/ 2147483647 w 6060"/>
                    <a:gd name="T15" fmla="*/ 2147483647 h 5124"/>
                    <a:gd name="T16" fmla="*/ 2147483647 w 6060"/>
                    <a:gd name="T17" fmla="*/ 2147483647 h 5124"/>
                    <a:gd name="T18" fmla="*/ 2147483647 w 6060"/>
                    <a:gd name="T19" fmla="*/ 2147483647 h 5124"/>
                    <a:gd name="T20" fmla="*/ 2147483647 w 6060"/>
                    <a:gd name="T21" fmla="*/ 2147483647 h 5124"/>
                    <a:gd name="T22" fmla="*/ 2147483647 w 6060"/>
                    <a:gd name="T23" fmla="*/ 2147483647 h 5124"/>
                    <a:gd name="T24" fmla="*/ 2147483647 w 6060"/>
                    <a:gd name="T25" fmla="*/ 2147483647 h 5124"/>
                    <a:gd name="T26" fmla="*/ 2147483647 w 6060"/>
                    <a:gd name="T27" fmla="*/ 2147483647 h 5124"/>
                    <a:gd name="T28" fmla="*/ 2147483647 w 6060"/>
                    <a:gd name="T29" fmla="*/ 2147483647 h 51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060" h="5124" extrusionOk="0">
                      <a:moveTo>
                        <a:pt x="0" y="5121"/>
                      </a:moveTo>
                      <a:cubicBezTo>
                        <a:pt x="155" y="5108"/>
                        <a:pt x="312" y="5103"/>
                        <a:pt x="468" y="5091"/>
                      </a:cubicBezTo>
                      <a:cubicBezTo>
                        <a:pt x="775" y="5068"/>
                        <a:pt x="1136" y="5060"/>
                        <a:pt x="1422" y="4946"/>
                      </a:cubicBezTo>
                      <a:cubicBezTo>
                        <a:pt x="1613" y="4870"/>
                        <a:pt x="1803" y="4774"/>
                        <a:pt x="1993" y="4691"/>
                      </a:cubicBezTo>
                      <a:cubicBezTo>
                        <a:pt x="2188" y="4606"/>
                        <a:pt x="2378" y="4519"/>
                        <a:pt x="2557" y="4404"/>
                      </a:cubicBezTo>
                      <a:cubicBezTo>
                        <a:pt x="2805" y="4245"/>
                        <a:pt x="3071" y="4125"/>
                        <a:pt x="3320" y="3970"/>
                      </a:cubicBezTo>
                      <a:cubicBezTo>
                        <a:pt x="3491" y="3864"/>
                        <a:pt x="3649" y="3748"/>
                        <a:pt x="3823" y="3647"/>
                      </a:cubicBezTo>
                      <a:cubicBezTo>
                        <a:pt x="4041" y="3520"/>
                        <a:pt x="4219" y="3329"/>
                        <a:pt x="4391" y="3143"/>
                      </a:cubicBezTo>
                      <a:cubicBezTo>
                        <a:pt x="4539" y="2984"/>
                        <a:pt x="4704" y="2844"/>
                        <a:pt x="4832" y="2666"/>
                      </a:cubicBezTo>
                      <a:cubicBezTo>
                        <a:pt x="4927" y="2534"/>
                        <a:pt x="4999" y="2388"/>
                        <a:pt x="5087" y="2251"/>
                      </a:cubicBezTo>
                      <a:cubicBezTo>
                        <a:pt x="5165" y="2130"/>
                        <a:pt x="5236" y="2017"/>
                        <a:pt x="5299" y="1888"/>
                      </a:cubicBezTo>
                      <a:cubicBezTo>
                        <a:pt x="5421" y="1641"/>
                        <a:pt x="5529" y="1391"/>
                        <a:pt x="5657" y="1147"/>
                      </a:cubicBezTo>
                      <a:cubicBezTo>
                        <a:pt x="5835" y="809"/>
                        <a:pt x="5882" y="475"/>
                        <a:pt x="5999" y="122"/>
                      </a:cubicBezTo>
                      <a:cubicBezTo>
                        <a:pt x="6013" y="79"/>
                        <a:pt x="6041" y="17"/>
                        <a:pt x="6047" y="1"/>
                      </a:cubicBezTo>
                      <a:cubicBezTo>
                        <a:pt x="6051" y="2"/>
                        <a:pt x="6055" y="3"/>
                        <a:pt x="6059" y="4"/>
                      </a:cubicBezTo>
                    </a:path>
                  </a:pathLst>
                </a:cu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918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System Performance In presence of a Queue</a:t>
            </a:r>
            <a:endParaRPr lang="en-US" dirty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blipFill>
                <a:blip r:embed="rId2"/>
                <a:stretch>
                  <a:fillRect l="-1916" t="-9333" r="-127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blipFill>
                <a:blip r:embed="rId3"/>
                <a:stretch>
                  <a:fillRect l="-3553" t="-6045" r="-11168" b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820000" y="2304980"/>
                <a:ext cx="841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000" y="2304980"/>
                <a:ext cx="841577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794352" y="1430297"/>
            <a:ext cx="5535592" cy="2532103"/>
            <a:chOff x="2453052" y="1591408"/>
            <a:chExt cx="3795348" cy="253210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400" b="0" dirty="0"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479376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810887" y="914400"/>
            <a:ext cx="3904770" cy="2612571"/>
            <a:chOff x="2471057" y="1502229"/>
            <a:chExt cx="3904770" cy="2612571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502229"/>
              <a:ext cx="2120644" cy="2612571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/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Latency (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674" t="-9211" r="-4610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381000" y="3378902"/>
            <a:ext cx="229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dirty="0">
                <a:solidFill>
                  <a:srgbClr val="FF0000"/>
                </a:solidFill>
                <a:latin typeface="Gill Sans Light"/>
              </a:rPr>
              <a:t>Operation Time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6067D7-C847-4C5D-98F2-500C6B75B7F2}"/>
              </a:ext>
            </a:extLst>
          </p:cNvPr>
          <p:cNvCxnSpPr/>
          <p:nvPr/>
        </p:nvCxnSpPr>
        <p:spPr>
          <a:xfrm flipV="1">
            <a:off x="2794352" y="1461762"/>
            <a:ext cx="0" cy="2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267226" y="1470555"/>
            <a:ext cx="462361" cy="2444761"/>
            <a:chOff x="6487961" y="1981119"/>
            <a:chExt cx="462361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6289926" y="2761140"/>
              <a:ext cx="857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</a:rPr>
                <a:t>Time</a:t>
              </a: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850053" y="3934780"/>
            <a:ext cx="397748" cy="91280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800676" y="4902797"/>
            <a:ext cx="1111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“Half-Power Point” : 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400" b="0" dirty="0">
                <a:latin typeface="Gill Sans Light"/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400" b="0" dirty="0">
                <a:latin typeface="Gill Sans Light"/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238032" y="20262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8459902" y="762000"/>
                <a:ext cx="3579698" cy="401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solidFill>
                    <a:srgbClr val="FF0000"/>
                  </a:solidFill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9902" y="762000"/>
                <a:ext cx="3579698" cy="4018280"/>
              </a:xfrm>
              <a:prstGeom prst="rect">
                <a:avLst/>
              </a:prstGeom>
              <a:blipFill>
                <a:blip r:embed="rId7"/>
                <a:stretch>
                  <a:fillRect l="-2385" t="-152" r="-4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11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 animBg="1"/>
      <p:bldP spid="9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52" y="914400"/>
            <a:ext cx="8678249" cy="2590800"/>
          </a:xfrm>
        </p:spPr>
        <p:txBody>
          <a:bodyPr/>
          <a:lstStyle/>
          <a:p>
            <a:r>
              <a:rPr lang="en-US" dirty="0" smtClean="0"/>
              <a:t>Assume deterministic arrival process and service time</a:t>
            </a:r>
          </a:p>
          <a:p>
            <a:pPr lvl="1"/>
            <a:r>
              <a:rPr lang="en-US" dirty="0" smtClean="0"/>
              <a:t>Possible to sustain utilization = 1 with bounded response time!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133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2133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24200" y="4572000"/>
            <a:ext cx="5943600" cy="311058"/>
            <a:chOff x="1600200" y="4572000"/>
            <a:chExt cx="5943600" cy="31105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814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720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626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553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56546" y="4876800"/>
            <a:ext cx="954108" cy="1012686"/>
            <a:chOff x="132546" y="4876800"/>
            <a:chExt cx="954108" cy="101268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609600" y="4876800"/>
              <a:ext cx="0" cy="30480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132546" y="5181600"/>
              <a:ext cx="9541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arrival </a:t>
              </a:r>
              <a:b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33599" y="4876800"/>
            <a:ext cx="1345449" cy="990600"/>
            <a:chOff x="609598" y="4876800"/>
            <a:chExt cx="1345449" cy="990600"/>
          </a:xfrm>
        </p:grpSpPr>
        <p:sp>
          <p:nvSpPr>
            <p:cNvPr id="34" name="Left Brace 33"/>
            <p:cNvSpPr/>
            <p:nvPr/>
          </p:nvSpPr>
          <p:spPr bwMode="auto">
            <a:xfrm rot="16200000">
              <a:off x="990599" y="4495799"/>
              <a:ext cx="228599" cy="990601"/>
            </a:xfrm>
            <a:prstGeom prst="leftBrac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7658" y="5159514"/>
              <a:ext cx="9973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service</a:t>
              </a:r>
              <a:b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93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229600" cy="2590800"/>
          </a:xfrm>
        </p:spPr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stochastic arrival process</a:t>
            </a:r>
            <a:br>
              <a:rPr lang="en-US" dirty="0" smtClean="0"/>
            </a:br>
            <a:r>
              <a:rPr lang="en-US" dirty="0" smtClean="0"/>
              <a:t>(and service time)</a:t>
            </a:r>
          </a:p>
          <a:p>
            <a:pPr lvl="1"/>
            <a:r>
              <a:rPr lang="en-US" dirty="0" smtClean="0"/>
              <a:t>No longer possible to achieve </a:t>
            </a:r>
            <a:br>
              <a:rPr lang="en-US" dirty="0" smtClean="0"/>
            </a:br>
            <a:r>
              <a:rPr lang="en-US" dirty="0" smtClean="0"/>
              <a:t>utilization =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493839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64377" y="742157"/>
            <a:ext cx="3630613" cy="3070225"/>
            <a:chOff x="5413376" y="685800"/>
            <a:chExt cx="3630613" cy="3070225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630613" cy="3070225"/>
              <a:chOff x="3410" y="432"/>
              <a:chExt cx="2287" cy="1934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5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80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3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9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8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33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2133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14600" y="5029201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09900" y="5562600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864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91200" y="5071058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43600" y="5615782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7630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09900" y="4572000"/>
            <a:ext cx="2095500" cy="990600"/>
            <a:chOff x="1485900" y="4572000"/>
            <a:chExt cx="2095500" cy="990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31" name="Straight Arrow Connector 30"/>
            <p:cNvCxnSpPr>
              <a:stCxn id="24" idx="0"/>
              <a:endCxn id="40" idx="2"/>
            </p:cNvCxnSpPr>
            <p:nvPr/>
          </p:nvCxnSpPr>
          <p:spPr bwMode="auto">
            <a:xfrm flipV="1">
              <a:off x="1485900" y="4876800"/>
              <a:ext cx="609600" cy="15240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stCxn id="25" idx="0"/>
              <a:endCxn id="41" idx="2"/>
            </p:cNvCxnSpPr>
            <p:nvPr/>
          </p:nvCxnSpPr>
          <p:spPr bwMode="auto">
            <a:xfrm flipV="1">
              <a:off x="1981200" y="4876800"/>
              <a:ext cx="1104900" cy="685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6286500" y="4572000"/>
            <a:ext cx="2168526" cy="1031266"/>
            <a:chOff x="4762500" y="4584516"/>
            <a:chExt cx="2168526" cy="103126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948239" y="4584516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940426" y="4587082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47" name="Straight Arrow Connector 46"/>
            <p:cNvCxnSpPr>
              <a:stCxn id="27" idx="0"/>
              <a:endCxn id="45" idx="2"/>
            </p:cNvCxnSpPr>
            <p:nvPr/>
          </p:nvCxnSpPr>
          <p:spPr bwMode="auto">
            <a:xfrm flipV="1">
              <a:off x="4762500" y="4889316"/>
              <a:ext cx="681039" cy="18174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28" idx="0"/>
              <a:endCxn id="46" idx="2"/>
            </p:cNvCxnSpPr>
            <p:nvPr/>
          </p:nvCxnSpPr>
          <p:spPr bwMode="auto">
            <a:xfrm flipV="1">
              <a:off x="4914900" y="4891882"/>
              <a:ext cx="1520826" cy="7239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5" name="Straight Arrow Connector 54"/>
          <p:cNvCxnSpPr>
            <a:stCxn id="41" idx="3"/>
            <a:endCxn id="26" idx="1"/>
          </p:cNvCxnSpPr>
          <p:nvPr/>
        </p:nvCxnSpPr>
        <p:spPr bwMode="auto">
          <a:xfrm>
            <a:off x="5105400" y="4724400"/>
            <a:ext cx="38100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46" idx="3"/>
            <a:endCxn id="29" idx="1"/>
          </p:cNvCxnSpPr>
          <p:nvPr/>
        </p:nvCxnSpPr>
        <p:spPr bwMode="auto">
          <a:xfrm flipV="1">
            <a:off x="8455026" y="4724400"/>
            <a:ext cx="307974" cy="256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3429000" y="2604213"/>
            <a:ext cx="3581400" cy="1261058"/>
          </a:xfrm>
          <a:prstGeom prst="rect">
            <a:avLst/>
          </a:prstGeom>
          <a:solidFill>
            <a:srgbClr val="FFFFBD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This wasted time can never be reclaimed! </a:t>
            </a:r>
            <a:br>
              <a:rPr 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So cannot achieve u = 1!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>
            <a:off x="5219700" y="3865272"/>
            <a:ext cx="46040" cy="85912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61" idx="3"/>
          </p:cNvCxnSpPr>
          <p:nvPr/>
        </p:nvCxnSpPr>
        <p:spPr bwMode="auto">
          <a:xfrm>
            <a:off x="7010401" y="3234742"/>
            <a:ext cx="1665047" cy="148965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195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 Little Queuing Theory: An Example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89154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User requests 10 x 8KB disk I/</a:t>
            </a:r>
            <a:r>
              <a:rPr lang="en-US" altLang="ko-KR" dirty="0" err="1" smtClean="0">
                <a:ea typeface="Gulim" panose="020B0600000101010101" pitchFamily="34" charset="-127"/>
              </a:rPr>
              <a:t>Os</a:t>
            </a:r>
            <a:r>
              <a:rPr lang="en-US" altLang="ko-KR" dirty="0" smtClean="0">
                <a:ea typeface="Gulim" panose="020B0600000101010101" pitchFamily="34" charset="-127"/>
              </a:rPr>
              <a:t> per second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Avg. service = 20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(From </a:t>
            </a:r>
            <a:r>
              <a:rPr lang="en-US" altLang="ko-KR" dirty="0" err="1" smtClean="0">
                <a:ea typeface="Gulim" panose="020B0600000101010101" pitchFamily="34" charset="-127"/>
              </a:rPr>
              <a:t>controller+seek+rot+trans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How utilized is the disk?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server utilization,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average time spent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number of requests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response time for disk request?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# arriving customers/s) = 10/s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 to service customer) = 20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(0.02s)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u</a:t>
            </a:r>
            <a:r>
              <a:rPr lang="en-US" altLang="ko-KR" dirty="0" smtClean="0">
                <a:ea typeface="Gulim" panose="020B0600000101010101" pitchFamily="34" charset="-127"/>
              </a:rPr>
              <a:t> 	(server utilization)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10/s x .02s = 0.2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queue) =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 x u/(1 – u) 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	= 20 x 0.2/(1-0.2) = 20 x 0.25 = 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 .005s)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length of queue)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=10/s x .005s = 0.05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system) =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+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25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/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76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uiExpand="1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Queuing Theory 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838200"/>
            <a:ext cx="9829800" cy="51054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Resources page contains Queueing Theory Resources (under Readings):</a:t>
            </a:r>
          </a:p>
          <a:p>
            <a:pPr lvl="1"/>
            <a:r>
              <a:rPr lang="en-US" altLang="ko-KR" sz="2000" dirty="0">
                <a:ea typeface="Gulim" panose="020B0600000101010101" pitchFamily="34" charset="-127"/>
              </a:rPr>
              <a:t>Scanned pages from Patterson and Hennessy book that gives further discussion and simple proof for general equation: </a:t>
            </a:r>
            <a:r>
              <a:rPr lang="en-US" altLang="ko-KR" sz="2000" dirty="0">
                <a:ea typeface="Gulim" panose="020B0600000101010101" pitchFamily="34" charset="-127"/>
                <a:hlinkClick r:id="rId2"/>
              </a:rPr>
              <a:t>https://cs162.eecs.berkeley.edu/static/readings/patterson_queue.pdf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 lvl="1"/>
            <a:r>
              <a:rPr lang="en-US" altLang="ko-KR" sz="2000" dirty="0">
                <a:ea typeface="Gulim" panose="020B0600000101010101" pitchFamily="34" charset="-127"/>
              </a:rPr>
              <a:t>A complete website full of resources: </a:t>
            </a:r>
            <a:r>
              <a:rPr lang="en-US" altLang="ko-KR" sz="2000" dirty="0">
                <a:ea typeface="Gulim" panose="020B0600000101010101" pitchFamily="34" charset="-127"/>
                <a:hlinkClick r:id="rId3"/>
              </a:rPr>
              <a:t>http://web2.uwindsor.ca/math/hlynka/qonline.html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 lvl="1"/>
            <a:endParaRPr lang="en-US" altLang="ko-KR" sz="2000" dirty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Some previous midterms with queueing theory questions</a:t>
            </a:r>
          </a:p>
          <a:p>
            <a:pPr lvl="1"/>
            <a:endParaRPr lang="en-US" altLang="ko-KR" sz="2000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Assume that Queueing Theory is fair game for Midterm III!</a:t>
            </a:r>
            <a:endParaRPr lang="en-US" altLang="ko-KR" sz="2800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49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I/O Performance</a:t>
            </a:r>
            <a:endParaRPr lang="en-US" dirty="0"/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752600" y="3200401"/>
            <a:ext cx="8639176" cy="34401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improve performance?</a:t>
            </a:r>
          </a:p>
          <a:p>
            <a:pPr lvl="1"/>
            <a:r>
              <a:rPr lang="en-US" dirty="0" smtClean="0"/>
              <a:t>Make everything faster </a:t>
            </a:r>
            <a:r>
              <a:rPr lang="en-US" dirty="0" smtClean="0">
                <a:sym typeface="Wingdings" charset="0"/>
              </a:rPr>
              <a:t></a:t>
            </a:r>
          </a:p>
          <a:p>
            <a:pPr lvl="1"/>
            <a:r>
              <a:rPr lang="en-US" dirty="0" smtClean="0">
                <a:sym typeface="Wingdings" charset="0"/>
              </a:rPr>
              <a:t>More Decoupled (Parallelism) systems</a:t>
            </a:r>
          </a:p>
          <a:p>
            <a:pPr lvl="2"/>
            <a:r>
              <a:rPr lang="en-US" dirty="0" smtClean="0">
                <a:sym typeface="Wingdings" charset="0"/>
              </a:rPr>
              <a:t>multiple independent buses or controllers</a:t>
            </a:r>
          </a:p>
          <a:p>
            <a:pPr lvl="1"/>
            <a:r>
              <a:rPr lang="en-US" dirty="0" smtClean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 lvl="1"/>
            <a:r>
              <a:rPr lang="en-US" dirty="0" smtClean="0">
                <a:sym typeface="Wingdings" charset="0"/>
              </a:rPr>
              <a:t>Do other useful work while waiting</a:t>
            </a:r>
          </a:p>
          <a:p>
            <a:r>
              <a:rPr lang="en-US" dirty="0" smtClean="0">
                <a:sym typeface="Wingdings" charset="0"/>
              </a:rPr>
              <a:t>Queues absorb bursts and smooth the flow</a:t>
            </a:r>
          </a:p>
          <a:p>
            <a:r>
              <a:rPr lang="en-US" dirty="0" smtClean="0">
                <a:sym typeface="Wingdings" charset="0"/>
              </a:rPr>
              <a:t>Admissions control (finite queues)</a:t>
            </a:r>
          </a:p>
          <a:p>
            <a:pPr lvl="1"/>
            <a:r>
              <a:rPr lang="en-US" dirty="0" smtClean="0">
                <a:sym typeface="Wingdings" charset="0"/>
              </a:rPr>
              <a:t>Limits delays, but may introduce unfairness and </a:t>
            </a:r>
            <a:r>
              <a:rPr lang="en-US" dirty="0" err="1" smtClean="0">
                <a:sym typeface="Wingdings" charset="0"/>
              </a:rPr>
              <a:t>livelock</a:t>
            </a:r>
            <a:endParaRPr lang="en-US" dirty="0" smtClean="0">
              <a:sym typeface="Wingdings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7826" name="Group 44"/>
          <p:cNvGrpSpPr>
            <a:grpSpLocks/>
          </p:cNvGrpSpPr>
          <p:nvPr/>
        </p:nvGrpSpPr>
        <p:grpSpPr bwMode="auto">
          <a:xfrm>
            <a:off x="1752600" y="914400"/>
            <a:ext cx="6096000" cy="2033588"/>
            <a:chOff x="144" y="624"/>
            <a:chExt cx="3840" cy="1281"/>
          </a:xfrm>
        </p:grpSpPr>
        <p:sp>
          <p:nvSpPr>
            <p:cNvPr id="77850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3" name="Rectangle 3"/>
            <p:cNvSpPr>
              <a:spLocks noChangeArrowheads="1"/>
            </p:cNvSpPr>
            <p:nvPr/>
          </p:nvSpPr>
          <p:spPr bwMode="auto">
            <a:xfrm>
              <a:off x="144" y="1560"/>
              <a:ext cx="384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900" dirty="0">
                  <a:solidFill>
                    <a:srgbClr val="FF0000"/>
                  </a:solidFill>
                  <a:latin typeface="Gill Sans"/>
                </a:rPr>
                <a:t>Response Time = </a:t>
              </a:r>
              <a:br>
                <a:rPr lang="en-US" sz="1900" dirty="0">
                  <a:solidFill>
                    <a:srgbClr val="FF0000"/>
                  </a:solidFill>
                  <a:latin typeface="Gill Sans"/>
                </a:rPr>
              </a:br>
              <a:r>
                <a:rPr lang="en-US" sz="1900" dirty="0">
                  <a:solidFill>
                    <a:srgbClr val="FF0000"/>
                  </a:solidFill>
                  <a:latin typeface="Gill Sans"/>
                </a:rPr>
                <a:t>	Queue + I/O device service time</a:t>
              </a:r>
            </a:p>
          </p:txBody>
        </p:sp>
        <p:sp>
          <p:nvSpPr>
            <p:cNvPr id="77844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603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dirty="0">
                  <a:latin typeface="Gill Sans"/>
                </a:rPr>
                <a:t>User</a:t>
              </a:r>
            </a:p>
            <a:p>
              <a:pPr marL="228600" indent="-228600"/>
              <a:r>
                <a:rPr lang="en-US" dirty="0">
                  <a:latin typeface="Gill Sans"/>
                </a:rPr>
                <a:t>Thread</a:t>
              </a:r>
            </a:p>
          </p:txBody>
        </p:sp>
        <p:sp>
          <p:nvSpPr>
            <p:cNvPr id="77846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7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8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5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[OS Paths]</a:t>
              </a:r>
            </a:p>
          </p:txBody>
        </p:sp>
        <p:sp>
          <p:nvSpPr>
            <p:cNvPr id="7785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>
                  <a:latin typeface="Gill Sans"/>
                </a:rPr>
                <a:t>Controller</a:t>
              </a:r>
            </a:p>
          </p:txBody>
        </p:sp>
        <p:sp>
          <p:nvSpPr>
            <p:cNvPr id="7785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5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device</a:t>
              </a:r>
            </a:p>
          </p:txBody>
        </p:sp>
        <p:sp>
          <p:nvSpPr>
            <p:cNvPr id="7785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</p:grp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7829" name="Group 1"/>
          <p:cNvGrpSpPr>
            <a:grpSpLocks/>
          </p:cNvGrpSpPr>
          <p:nvPr/>
        </p:nvGrpSpPr>
        <p:grpSpPr bwMode="auto">
          <a:xfrm>
            <a:off x="6937376" y="914400"/>
            <a:ext cx="3584575" cy="3017838"/>
            <a:chOff x="5413375" y="685800"/>
            <a:chExt cx="3584575" cy="3017838"/>
          </a:xfrm>
        </p:grpSpPr>
        <p:grpSp>
          <p:nvGrpSpPr>
            <p:cNvPr id="77830" name="Group 53"/>
            <p:cNvGrpSpPr>
              <a:grpSpLocks/>
            </p:cNvGrpSpPr>
            <p:nvPr/>
          </p:nvGrpSpPr>
          <p:grpSpPr bwMode="auto">
            <a:xfrm>
              <a:off x="5413375" y="685800"/>
              <a:ext cx="3584575" cy="3017838"/>
              <a:chOff x="3410" y="432"/>
              <a:chExt cx="2258" cy="1901"/>
            </a:xfrm>
          </p:grpSpPr>
          <p:sp>
            <p:nvSpPr>
              <p:cNvPr id="77832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3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23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100%</a:t>
                </a:r>
              </a:p>
            </p:txBody>
          </p:sp>
          <p:sp>
            <p:nvSpPr>
              <p:cNvPr id="77834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5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6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76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Time (ms)</a:t>
                </a:r>
              </a:p>
            </p:txBody>
          </p:sp>
          <p:sp>
            <p:nvSpPr>
              <p:cNvPr id="77837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19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(% total BW)</a:t>
                </a:r>
              </a:p>
            </p:txBody>
          </p:sp>
          <p:sp>
            <p:nvSpPr>
              <p:cNvPr id="77838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0</a:t>
                </a:r>
              </a:p>
            </p:txBody>
          </p:sp>
          <p:sp>
            <p:nvSpPr>
              <p:cNvPr id="77839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100</a:t>
                </a:r>
              </a:p>
            </p:txBody>
          </p:sp>
          <p:sp>
            <p:nvSpPr>
              <p:cNvPr id="77840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200</a:t>
                </a:r>
              </a:p>
            </p:txBody>
          </p:sp>
          <p:sp>
            <p:nvSpPr>
              <p:cNvPr id="77841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300</a:t>
                </a:r>
              </a:p>
            </p:txBody>
          </p:sp>
          <p:sp>
            <p:nvSpPr>
              <p:cNvPr id="77842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6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0%</a:t>
                </a:r>
              </a:p>
            </p:txBody>
          </p:sp>
        </p:grpSp>
        <p:sp>
          <p:nvSpPr>
            <p:cNvPr id="77831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494579" y="1796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02001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16051" y="21838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5630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839467" y="2537894"/>
            <a:ext cx="85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Gill Sans Light"/>
              </a:rPr>
              <a:t>Syscall</a:t>
            </a:r>
            <a:endParaRPr lang="en-US" sz="2000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10077" y="2530149"/>
            <a:ext cx="695666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23972" y="3059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03298" y="2906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14357" y="3526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02001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16694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169094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17016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493695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874594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36304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18163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24799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08274" y="1190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637601" y="1685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637601" y="21327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637601" y="24415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637601" y="31089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637601" y="355457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676115" y="40936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3" y="46005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7" y="46005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3" y="49730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52673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0" y="48140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" y="48137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381000" y="1612304"/>
            <a:ext cx="8080744" cy="1408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8534400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covered in </a:t>
            </a:r>
            <a:r>
              <a:rPr lang="en-US" sz="2000" b="0" dirty="0" smtClean="0">
                <a:solidFill>
                  <a:schemeClr val="accent1"/>
                </a:solidFill>
                <a:latin typeface="Gill Sans Light"/>
              </a:rPr>
              <a:t>Lecture 4</a:t>
            </a:r>
            <a:endParaRPr lang="en-US" sz="2000" b="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634633" y="2670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8534400" y="4503532"/>
            <a:ext cx="29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just covered…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381000" y="3615323"/>
            <a:ext cx="8080744" cy="2448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631D6-6DDB-4C37-8AC1-39AF11B38BF8}"/>
              </a:ext>
            </a:extLst>
          </p:cNvPr>
          <p:cNvSpPr/>
          <p:nvPr/>
        </p:nvSpPr>
        <p:spPr>
          <a:xfrm>
            <a:off x="381000" y="3089598"/>
            <a:ext cx="8080744" cy="457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7B9F40-317B-4577-8393-A917B1B60621}"/>
              </a:ext>
            </a:extLst>
          </p:cNvPr>
          <p:cNvSpPr txBox="1"/>
          <p:nvPr/>
        </p:nvSpPr>
        <p:spPr>
          <a:xfrm>
            <a:off x="8534400" y="3124996"/>
            <a:ext cx="327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 Light"/>
              </a:rPr>
              <a:t>What we will cover next…</a:t>
            </a:r>
          </a:p>
        </p:txBody>
      </p:sp>
    </p:spTree>
    <p:extLst>
      <p:ext uri="{BB962C8B-B14F-4D97-AF65-F5344CB8AC3E}">
        <p14:creationId xmlns:p14="http://schemas.microsoft.com/office/powerpoint/2010/main" val="4738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/>
      <p:bldP spid="72" grpId="0" animBg="1"/>
      <p:bldP spid="6" grpId="0" animBg="1"/>
      <p:bldP spid="7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I/O API and</a:t>
            </a:r>
          </a:p>
          <a:p>
            <a:pPr algn="ctr"/>
            <a:r>
              <a:rPr lang="en-US" sz="2000" b="0" dirty="0" err="1">
                <a:latin typeface="Gill Sans Light"/>
              </a:rPr>
              <a:t>syscalls</a:t>
            </a:r>
            <a:endParaRPr lang="en-US" sz="2000" b="0" dirty="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Logical Index,</a:t>
            </a:r>
            <a:br>
              <a:rPr lang="en-US" sz="2000" b="0" i="1" dirty="0">
                <a:latin typeface="Gill Sans Light"/>
              </a:rPr>
            </a:br>
            <a:r>
              <a:rPr lang="en-US" sz="2000" b="0" i="1" dirty="0">
                <a:latin typeface="Gill Sans Ligh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 Light"/>
                </a:rPr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Physical Index,</a:t>
              </a:r>
            </a:p>
            <a:p>
              <a:pPr algn="ctr"/>
              <a:r>
                <a:rPr lang="en-US" sz="2000" b="0" dirty="0">
                  <a:latin typeface="Gill Sans Ligh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</a:rPr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Gill Sans Ligh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400740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85E0-91E0-45AB-AFF2-0B35CEDD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SSD Architecture – 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9A6C-4B60-48AD-8863-6BFFC8D5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35" y="3200400"/>
            <a:ext cx="7372866" cy="320516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Read 4 KB Page: ~25 </a:t>
            </a:r>
            <a:r>
              <a:rPr lang="en-US" dirty="0" err="1">
                <a:latin typeface="Gill Sans Light"/>
              </a:rPr>
              <a:t>usec</a:t>
            </a:r>
            <a:r>
              <a:rPr lang="en-US" dirty="0">
                <a:latin typeface="Gill Sans Light"/>
              </a:rPr>
              <a:t>	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No seek or rotational latency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Transfer time: transfer a 4KB page</a:t>
            </a:r>
          </a:p>
          <a:p>
            <a:pPr marL="685800" lvl="2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1800" dirty="0">
                <a:latin typeface="Gill Sans Light"/>
              </a:rPr>
              <a:t>SATA: 300-600MB/s =&gt; ~4 x10</a:t>
            </a:r>
            <a:r>
              <a:rPr lang="en-US" sz="1800" baseline="30000" dirty="0">
                <a:latin typeface="Gill Sans Light"/>
              </a:rPr>
              <a:t>3</a:t>
            </a:r>
            <a:r>
              <a:rPr lang="en-US" sz="1800" dirty="0">
                <a:latin typeface="Gill Sans Light"/>
              </a:rPr>
              <a:t> b / 400 x 10</a:t>
            </a:r>
            <a:r>
              <a:rPr lang="en-US" sz="1800" baseline="30000" dirty="0">
                <a:latin typeface="Gill Sans Light"/>
              </a:rPr>
              <a:t>6</a:t>
            </a:r>
            <a:r>
              <a:rPr lang="en-US" sz="1800" dirty="0">
                <a:latin typeface="Gill Sans Light"/>
              </a:rPr>
              <a:t> bps =&gt; 10 us</a:t>
            </a:r>
            <a:endParaRPr lang="en-US" sz="1800" baseline="30000" dirty="0">
              <a:latin typeface="Gill Sans Light"/>
            </a:endParaRP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Latency = Queuing Time + Controller time + Xfer Time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Highest Bandwidth: </a:t>
            </a:r>
            <a:r>
              <a:rPr lang="en-US" dirty="0">
                <a:latin typeface="Gill Sans Light"/>
              </a:rPr>
              <a:t>Sequential OR Random reads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9BCDA18-A204-4DC0-A493-FD54642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1430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330BCE7-8A6F-442A-87C6-AE97F69D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427483A-D276-4DE5-8F06-8B53FF82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1430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6F9E347-5975-4508-9782-789F4A5E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718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11" name="Straight Arrow Connector 84">
            <a:extLst>
              <a:ext uri="{FF2B5EF4-FFF2-40B4-BE49-F238E27FC236}">
                <a16:creationId xmlns:a16="http://schemas.microsoft.com/office/drawing/2014/main" id="{566C860A-5936-4F1B-9456-9B4E165D6E79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4114800" y="18288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Arrow Connector 86">
            <a:extLst>
              <a:ext uri="{FF2B5EF4-FFF2-40B4-BE49-F238E27FC236}">
                <a16:creationId xmlns:a16="http://schemas.microsoft.com/office/drawing/2014/main" id="{58149B56-9824-4417-B1FD-300F36083935}"/>
              </a:ext>
            </a:extLst>
          </p:cNvPr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019800" y="18288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89">
            <a:extLst>
              <a:ext uri="{FF2B5EF4-FFF2-40B4-BE49-F238E27FC236}">
                <a16:creationId xmlns:a16="http://schemas.microsoft.com/office/drawing/2014/main" id="{3773DB7B-5083-46B3-BAFB-BC95FE876DCC}"/>
              </a:ext>
            </a:extLst>
          </p:cNvPr>
          <p:cNvCxnSpPr>
            <a:cxnSpLocks noChangeShapeType="1"/>
            <a:stCxn id="10" idx="0"/>
            <a:endCxn id="8" idx="2"/>
          </p:cNvCxnSpPr>
          <p:nvPr/>
        </p:nvCxnSpPr>
        <p:spPr bwMode="auto">
          <a:xfrm flipH="1" flipV="1">
            <a:off x="5410200" y="25146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4" name="Group 95">
            <a:extLst>
              <a:ext uri="{FF2B5EF4-FFF2-40B4-BE49-F238E27FC236}">
                <a16:creationId xmlns:a16="http://schemas.microsoft.com/office/drawing/2014/main" id="{D5646DB2-0580-4671-B9A4-60BFD1412504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3810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49DD19F-C63F-4A2B-9021-46C7D879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072E7ACB-D8AA-47A7-A731-40BFDAC3D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A46E31E3-F6AA-48D2-9615-D5DB8010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98435AB4-5C95-4609-87DA-A629ACD4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9A5DA7C4-D446-41A7-A824-922BB197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E9FAD24A-C125-4DB8-A6C8-CAD60F95C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0E834E47-54EF-468D-B757-390EC03B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16A9D865-7154-4277-9674-EC996553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23" name="Straight Arrow Connector 17">
              <a:extLst>
                <a:ext uri="{FF2B5EF4-FFF2-40B4-BE49-F238E27FC236}">
                  <a16:creationId xmlns:a16="http://schemas.microsoft.com/office/drawing/2014/main" id="{E50E6AEE-7E33-4CB1-93CF-65E5428E33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9DED1FC9-3BDF-4273-8951-C580FDF69BF7}"/>
                </a:ext>
              </a:extLst>
            </p:cNvPr>
            <p:cNvCxnSpPr>
              <a:cxnSpLocks noChangeShapeType="1"/>
              <a:stCxn id="18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E12724B1-4575-4FB8-B49D-D30BB20DE1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1">
              <a:extLst>
                <a:ext uri="{FF2B5EF4-FFF2-40B4-BE49-F238E27FC236}">
                  <a16:creationId xmlns:a16="http://schemas.microsoft.com/office/drawing/2014/main" id="{D1676ADF-900C-4C39-A930-AAF61E560E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C184BF49-DDCB-4870-B496-AE16D0CA63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5">
              <a:extLst>
                <a:ext uri="{FF2B5EF4-FFF2-40B4-BE49-F238E27FC236}">
                  <a16:creationId xmlns:a16="http://schemas.microsoft.com/office/drawing/2014/main" id="{FBC71268-2E6C-48E2-87AB-973575782F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Straight Connector 26">
              <a:extLst>
                <a:ext uri="{FF2B5EF4-FFF2-40B4-BE49-F238E27FC236}">
                  <a16:creationId xmlns:a16="http://schemas.microsoft.com/office/drawing/2014/main" id="{E05C8452-7D5E-4322-91C6-79A120C7C7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Straight Connector 27">
              <a:extLst>
                <a:ext uri="{FF2B5EF4-FFF2-40B4-BE49-F238E27FC236}">
                  <a16:creationId xmlns:a16="http://schemas.microsoft.com/office/drawing/2014/main" id="{061E2B9D-E824-4395-9824-227BD5275D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9113C646-FB80-4DDD-8BC4-5FA748490E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2" name="Group 46">
              <a:extLst>
                <a:ext uri="{FF2B5EF4-FFF2-40B4-BE49-F238E27FC236}">
                  <a16:creationId xmlns:a16="http://schemas.microsoft.com/office/drawing/2014/main" id="{36B69F0B-7F0E-403D-AAE1-90157E11A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70" name="Rounded Rectangle 29">
                <a:extLst>
                  <a:ext uri="{FF2B5EF4-FFF2-40B4-BE49-F238E27FC236}">
                    <a16:creationId xmlns:a16="http://schemas.microsoft.com/office/drawing/2014/main" id="{B0CA6866-AF4C-4E4E-B808-C0FDCBA37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1" name="Rounded Rectangle 30">
                <a:extLst>
                  <a:ext uri="{FF2B5EF4-FFF2-40B4-BE49-F238E27FC236}">
                    <a16:creationId xmlns:a16="http://schemas.microsoft.com/office/drawing/2014/main" id="{541EB504-619D-4A45-8899-F0F8ED8EA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2" name="Rounded Rectangle 31">
                <a:extLst>
                  <a:ext uri="{FF2B5EF4-FFF2-40B4-BE49-F238E27FC236}">
                    <a16:creationId xmlns:a16="http://schemas.microsoft.com/office/drawing/2014/main" id="{1A191971-C218-4A76-8C28-40A43AD2D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3" name="Rounded Rectangle 32">
                <a:extLst>
                  <a:ext uri="{FF2B5EF4-FFF2-40B4-BE49-F238E27FC236}">
                    <a16:creationId xmlns:a16="http://schemas.microsoft.com/office/drawing/2014/main" id="{0549F7C9-AB6B-49D8-9300-F7AFEB6FB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4" name="Rounded Rectangle 33">
                <a:extLst>
                  <a:ext uri="{FF2B5EF4-FFF2-40B4-BE49-F238E27FC236}">
                    <a16:creationId xmlns:a16="http://schemas.microsoft.com/office/drawing/2014/main" id="{BBF05DDB-17E6-47CA-A4F6-F86BBBDEB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5" name="Rounded Rectangle 34">
                <a:extLst>
                  <a:ext uri="{FF2B5EF4-FFF2-40B4-BE49-F238E27FC236}">
                    <a16:creationId xmlns:a16="http://schemas.microsoft.com/office/drawing/2014/main" id="{7BA20E83-9599-4B67-811D-B7461A55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6" name="Rounded Rectangle 35">
                <a:extLst>
                  <a:ext uri="{FF2B5EF4-FFF2-40B4-BE49-F238E27FC236}">
                    <a16:creationId xmlns:a16="http://schemas.microsoft.com/office/drawing/2014/main" id="{2027033F-9FB0-41E0-AC4C-0258A1B5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7" name="Rounded Rectangle 36">
                <a:extLst>
                  <a:ext uri="{FF2B5EF4-FFF2-40B4-BE49-F238E27FC236}">
                    <a16:creationId xmlns:a16="http://schemas.microsoft.com/office/drawing/2014/main" id="{3B9AEA74-E3BD-44DF-97DA-786D13FD7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78" name="Straight Arrow Connector 37">
                <a:extLst>
                  <a:ext uri="{FF2B5EF4-FFF2-40B4-BE49-F238E27FC236}">
                    <a16:creationId xmlns:a16="http://schemas.microsoft.com/office/drawing/2014/main" id="{9E63A6DD-EEB2-471C-99AF-9A99AA65F6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9" name="Straight Connector 38">
                <a:extLst>
                  <a:ext uri="{FF2B5EF4-FFF2-40B4-BE49-F238E27FC236}">
                    <a16:creationId xmlns:a16="http://schemas.microsoft.com/office/drawing/2014/main" id="{527464FB-FD46-44BA-9DED-90B40138D973}"/>
                  </a:ext>
                </a:extLst>
              </p:cNvPr>
              <p:cNvCxnSpPr>
                <a:cxnSpLocks noChangeShapeType="1"/>
                <a:stCxn id="7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39">
                <a:extLst>
                  <a:ext uri="{FF2B5EF4-FFF2-40B4-BE49-F238E27FC236}">
                    <a16:creationId xmlns:a16="http://schemas.microsoft.com/office/drawing/2014/main" id="{9CA31A2F-9F52-4B28-B8E3-69FEF107BA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0">
                <a:extLst>
                  <a:ext uri="{FF2B5EF4-FFF2-40B4-BE49-F238E27FC236}">
                    <a16:creationId xmlns:a16="http://schemas.microsoft.com/office/drawing/2014/main" id="{5154912E-CF95-465E-9614-9DEB11C5C6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1">
                <a:extLst>
                  <a:ext uri="{FF2B5EF4-FFF2-40B4-BE49-F238E27FC236}">
                    <a16:creationId xmlns:a16="http://schemas.microsoft.com/office/drawing/2014/main" id="{ABE583FE-6FFB-446C-959C-672FE9D27F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2">
                <a:extLst>
                  <a:ext uri="{FF2B5EF4-FFF2-40B4-BE49-F238E27FC236}">
                    <a16:creationId xmlns:a16="http://schemas.microsoft.com/office/drawing/2014/main" id="{85AEE9C5-E6D1-4D60-BC3D-F38DDCEF6D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43">
                <a:extLst>
                  <a:ext uri="{FF2B5EF4-FFF2-40B4-BE49-F238E27FC236}">
                    <a16:creationId xmlns:a16="http://schemas.microsoft.com/office/drawing/2014/main" id="{31E48F6C-6026-4923-87F8-C59A537EEB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44">
                <a:extLst>
                  <a:ext uri="{FF2B5EF4-FFF2-40B4-BE49-F238E27FC236}">
                    <a16:creationId xmlns:a16="http://schemas.microsoft.com/office/drawing/2014/main" id="{5F2758C3-53E6-4927-95D0-DB8B236859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Straight Connector 45">
                <a:extLst>
                  <a:ext uri="{FF2B5EF4-FFF2-40B4-BE49-F238E27FC236}">
                    <a16:creationId xmlns:a16="http://schemas.microsoft.com/office/drawing/2014/main" id="{9B6747BF-26E7-415E-B5E6-7DC0272765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D4B1669E-720B-4E83-A3E0-BA00A4D24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3" name="Rounded Rectangle 48">
                <a:extLst>
                  <a:ext uri="{FF2B5EF4-FFF2-40B4-BE49-F238E27FC236}">
                    <a16:creationId xmlns:a16="http://schemas.microsoft.com/office/drawing/2014/main" id="{98EA5BCE-6261-409E-9260-74E0D094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4" name="Rounded Rectangle 49">
                <a:extLst>
                  <a:ext uri="{FF2B5EF4-FFF2-40B4-BE49-F238E27FC236}">
                    <a16:creationId xmlns:a16="http://schemas.microsoft.com/office/drawing/2014/main" id="{C5BCF46D-8600-413E-95A5-0991E4B5E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5" name="Rounded Rectangle 50">
                <a:extLst>
                  <a:ext uri="{FF2B5EF4-FFF2-40B4-BE49-F238E27FC236}">
                    <a16:creationId xmlns:a16="http://schemas.microsoft.com/office/drawing/2014/main" id="{A645406D-6D93-4CB1-A876-A903E0DCE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id="{735048FC-94B1-42AF-96A5-50D41619B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ABA26758-CF58-438F-B1DB-EFF0645D0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7869C8D0-4B9C-43D5-8670-633A8DED0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9" name="Rounded Rectangle 54">
                <a:extLst>
                  <a:ext uri="{FF2B5EF4-FFF2-40B4-BE49-F238E27FC236}">
                    <a16:creationId xmlns:a16="http://schemas.microsoft.com/office/drawing/2014/main" id="{2FE9AF45-E95C-4308-8916-87CDC49B4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60" name="Rounded Rectangle 55">
                <a:extLst>
                  <a:ext uri="{FF2B5EF4-FFF2-40B4-BE49-F238E27FC236}">
                    <a16:creationId xmlns:a16="http://schemas.microsoft.com/office/drawing/2014/main" id="{63B3D0BD-ED80-468C-AA9C-1E9EA78EC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61" name="Straight Arrow Connector 56">
                <a:extLst>
                  <a:ext uri="{FF2B5EF4-FFF2-40B4-BE49-F238E27FC236}">
                    <a16:creationId xmlns:a16="http://schemas.microsoft.com/office/drawing/2014/main" id="{93DEC234-EC10-4D76-9174-103B4941D4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2" name="Straight Connector 57">
                <a:extLst>
                  <a:ext uri="{FF2B5EF4-FFF2-40B4-BE49-F238E27FC236}">
                    <a16:creationId xmlns:a16="http://schemas.microsoft.com/office/drawing/2014/main" id="{5978820D-6B40-4828-A9AF-6FE77C50F64A}"/>
                  </a:ext>
                </a:extLst>
              </p:cNvPr>
              <p:cNvCxnSpPr>
                <a:cxnSpLocks noChangeShapeType="1"/>
                <a:stCxn id="5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58">
                <a:extLst>
                  <a:ext uri="{FF2B5EF4-FFF2-40B4-BE49-F238E27FC236}">
                    <a16:creationId xmlns:a16="http://schemas.microsoft.com/office/drawing/2014/main" id="{B17BF643-0A63-4F5D-82D3-3D2A567AD8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59">
                <a:extLst>
                  <a:ext uri="{FF2B5EF4-FFF2-40B4-BE49-F238E27FC236}">
                    <a16:creationId xmlns:a16="http://schemas.microsoft.com/office/drawing/2014/main" id="{CD96B2E0-4E68-4EF5-870F-DA8C6DAD51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0">
                <a:extLst>
                  <a:ext uri="{FF2B5EF4-FFF2-40B4-BE49-F238E27FC236}">
                    <a16:creationId xmlns:a16="http://schemas.microsoft.com/office/drawing/2014/main" id="{364C2B9A-96AE-4499-9036-2407C5A41C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1">
                <a:extLst>
                  <a:ext uri="{FF2B5EF4-FFF2-40B4-BE49-F238E27FC236}">
                    <a16:creationId xmlns:a16="http://schemas.microsoft.com/office/drawing/2014/main" id="{2B6DC420-DDEE-493A-9893-E9913A253F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7" name="Straight Connector 62">
                <a:extLst>
                  <a:ext uri="{FF2B5EF4-FFF2-40B4-BE49-F238E27FC236}">
                    <a16:creationId xmlns:a16="http://schemas.microsoft.com/office/drawing/2014/main" id="{463E91C3-62F5-4943-B400-F1E5F84DF7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63">
                <a:extLst>
                  <a:ext uri="{FF2B5EF4-FFF2-40B4-BE49-F238E27FC236}">
                    <a16:creationId xmlns:a16="http://schemas.microsoft.com/office/drawing/2014/main" id="{784BDF46-D760-46CD-8DC8-4E41A50F9A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64">
                <a:extLst>
                  <a:ext uri="{FF2B5EF4-FFF2-40B4-BE49-F238E27FC236}">
                    <a16:creationId xmlns:a16="http://schemas.microsoft.com/office/drawing/2014/main" id="{2568F761-4159-4FF8-B599-8DA8B008B8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A7C1D672-AFC3-46D2-9A18-D2546081B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6" name="Rounded Rectangle 66">
                <a:extLst>
                  <a:ext uri="{FF2B5EF4-FFF2-40B4-BE49-F238E27FC236}">
                    <a16:creationId xmlns:a16="http://schemas.microsoft.com/office/drawing/2014/main" id="{82519A49-7CF2-497A-A7E6-7386DECC1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7" name="Rounded Rectangle 67">
                <a:extLst>
                  <a:ext uri="{FF2B5EF4-FFF2-40B4-BE49-F238E27FC236}">
                    <a16:creationId xmlns:a16="http://schemas.microsoft.com/office/drawing/2014/main" id="{13E19F10-A83D-4F31-A50F-266E98D97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8" name="Rounded Rectangle 68">
                <a:extLst>
                  <a:ext uri="{FF2B5EF4-FFF2-40B4-BE49-F238E27FC236}">
                    <a16:creationId xmlns:a16="http://schemas.microsoft.com/office/drawing/2014/main" id="{0995ED2A-7619-457B-97E3-4063AABCF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9" name="Rounded Rectangle 69">
                <a:extLst>
                  <a:ext uri="{FF2B5EF4-FFF2-40B4-BE49-F238E27FC236}">
                    <a16:creationId xmlns:a16="http://schemas.microsoft.com/office/drawing/2014/main" id="{9B0E2859-0D76-40F0-8D9C-C544973E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0" name="Rounded Rectangle 70">
                <a:extLst>
                  <a:ext uri="{FF2B5EF4-FFF2-40B4-BE49-F238E27FC236}">
                    <a16:creationId xmlns:a16="http://schemas.microsoft.com/office/drawing/2014/main" id="{0AEEBC3D-A2BF-4439-A30F-A18EC986A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1" name="Rounded Rectangle 71">
                <a:extLst>
                  <a:ext uri="{FF2B5EF4-FFF2-40B4-BE49-F238E27FC236}">
                    <a16:creationId xmlns:a16="http://schemas.microsoft.com/office/drawing/2014/main" id="{994A6510-DDD5-423C-B749-7A47A2C8C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2" name="Rounded Rectangle 72">
                <a:extLst>
                  <a:ext uri="{FF2B5EF4-FFF2-40B4-BE49-F238E27FC236}">
                    <a16:creationId xmlns:a16="http://schemas.microsoft.com/office/drawing/2014/main" id="{EE441558-8B6E-42CE-B28B-3819B65B5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" name="Rounded Rectangle 73">
                <a:extLst>
                  <a:ext uri="{FF2B5EF4-FFF2-40B4-BE49-F238E27FC236}">
                    <a16:creationId xmlns:a16="http://schemas.microsoft.com/office/drawing/2014/main" id="{54112649-38FD-46C1-946F-8DC8CBAA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4" name="Straight Arrow Connector 74">
                <a:extLst>
                  <a:ext uri="{FF2B5EF4-FFF2-40B4-BE49-F238E27FC236}">
                    <a16:creationId xmlns:a16="http://schemas.microsoft.com/office/drawing/2014/main" id="{4A1A0A2C-7169-4475-A6F1-4EE0DA43B8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Straight Connector 75">
                <a:extLst>
                  <a:ext uri="{FF2B5EF4-FFF2-40B4-BE49-F238E27FC236}">
                    <a16:creationId xmlns:a16="http://schemas.microsoft.com/office/drawing/2014/main" id="{7880A66D-861E-45B0-A189-6D1CA107BD5E}"/>
                  </a:ext>
                </a:extLst>
              </p:cNvPr>
              <p:cNvCxnSpPr>
                <a:cxnSpLocks noChangeShapeType="1"/>
                <a:stCxn id="39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6">
                <a:extLst>
                  <a:ext uri="{FF2B5EF4-FFF2-40B4-BE49-F238E27FC236}">
                    <a16:creationId xmlns:a16="http://schemas.microsoft.com/office/drawing/2014/main" id="{4CDF4A39-BA8C-43C4-B069-1671458B3A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77">
                <a:extLst>
                  <a:ext uri="{FF2B5EF4-FFF2-40B4-BE49-F238E27FC236}">
                    <a16:creationId xmlns:a16="http://schemas.microsoft.com/office/drawing/2014/main" id="{F5508529-B8E4-4548-9ED5-653764B91F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78">
                <a:extLst>
                  <a:ext uri="{FF2B5EF4-FFF2-40B4-BE49-F238E27FC236}">
                    <a16:creationId xmlns:a16="http://schemas.microsoft.com/office/drawing/2014/main" id="{F1851F5D-6BAF-42F9-B5C1-D750AF5279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79">
                <a:extLst>
                  <a:ext uri="{FF2B5EF4-FFF2-40B4-BE49-F238E27FC236}">
                    <a16:creationId xmlns:a16="http://schemas.microsoft.com/office/drawing/2014/main" id="{CBAAD574-1165-4C75-85A0-4F36CD5A54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Straight Connector 80">
                <a:extLst>
                  <a:ext uri="{FF2B5EF4-FFF2-40B4-BE49-F238E27FC236}">
                    <a16:creationId xmlns:a16="http://schemas.microsoft.com/office/drawing/2014/main" id="{D708CC4A-8F99-460B-B2E2-A2B8E7AA42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81">
                <a:extLst>
                  <a:ext uri="{FF2B5EF4-FFF2-40B4-BE49-F238E27FC236}">
                    <a16:creationId xmlns:a16="http://schemas.microsoft.com/office/drawing/2014/main" id="{C72EA69C-A859-4BAD-8115-53835F0601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82">
                <a:extLst>
                  <a:ext uri="{FF2B5EF4-FFF2-40B4-BE49-F238E27FC236}">
                    <a16:creationId xmlns:a16="http://schemas.microsoft.com/office/drawing/2014/main" id="{BF85A613-A15A-412D-97EB-395C1729E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5" name="Straight Connector 93">
              <a:extLst>
                <a:ext uri="{FF2B5EF4-FFF2-40B4-BE49-F238E27FC236}">
                  <a16:creationId xmlns:a16="http://schemas.microsoft.com/office/drawing/2014/main" id="{94058D90-7063-419D-929A-8CFC4F8470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7" name="Straight Arrow Connector 97">
            <a:extLst>
              <a:ext uri="{FF2B5EF4-FFF2-40B4-BE49-F238E27FC236}">
                <a16:creationId xmlns:a16="http://schemas.microsoft.com/office/drawing/2014/main" id="{2E767D66-3321-4DE4-AE2D-7EAA851E4559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>
            <a:off x="7772400" y="18288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8" name="TextBox 99">
            <a:extLst>
              <a:ext uri="{FF2B5EF4-FFF2-40B4-BE49-F238E27FC236}">
                <a16:creationId xmlns:a16="http://schemas.microsoft.com/office/drawing/2014/main" id="{D2D90A51-9FCF-48F6-A577-5CA1C29B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35" y="1862138"/>
            <a:ext cx="687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1730538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r>
              <a:rPr lang="en-US" dirty="0" smtClean="0"/>
              <a:t>Classic OS situation: Take limited hardware interface (array of blocks) and provide a more convenient/useful interface with:</a:t>
            </a:r>
          </a:p>
          <a:p>
            <a:pPr lvl="1"/>
            <a:r>
              <a:rPr lang="en-US" dirty="0" smtClean="0"/>
              <a:t>Naming: Find file by name, not block numbers</a:t>
            </a:r>
          </a:p>
          <a:p>
            <a:pPr lvl="1"/>
            <a:r>
              <a:rPr lang="en-US" dirty="0" smtClean="0"/>
              <a:t>Organize file names with directories</a:t>
            </a:r>
          </a:p>
          <a:p>
            <a:pPr lvl="1"/>
            <a:r>
              <a:rPr lang="en-US" dirty="0" smtClean="0"/>
              <a:t>Organization: Map files to blocks</a:t>
            </a:r>
          </a:p>
          <a:p>
            <a:pPr lvl="1"/>
            <a:r>
              <a:rPr lang="en-US" dirty="0" smtClean="0"/>
              <a:t>Protection: Enforce access restrictions</a:t>
            </a:r>
          </a:p>
          <a:p>
            <a:pPr lvl="1"/>
            <a:r>
              <a:rPr lang="en-US" dirty="0" smtClean="0"/>
              <a:t>Reliability: Keep files intact despite crashes, hardware failures,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16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Recall: User vs. System View of a File</a:t>
            </a:r>
            <a:endParaRPr lang="en-US" altLang="ko-KR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125200" cy="5105400"/>
          </a:xfrm>
        </p:spPr>
        <p:txBody>
          <a:bodyPr/>
          <a:lstStyle/>
          <a:p>
            <a:r>
              <a:rPr lang="en-US" altLang="ko-KR" dirty="0" smtClean="0"/>
              <a:t>User’s view: </a:t>
            </a:r>
          </a:p>
          <a:p>
            <a:pPr lvl="1"/>
            <a:r>
              <a:rPr lang="en-US" altLang="ko-KR" dirty="0" smtClean="0"/>
              <a:t>Durable Data Structures</a:t>
            </a:r>
          </a:p>
          <a:p>
            <a:r>
              <a:rPr lang="en-US" altLang="ko-KR" dirty="0" smtClean="0"/>
              <a:t>System’s view (system call interface):</a:t>
            </a:r>
          </a:p>
          <a:p>
            <a:pPr lvl="1"/>
            <a:r>
              <a:rPr lang="en-US" altLang="ko-KR" dirty="0" smtClean="0"/>
              <a:t>Collection of Bytes (UNIX)</a:t>
            </a:r>
          </a:p>
          <a:p>
            <a:pPr lvl="1"/>
            <a:r>
              <a:rPr lang="en-US" altLang="ko-KR" dirty="0" smtClean="0"/>
              <a:t>Doesn’t matter to system what kind of data structures you want to store on disk!</a:t>
            </a:r>
          </a:p>
          <a:p>
            <a:r>
              <a:rPr lang="en-US" altLang="ko-KR" dirty="0" smtClean="0"/>
              <a:t>System’s view (inside OS):</a:t>
            </a:r>
          </a:p>
          <a:p>
            <a:pPr lvl="1"/>
            <a:r>
              <a:rPr lang="en-US" altLang="ko-KR" dirty="0" smtClean="0"/>
              <a:t>Collection of blocks (a block is a logical transfer unit, while a sector is the physical transfer unit)</a:t>
            </a:r>
          </a:p>
          <a:p>
            <a:pPr lvl="1"/>
            <a:r>
              <a:rPr lang="en-US" altLang="ko-KR" dirty="0" smtClean="0"/>
              <a:t>Block size </a:t>
            </a:r>
            <a:r>
              <a:rPr lang="en-US" altLang="ko-KR" dirty="0" smtClean="0">
                <a:sym typeface="Symbol" panose="05050102010706020507" pitchFamily="18" charset="2"/>
              </a:rPr>
              <a:t> sector size; in UNIX, block size is 4KB</a:t>
            </a:r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95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Light"/>
              </a:rPr>
              <a:t>Translation from User to System View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566400" cy="3342860"/>
          </a:xfrm>
        </p:spPr>
        <p:txBody>
          <a:bodyPr/>
          <a:lstStyle/>
          <a:p>
            <a:r>
              <a:rPr lang="en-US" altLang="ko-KR" dirty="0" smtClean="0">
                <a:latin typeface="Gill Sans Light"/>
              </a:rPr>
              <a:t>What happens if user says: “give me bytes 2 – 12?”</a:t>
            </a:r>
          </a:p>
          <a:p>
            <a:pPr lvl="1"/>
            <a:r>
              <a:rPr lang="en-US" altLang="ko-KR" dirty="0" smtClean="0">
                <a:latin typeface="Gill Sans Light"/>
              </a:rPr>
              <a:t>Fetch block corresponding to those bytes</a:t>
            </a:r>
          </a:p>
          <a:p>
            <a:pPr lvl="1"/>
            <a:r>
              <a:rPr lang="en-US" altLang="ko-KR" dirty="0" smtClean="0">
                <a:latin typeface="Gill Sans Light"/>
              </a:rPr>
              <a:t>Return just the correct portion of the block</a:t>
            </a:r>
          </a:p>
          <a:p>
            <a:r>
              <a:rPr lang="en-US" altLang="ko-KR" dirty="0" smtClean="0">
                <a:latin typeface="Gill Sans Light"/>
              </a:rPr>
              <a:t>What about writing bytes 2 – 12?</a:t>
            </a:r>
          </a:p>
          <a:p>
            <a:pPr lvl="1"/>
            <a:r>
              <a:rPr lang="en-US" altLang="ko-KR" dirty="0" smtClean="0">
                <a:latin typeface="Gill Sans Light"/>
              </a:rPr>
              <a:t>Fetch block, modify relevant portion, write out block</a:t>
            </a:r>
          </a:p>
          <a:p>
            <a:r>
              <a:rPr lang="en-US" altLang="ko-KR" dirty="0" smtClean="0">
                <a:latin typeface="Gill Sans Light"/>
              </a:rPr>
              <a:t>Everything inside file system is in terms of whole-size blocks</a:t>
            </a:r>
          </a:p>
          <a:p>
            <a:pPr lvl="1"/>
            <a:r>
              <a:rPr lang="en-US" altLang="ko-KR" dirty="0" smtClean="0">
                <a:latin typeface="Gill Sans Light"/>
              </a:rPr>
              <a:t>Actual disk I/O happens in blocks</a:t>
            </a:r>
          </a:p>
          <a:p>
            <a:pPr lvl="1"/>
            <a:r>
              <a:rPr lang="en-US" altLang="ko-KR" dirty="0" smtClean="0">
                <a:latin typeface="Gill Sans Light"/>
              </a:rPr>
              <a:t>read/write smaller than block size needs to translate and buffer</a:t>
            </a:r>
            <a:endParaRPr lang="ko-KR" altLang="en-US" dirty="0">
              <a:latin typeface="Gill Sans Ligh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56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820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disk is accessed </a:t>
            </a:r>
            <a:r>
              <a:rPr lang="en-US" altLang="ko-KR" sz="2800" dirty="0">
                <a:ea typeface="굴림" panose="020B0600000101010101" pitchFamily="34" charset="-127"/>
              </a:rPr>
              <a:t>as linear array of </a:t>
            </a:r>
            <a:r>
              <a:rPr lang="en-US" altLang="ko-KR" sz="2800" dirty="0" smtClean="0">
                <a:ea typeface="굴림" panose="020B0600000101010101" pitchFamily="34" charset="-127"/>
              </a:rPr>
              <a:t>sectors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How to identify a sector?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Physical position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Sectors is a vector </a:t>
            </a:r>
            <a:r>
              <a:rPr lang="en-US" altLang="ko-KR" sz="2200" dirty="0">
                <a:ea typeface="굴림" panose="020B0600000101010101" pitchFamily="34" charset="-127"/>
              </a:rPr>
              <a:t>[cylinder, surface, sector</a:t>
            </a:r>
            <a:r>
              <a:rPr lang="en-US" altLang="ko-KR" sz="2200" dirty="0" smtClean="0">
                <a:ea typeface="굴림" panose="020B0600000101010101" pitchFamily="34" charset="-127"/>
              </a:rPr>
              <a:t>]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Not used anymore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OS/BIOS must deal with bad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</a:t>
            </a: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Block Addressing (</a:t>
            </a: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LBA)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</a:t>
            </a:r>
            <a:r>
              <a:rPr lang="en-US" altLang="ko-KR" sz="2400" dirty="0">
                <a:ea typeface="굴림" panose="020B0600000101010101" pitchFamily="34" charset="-127"/>
              </a:rPr>
              <a:t>sector has integer address 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Controller </a:t>
            </a:r>
            <a:r>
              <a:rPr lang="en-US" altLang="ko-KR" sz="2400" dirty="0">
                <a:ea typeface="굴림" panose="020B0600000101010101" pitchFamily="34" charset="-127"/>
              </a:rPr>
              <a:t>translates from address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Shields </a:t>
            </a:r>
            <a:r>
              <a:rPr lang="en-US" altLang="ko-KR" sz="2400" dirty="0">
                <a:ea typeface="굴림" panose="020B0600000101010101" pitchFamily="34" charset="-127"/>
              </a:rPr>
              <a:t>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3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the File System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Track free disk blocks</a:t>
            </a:r>
          </a:p>
          <a:p>
            <a:pPr lvl="1"/>
            <a:r>
              <a:rPr lang="en-US" sz="2400" dirty="0" smtClean="0"/>
              <a:t>Need to know where to put newly written data</a:t>
            </a:r>
          </a:p>
          <a:p>
            <a:r>
              <a:rPr lang="en-US" sz="2800" dirty="0" smtClean="0"/>
              <a:t>Track which blocks contain data for which files</a:t>
            </a:r>
          </a:p>
          <a:p>
            <a:pPr lvl="1"/>
            <a:r>
              <a:rPr lang="en-US" sz="2400" dirty="0" smtClean="0"/>
              <a:t>Need to know where to read a file from</a:t>
            </a:r>
          </a:p>
          <a:p>
            <a:r>
              <a:rPr lang="en-US" sz="2800" dirty="0" smtClean="0"/>
              <a:t>Track files in a directory</a:t>
            </a:r>
          </a:p>
          <a:p>
            <a:pPr lvl="1"/>
            <a:r>
              <a:rPr lang="en-US" sz="2400" dirty="0" smtClean="0"/>
              <a:t>Find list of file's blocks given its name</a:t>
            </a:r>
          </a:p>
          <a:p>
            <a:r>
              <a:rPr lang="en-US" sz="2800" dirty="0" smtClean="0"/>
              <a:t>Where do we maintain all of this?</a:t>
            </a:r>
          </a:p>
          <a:p>
            <a:pPr lvl="1"/>
            <a:r>
              <a:rPr lang="en-US" sz="2400" dirty="0" smtClean="0"/>
              <a:t>Somewhere on disk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73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918-B086-4E48-9984-A5616A4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Structures on 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D0C5-88A0-4A79-87C0-56D9F686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Somewhat different from data structures in memory</a:t>
            </a:r>
          </a:p>
          <a:p>
            <a:r>
              <a:rPr lang="en-US" sz="2800" dirty="0" smtClean="0"/>
              <a:t>Access a block at a time</a:t>
            </a:r>
          </a:p>
          <a:p>
            <a:pPr lvl="1"/>
            <a:r>
              <a:rPr lang="en-US" sz="2400" dirty="0" smtClean="0"/>
              <a:t>Can't efficiently read/write a single word</a:t>
            </a:r>
          </a:p>
          <a:p>
            <a:pPr lvl="1"/>
            <a:r>
              <a:rPr lang="en-US" sz="2400" dirty="0" smtClean="0"/>
              <a:t>Have to read/write full block containing it</a:t>
            </a:r>
          </a:p>
          <a:p>
            <a:pPr lvl="1"/>
            <a:r>
              <a:rPr lang="en-US" sz="2400" dirty="0" smtClean="0"/>
              <a:t>Ideally want sequential access patterns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Durability</a:t>
            </a:r>
          </a:p>
          <a:p>
            <a:pPr lvl="1"/>
            <a:r>
              <a:rPr lang="en-US" sz="2400" dirty="0" smtClean="0"/>
              <a:t>Ideally, file system is in meaningful state upon shutdown</a:t>
            </a:r>
          </a:p>
          <a:p>
            <a:pPr lvl="1"/>
            <a:r>
              <a:rPr lang="en-US" sz="2400" dirty="0" smtClean="0"/>
              <a:t>This obviously isn't always the case…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7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Critical Factors in File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1"/>
            <a:ext cx="10210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(Hard) 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carefully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5E1-79AE-4B58-A3C3-4B77D2B1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Components of a File System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88F370-5C19-4E26-9CF5-2BEDC8243EC5}"/>
              </a:ext>
            </a:extLst>
          </p:cNvPr>
          <p:cNvSpPr txBox="1"/>
          <p:nvPr/>
        </p:nvSpPr>
        <p:spPr>
          <a:xfrm>
            <a:off x="1213238" y="990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CD52-99AD-4CBE-A828-D9B9319362AE}"/>
              </a:ext>
            </a:extLst>
          </p:cNvPr>
          <p:cNvGrpSpPr/>
          <p:nvPr/>
        </p:nvGrpSpPr>
        <p:grpSpPr>
          <a:xfrm>
            <a:off x="1843538" y="1452264"/>
            <a:ext cx="1648253" cy="2773858"/>
            <a:chOff x="941726" y="1941701"/>
            <a:chExt cx="1648253" cy="2773858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C213A18C-81F9-4690-A113-5787751C18E0}"/>
                </a:ext>
              </a:extLst>
            </p:cNvPr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04A80A18-EB0E-4EB1-8B0B-C51D32A9C198}"/>
                </a:ext>
              </a:extLst>
            </p:cNvPr>
            <p:cNvSpPr txBox="1"/>
            <p:nvPr/>
          </p:nvSpPr>
          <p:spPr>
            <a:xfrm>
              <a:off x="1366566" y="2233686"/>
              <a:ext cx="12234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Directory</a:t>
              </a:r>
            </a:p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31" name="Elbow Connector 10">
              <a:extLst>
                <a:ext uri="{FF2B5EF4-FFF2-40B4-BE49-F238E27FC236}">
                  <a16:creationId xmlns:a16="http://schemas.microsoft.com/office/drawing/2014/main" id="{561CB4BA-D810-47F8-B55A-F2CED81BE5D7}"/>
                </a:ext>
              </a:extLst>
            </p:cNvPr>
            <p:cNvCxnSpPr>
              <a:stCxn id="6" idx="2"/>
              <a:endCxn id="29" idx="1"/>
            </p:cNvCxnSpPr>
            <p:nvPr/>
          </p:nvCxnSpPr>
          <p:spPr>
            <a:xfrm rot="16200000" flipH="1">
              <a:off x="470818" y="2412610"/>
              <a:ext cx="1386928" cy="44511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BB1B1-90C5-417D-8723-88B320E2F961}"/>
              </a:ext>
            </a:extLst>
          </p:cNvPr>
          <p:cNvGrpSpPr/>
          <p:nvPr/>
        </p:nvGrpSpPr>
        <p:grpSpPr>
          <a:xfrm>
            <a:off x="2558075" y="2172535"/>
            <a:ext cx="3897393" cy="2773858"/>
            <a:chOff x="1394507" y="1941701"/>
            <a:chExt cx="3897393" cy="2773858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C14A262-7A16-43AA-ADDC-2434FBDBF69B}"/>
                </a:ext>
              </a:extLst>
            </p:cNvPr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B1164138-EC09-43B7-A8F5-2298EEE2C854}"/>
                </a:ext>
              </a:extLst>
            </p:cNvPr>
            <p:cNvSpPr txBox="1"/>
            <p:nvPr/>
          </p:nvSpPr>
          <p:spPr>
            <a:xfrm>
              <a:off x="4068488" y="1998251"/>
              <a:ext cx="12234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endParaRPr lang="en-US" sz="2000" b="0" dirty="0" smtClean="0">
                <a:solidFill>
                  <a:srgbClr val="FFFFFF"/>
                </a:solidFill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r>
                <a:rPr lang="en-US" sz="2000" b="0" dirty="0" smtClean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Header </a:t>
              </a:r>
              <a:endParaRPr lang="en-US" sz="2000" b="0" dirty="0">
                <a:solidFill>
                  <a:srgbClr val="FFFFFF"/>
                </a:solidFill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1C56A-6B22-42BD-89C9-19BB0ED8F9A7}"/>
                </a:ext>
              </a:extLst>
            </p:cNvPr>
            <p:cNvSpPr/>
            <p:nvPr/>
          </p:nvSpPr>
          <p:spPr>
            <a:xfrm>
              <a:off x="1394507" y="3369789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7C5A96-2665-4AD1-8568-8A5B6F4AC6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2048956" y="3570916"/>
              <a:ext cx="2258337" cy="18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0ABF7F2D-D58C-45C6-A7A7-17726AB4F6A2}"/>
                </a:ext>
              </a:extLst>
            </p:cNvPr>
            <p:cNvSpPr txBox="1"/>
            <p:nvPr/>
          </p:nvSpPr>
          <p:spPr>
            <a:xfrm>
              <a:off x="2265432" y="2664766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9168F15-D931-47C1-B38B-D3883DEF280B}"/>
                </a:ext>
              </a:extLst>
            </p:cNvPr>
            <p:cNvSpPr txBox="1"/>
            <p:nvPr/>
          </p:nvSpPr>
          <p:spPr>
            <a:xfrm>
              <a:off x="2409099" y="3029633"/>
              <a:ext cx="151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CB2D1-6579-4D1D-A75A-79F3ABAF85D6}"/>
              </a:ext>
            </a:extLst>
          </p:cNvPr>
          <p:cNvGrpSpPr/>
          <p:nvPr/>
        </p:nvGrpSpPr>
        <p:grpSpPr>
          <a:xfrm>
            <a:off x="5257538" y="2433165"/>
            <a:ext cx="5410462" cy="3923185"/>
            <a:chOff x="4093970" y="2202331"/>
            <a:chExt cx="5410462" cy="39231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43F18A-08D5-474B-A705-35C3F116AEEC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4949618" y="3570916"/>
              <a:ext cx="1619636" cy="327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n 23">
              <a:extLst>
                <a:ext uri="{FF2B5EF4-FFF2-40B4-BE49-F238E27FC236}">
                  <a16:creationId xmlns:a16="http://schemas.microsoft.com/office/drawing/2014/main" id="{F2C45D45-EE42-4500-9CAF-C74B4C2AB810}"/>
                </a:ext>
              </a:extLst>
            </p:cNvPr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02006C-D37E-47C9-98C3-2C83F44C2887}"/>
                </a:ext>
              </a:extLst>
            </p:cNvPr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E17F3D-5E07-4850-9AE0-A03E8B827910}"/>
                  </a:ext>
                </a:extLst>
              </p:cNvPr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6263E9-0DA2-4C79-A7AD-FBE0D7A1EB97}"/>
                  </a:ext>
                </a:extLst>
              </p:cNvPr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3FCB5A-3651-4E1B-BA4E-8E32259F3143}"/>
                  </a:ext>
                </a:extLst>
              </p:cNvPr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B5B6F-5510-41BB-8509-6BE46578CBDA}"/>
                  </a:ext>
                </a:extLst>
              </p:cNvPr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DC6BE-19CE-4910-8302-D5B49D6253A2}"/>
                  </a:ext>
                </a:extLst>
              </p:cNvPr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E3795758-2136-4B7D-AAEA-61BB48A71463}"/>
                  </a:ext>
                </a:extLst>
              </p:cNvPr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Gill Sans Light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9DB1ED1-84F9-419A-9376-8F7FFEA276DC}"/>
                </a:ext>
              </a:extLst>
            </p:cNvPr>
            <p:cNvSpPr txBox="1"/>
            <p:nvPr/>
          </p:nvSpPr>
          <p:spPr>
            <a:xfrm>
              <a:off x="6125271" y="3352800"/>
              <a:ext cx="1524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B7A89B9-7E70-4615-B52F-27D6869F23DE}"/>
                </a:ext>
              </a:extLst>
            </p:cNvPr>
            <p:cNvSpPr txBox="1"/>
            <p:nvPr/>
          </p:nvSpPr>
          <p:spPr>
            <a:xfrm>
              <a:off x="4093970" y="4645966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644C1F6E-5574-4B77-849F-B5385C5E5EF1}"/>
                </a:ext>
              </a:extLst>
            </p:cNvPr>
            <p:cNvSpPr txBox="1"/>
            <p:nvPr/>
          </p:nvSpPr>
          <p:spPr>
            <a:xfrm>
              <a:off x="5410041" y="2202331"/>
              <a:ext cx="4094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55AF9-DCA4-4768-998F-D1DC831976C4}"/>
                </a:ext>
              </a:extLst>
            </p:cNvPr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77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0AA-46E4-4C09-B57B-DE6B8E3C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D7AC-2FD0-4614-8CEF-8C4F897B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10693400" cy="58674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Devices have complex interaction and performance characteristics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Response time (Latency) = Queue + Overhead + Transfer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Effective BW = BW * T/(S+T)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seek + rotation + transfer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SSD: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transfer (erasure &amp; wear)</a:t>
            </a:r>
          </a:p>
          <a:p>
            <a:r>
              <a:rPr lang="en-US" dirty="0" smtClean="0"/>
              <a:t>Bursts </a:t>
            </a:r>
            <a:r>
              <a:rPr lang="en-US" dirty="0"/>
              <a:t>&amp; High Utilization introduce queuing delays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Latency: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	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/(</a:t>
            </a:r>
            <a:r>
              <a:rPr lang="en-US" altLang="ko-KR" dirty="0">
                <a:ea typeface="Gulim" panose="020B0600000101010101" pitchFamily="34" charset="-127"/>
              </a:rPr>
              <a:t>1 –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))</a:t>
            </a:r>
          </a:p>
          <a:p>
            <a:r>
              <a:rPr lang="en-US" dirty="0"/>
              <a:t>File System:</a:t>
            </a:r>
          </a:p>
          <a:p>
            <a:pPr lvl="1"/>
            <a:r>
              <a:rPr lang="en-US" dirty="0"/>
              <a:t>Transforms blocks into Files and Directories</a:t>
            </a:r>
          </a:p>
          <a:p>
            <a:pPr lvl="1"/>
            <a:r>
              <a:rPr lang="en-US" dirty="0"/>
              <a:t>Optimize for access and usage patterns</a:t>
            </a:r>
          </a:p>
          <a:p>
            <a:pPr lvl="1"/>
            <a:r>
              <a:rPr lang="en-US" dirty="0"/>
              <a:t>Maximize sequential access, allow efficient random </a:t>
            </a:r>
            <a:r>
              <a:rPr lang="en-US" dirty="0" smtClean="0"/>
              <a:t>access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E162-1899-4EB6-927E-44B20987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SSD Architecture – Writes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C215-9EC1-464F-BAAB-134D0FC7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6858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Writing data to NAND Flash is complex! </a:t>
            </a:r>
          </a:p>
          <a:p>
            <a:pPr lvl="1"/>
            <a:r>
              <a:rPr lang="en-US" dirty="0" smtClean="0"/>
              <a:t>Can only write empty pages in a </a:t>
            </a:r>
            <a:r>
              <a:rPr lang="en-US" dirty="0"/>
              <a:t>block (~ </a:t>
            </a:r>
            <a:r>
              <a:rPr lang="en-US" dirty="0" smtClean="0"/>
              <a:t>200μs)</a:t>
            </a:r>
          </a:p>
          <a:p>
            <a:pPr lvl="1"/>
            <a:r>
              <a:rPr lang="en-US" dirty="0" smtClean="0"/>
              <a:t>Erasing a block takes ~1.5ms</a:t>
            </a:r>
          </a:p>
          <a:p>
            <a:pPr lvl="1"/>
            <a:r>
              <a:rPr lang="en-US" dirty="0" smtClean="0"/>
              <a:t>Controller maintains pool of empty blocks by coalescing used pages (read, erase, write), also reserves some % of capacity</a:t>
            </a:r>
          </a:p>
          <a:p>
            <a:pPr lvl="1"/>
            <a:r>
              <a:rPr lang="en-US" dirty="0" smtClean="0"/>
              <a:t>Rule of thumb: writes 10x reads, erasure 10x writes</a:t>
            </a:r>
          </a:p>
          <a:p>
            <a:r>
              <a:rPr lang="en-US" dirty="0"/>
              <a:t>SSDs provide same interface as </a:t>
            </a:r>
            <a:r>
              <a:rPr lang="en-US" dirty="0" smtClean="0"/>
              <a:t>HDDs: read </a:t>
            </a:r>
            <a:r>
              <a:rPr lang="en-US" dirty="0"/>
              <a:t>and write chunk (4KB) at a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Why not just erase and rewrite new version of entire 256KB block?</a:t>
            </a:r>
          </a:p>
          <a:p>
            <a:pPr lvl="1"/>
            <a:r>
              <a:rPr lang="en-US" dirty="0"/>
              <a:t>Erasure is very slow (milliseconds)</a:t>
            </a:r>
          </a:p>
          <a:p>
            <a:pPr lvl="1"/>
            <a:r>
              <a:rPr lang="en-US" dirty="0"/>
              <a:t>Each block has a finite lifetime, can only be erased and rewritten about 10K times</a:t>
            </a:r>
          </a:p>
          <a:p>
            <a:pPr lvl="1"/>
            <a:r>
              <a:rPr lang="en-US" dirty="0"/>
              <a:t>Heavily used blocks likely to wear out quickly</a:t>
            </a:r>
          </a:p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C50EA7-561E-459F-BE0A-8C2A8790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90" y="1870075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D9D6139-998F-48F9-A417-10F187D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246" y="4724400"/>
            <a:ext cx="458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+mn-lt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+mn-lt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06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EB-894D-4D18-959F-C0A4731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Writes: Flash Translation Layer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A833-F945-4F2F-A85C-ABE0CDBDC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853966"/>
            <a:ext cx="6366523" cy="56992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Maintain </a:t>
            </a:r>
            <a:r>
              <a:rPr lang="en-US" i="1" dirty="0">
                <a:solidFill>
                  <a:srgbClr val="FF0000"/>
                </a:solidFill>
              </a:rPr>
              <a:t>Flash Translation Layer </a:t>
            </a:r>
            <a:r>
              <a:rPr lang="en-US" i="1" dirty="0"/>
              <a:t>(FTL)</a:t>
            </a:r>
            <a:r>
              <a:rPr lang="en-US" dirty="0"/>
              <a:t> in </a:t>
            </a:r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Layer of Indirection between OS and FLASH</a:t>
            </a:r>
            <a:endParaRPr lang="en-US" dirty="0"/>
          </a:p>
          <a:p>
            <a:pPr lvl="1"/>
            <a:r>
              <a:rPr lang="en-US" dirty="0"/>
              <a:t>Map virtual block numbers (which OS uses) to physical page numbers (which flash mem.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controller </a:t>
            </a:r>
            <a:r>
              <a:rPr lang="en-US" dirty="0"/>
              <a:t>uses)</a:t>
            </a:r>
          </a:p>
          <a:p>
            <a:pPr lvl="1"/>
            <a:r>
              <a:rPr lang="en-US" b="1" dirty="0"/>
              <a:t>Can now freely relocate data w/o OS </a:t>
            </a:r>
            <a:r>
              <a:rPr lang="en-US" b="1" dirty="0" smtClean="0"/>
              <a:t>knowing</a:t>
            </a:r>
          </a:p>
          <a:p>
            <a:r>
              <a:rPr lang="en-US" dirty="0" smtClean="0"/>
              <a:t>FTL advantages/mechanism:</a:t>
            </a:r>
            <a:endParaRPr lang="en-US" dirty="0"/>
          </a:p>
          <a:p>
            <a:pPr lvl="1"/>
            <a:r>
              <a:rPr lang="en-US" dirty="0" smtClean="0"/>
              <a:t>Copy </a:t>
            </a:r>
            <a:r>
              <a:rPr lang="en-US" dirty="0"/>
              <a:t>on </a:t>
            </a:r>
            <a:r>
              <a:rPr lang="en-US" dirty="0" smtClean="0"/>
              <a:t>Write: No need to immediately erase entire 256K block when modifying 4K page</a:t>
            </a:r>
            <a:endParaRPr lang="en-US" dirty="0"/>
          </a:p>
          <a:p>
            <a:pPr lvl="2"/>
            <a:r>
              <a:rPr lang="en-US" dirty="0"/>
              <a:t>Don’t overwrite </a:t>
            </a:r>
            <a:r>
              <a:rPr lang="en-US" dirty="0" smtClean="0"/>
              <a:t>page </a:t>
            </a:r>
            <a:r>
              <a:rPr lang="en-US" dirty="0"/>
              <a:t>when OS updates </a:t>
            </a:r>
            <a:r>
              <a:rPr lang="en-US" dirty="0" smtClean="0"/>
              <a:t>data</a:t>
            </a:r>
            <a:endParaRPr lang="en-US" dirty="0"/>
          </a:p>
          <a:p>
            <a:pPr lvl="2"/>
            <a:r>
              <a:rPr lang="en-US" dirty="0"/>
              <a:t>Instead, write new version in a free page</a:t>
            </a:r>
          </a:p>
          <a:p>
            <a:pPr lvl="2"/>
            <a:r>
              <a:rPr lang="en-US" dirty="0"/>
              <a:t>Update FTL mapping to point to new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Wear Levelling: Try to wear out NAND evenly</a:t>
            </a:r>
          </a:p>
          <a:p>
            <a:pPr lvl="2"/>
            <a:r>
              <a:rPr lang="en-US" dirty="0" smtClean="0"/>
              <a:t>SSD </a:t>
            </a:r>
            <a:r>
              <a:rPr lang="en-US" dirty="0"/>
              <a:t>controller can assign mappings to spread </a:t>
            </a:r>
            <a:r>
              <a:rPr lang="en-US" dirty="0" smtClean="0"/>
              <a:t>workload </a:t>
            </a:r>
            <a:r>
              <a:rPr lang="en-US" dirty="0"/>
              <a:t>across </a:t>
            </a:r>
            <a:r>
              <a:rPr lang="en-US" dirty="0" smtClean="0"/>
              <a:t>pages</a:t>
            </a:r>
            <a:endParaRPr lang="en-US" i="1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to do with old versions of pages?</a:t>
            </a:r>
          </a:p>
          <a:p>
            <a:pPr lvl="2"/>
            <a:r>
              <a:rPr lang="en-US" i="1" dirty="0"/>
              <a:t>Garbage Collection</a:t>
            </a:r>
            <a:r>
              <a:rPr lang="en-US" dirty="0"/>
              <a:t> in background</a:t>
            </a:r>
          </a:p>
          <a:p>
            <a:pPr lvl="2"/>
            <a:r>
              <a:rPr lang="en-US" dirty="0"/>
              <a:t>Erase blocks with old pages, add to free list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53200" y="762000"/>
            <a:ext cx="5510757" cy="3429000"/>
            <a:chOff x="5969391" y="822883"/>
            <a:chExt cx="6125415" cy="3733800"/>
          </a:xfrm>
        </p:grpSpPr>
        <p:grpSp>
          <p:nvGrpSpPr>
            <p:cNvPr id="7" name="Group 6"/>
            <p:cNvGrpSpPr/>
            <p:nvPr/>
          </p:nvGrpSpPr>
          <p:grpSpPr>
            <a:xfrm>
              <a:off x="7477640" y="822883"/>
              <a:ext cx="4617166" cy="3733800"/>
              <a:chOff x="7477640" y="822883"/>
              <a:chExt cx="4617166" cy="3733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477640" y="822883"/>
                <a:ext cx="4617166" cy="3733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SSD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7543800" y="1371600"/>
                <a:ext cx="838200" cy="2819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Host</a:t>
                </a:r>
                <a:b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Interface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10337125" y="1371600"/>
                <a:ext cx="838200" cy="2819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Flash</a:t>
                </a:r>
                <a:b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Controller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11201400" y="1371600"/>
                <a:ext cx="838200" cy="2819400"/>
              </a:xfrm>
              <a:prstGeom prst="roundRect">
                <a:avLst/>
              </a:prstGeom>
              <a:solidFill>
                <a:srgbClr val="FFFFA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NAND</a:t>
                </a:r>
                <a:b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FLASH Chips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415080" y="1295400"/>
                <a:ext cx="1888965" cy="2971800"/>
                <a:chOff x="8763000" y="1295400"/>
                <a:chExt cx="1888965" cy="2971800"/>
              </a:xfrm>
            </p:grpSpPr>
            <p:sp>
              <p:nvSpPr>
                <p:cNvPr id="22" name="Rectangle 21"/>
                <p:cNvSpPr/>
                <p:nvPr/>
              </p:nvSpPr>
              <p:spPr bwMode="auto">
                <a:xfrm>
                  <a:off x="8763000" y="1295400"/>
                  <a:ext cx="1888965" cy="2971800"/>
                </a:xfrm>
                <a:prstGeom prst="rect">
                  <a:avLst/>
                </a:prstGeom>
                <a:pattFill prst="dkDnDiag">
                  <a:fgClr>
                    <a:schemeClr val="accent1"/>
                  </a:fgClr>
                  <a:bgClr>
                    <a:schemeClr val="bg1"/>
                  </a:bgClr>
                </a:patt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8825152" y="1371600"/>
                  <a:ext cx="176466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Logical-physical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address translation</a:t>
                  </a: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8825152" y="2234499"/>
                  <a:ext cx="1764660" cy="28833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Wear-leveling</a:t>
                  </a:r>
                  <a:endPara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8825152" y="2588695"/>
                  <a:ext cx="176466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Bad block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management</a:t>
                  </a: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8825152" y="3096522"/>
                  <a:ext cx="1764660" cy="260382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SSD concurrency</a:t>
                  </a: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8825152" y="3416577"/>
                  <a:ext cx="1764660" cy="26612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Page allocation</a:t>
                  </a:r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 bwMode="auto">
                <a:xfrm>
                  <a:off x="8825152" y="3733800"/>
                  <a:ext cx="176466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Error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correction codes</a:t>
                  </a: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8825152" y="1880303"/>
                  <a:ext cx="1764660" cy="28833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Garbage collection</a:t>
                  </a:r>
                  <a:endPara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8322300" y="952075"/>
                <a:ext cx="2081355" cy="368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Gill Sans Light"/>
                  </a:rPr>
                  <a:t>Flash Translation</a:t>
                </a:r>
                <a:endParaRPr lang="en-US" sz="1600" dirty="0">
                  <a:solidFill>
                    <a:srgbClr val="FF0000"/>
                  </a:solidFill>
                  <a:latin typeface="Gill Sans Ligh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969391" y="822883"/>
              <a:ext cx="1066800" cy="3733800"/>
              <a:chOff x="5969391" y="822883"/>
              <a:chExt cx="1066800" cy="37338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5969391" y="822883"/>
                <a:ext cx="1066800" cy="3733800"/>
              </a:xfrm>
              <a:prstGeom prst="rect">
                <a:avLst/>
              </a:prstGeom>
              <a:solidFill>
                <a:srgbClr val="BCFFB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Operating</a:t>
                </a:r>
                <a:b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</a:b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rPr>
                  <a:t>System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019800" y="2150333"/>
                <a:ext cx="990600" cy="1078901"/>
                <a:chOff x="6016537" y="2234499"/>
                <a:chExt cx="990600" cy="107890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6016537" y="2234499"/>
                  <a:ext cx="990600" cy="508701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  <a:t>Low-level</a:t>
                  </a:r>
                  <a:b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</a:b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  <a:t>driver</a:t>
                  </a: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6016537" y="2804699"/>
                  <a:ext cx="990600" cy="508701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 Light"/>
                    </a:rPr>
                    <a:t>File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dirty="0" smtClean="0">
                      <a:latin typeface="Gill Sans Light"/>
                    </a:rPr>
                    <a:t>System</a:t>
                  </a:r>
                  <a:endPara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Light"/>
                  </a:endParaRPr>
                </a:p>
              </p:txBody>
            </p:sp>
          </p:grpSp>
        </p:grpSp>
        <p:cxnSp>
          <p:nvCxnSpPr>
            <p:cNvPr id="9" name="Straight Arrow Connector 8"/>
            <p:cNvCxnSpPr>
              <a:stCxn id="12" idx="3"/>
              <a:endCxn id="16" idx="1"/>
            </p:cNvCxnSpPr>
            <p:nvPr/>
          </p:nvCxnSpPr>
          <p:spPr bwMode="auto">
            <a:xfrm>
              <a:off x="7036191" y="2689783"/>
              <a:ext cx="441449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079661" y="2815562"/>
              <a:ext cx="444737" cy="1658148"/>
            </a:xfrm>
            <a:prstGeom prst="rect">
              <a:avLst/>
            </a:prstGeom>
            <a:noFill/>
          </p:spPr>
          <p:txBody>
            <a:bodyPr vert="vert" wrap="none" rtlCol="0" anchor="ctr">
              <a:spAutoFit/>
            </a:bodyPr>
            <a:lstStyle/>
            <a:p>
              <a:r>
                <a:rPr lang="en-US" sz="1400" dirty="0" err="1" smtClean="0">
                  <a:latin typeface="Gill Sans Light"/>
                </a:rPr>
                <a:t>PCIe</a:t>
              </a:r>
              <a:r>
                <a:rPr lang="en-US" sz="1400" dirty="0" smtClean="0">
                  <a:latin typeface="Gill Sans Light"/>
                </a:rPr>
                <a:t>, SATA, SAS</a:t>
              </a:r>
              <a:endParaRPr lang="en-US" sz="1400" dirty="0">
                <a:latin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73024" y="1297048"/>
              <a:ext cx="564473" cy="1268275"/>
            </a:xfrm>
            <a:prstGeom prst="rect">
              <a:avLst/>
            </a:prstGeom>
            <a:noFill/>
          </p:spPr>
          <p:txBody>
            <a:bodyPr vert="vert" wrap="none" rtlCol="0" anchor="ctr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400" dirty="0" smtClean="0">
                  <a:latin typeface="Gill Sans Light"/>
                </a:rPr>
                <a:t>Host</a:t>
              </a:r>
              <a:br>
                <a:rPr lang="en-US" sz="1400" dirty="0" smtClean="0">
                  <a:latin typeface="Gill Sans Light"/>
                </a:rPr>
              </a:br>
              <a:r>
                <a:rPr lang="en-US" sz="1400" dirty="0" smtClean="0">
                  <a:latin typeface="Gill Sans Light"/>
                </a:rPr>
                <a:t>Interconnect</a:t>
              </a:r>
              <a:endParaRPr lang="en-US" sz="140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70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117-A878-41E8-B117-638FCF7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“Current</a:t>
            </a:r>
            <a:r>
              <a:rPr lang="en-US" dirty="0" smtClean="0"/>
              <a:t>” (large) </a:t>
            </a:r>
            <a:r>
              <a:rPr lang="en-US" dirty="0"/>
              <a:t>3.5in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FD03-0792-4128-93C8-03519468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9312"/>
            <a:ext cx="8153400" cy="5459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Seagate </a:t>
            </a:r>
            <a:r>
              <a:rPr lang="en-US" dirty="0" err="1" smtClean="0"/>
              <a:t>Exos</a:t>
            </a:r>
            <a:r>
              <a:rPr lang="en-US" dirty="0" smtClean="0"/>
              <a:t> </a:t>
            </a:r>
            <a:r>
              <a:rPr lang="en-US" dirty="0"/>
              <a:t>SSD: </a:t>
            </a:r>
            <a:r>
              <a:rPr lang="en-US" dirty="0" smtClean="0"/>
              <a:t>15.36TB (2017)</a:t>
            </a:r>
            <a:endParaRPr lang="en-US" dirty="0"/>
          </a:p>
          <a:p>
            <a:pPr lvl="1"/>
            <a:r>
              <a:rPr lang="en-US" dirty="0"/>
              <a:t>Dual 12Gb/s interface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reads 860MB/s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writes 920MB/s</a:t>
            </a:r>
          </a:p>
          <a:p>
            <a:pPr lvl="1"/>
            <a:r>
              <a:rPr lang="en-US" dirty="0"/>
              <a:t>Random Reads (IOPS): 102K</a:t>
            </a:r>
          </a:p>
          <a:p>
            <a:pPr lvl="1"/>
            <a:r>
              <a:rPr lang="en-US" dirty="0"/>
              <a:t>Random Writes (IOPS): 15K</a:t>
            </a:r>
          </a:p>
          <a:p>
            <a:pPr lvl="1"/>
            <a:r>
              <a:rPr lang="en-US" dirty="0"/>
              <a:t>Price (Amazon): </a:t>
            </a:r>
            <a:r>
              <a:rPr lang="en-US" dirty="0" smtClean="0"/>
              <a:t>$5495 ($0.36/GB)</a:t>
            </a:r>
            <a:endParaRPr lang="en-US" dirty="0"/>
          </a:p>
          <a:p>
            <a:r>
              <a:rPr lang="en-US" dirty="0"/>
              <a:t>Nimbus SSD: 100TB (2019)</a:t>
            </a:r>
          </a:p>
          <a:p>
            <a:pPr lvl="1"/>
            <a:r>
              <a:rPr lang="en-US" dirty="0"/>
              <a:t>Dual port: 12Gb/s interface </a:t>
            </a:r>
          </a:p>
          <a:p>
            <a:pPr lvl="1"/>
            <a:r>
              <a:rPr lang="en-US" dirty="0"/>
              <a:t>Seq reads/writes: 500MB/s</a:t>
            </a:r>
          </a:p>
          <a:p>
            <a:pPr lvl="1"/>
            <a:r>
              <a:rPr lang="en-US" dirty="0"/>
              <a:t>Random Read Ops (IOPS): 100K</a:t>
            </a:r>
          </a:p>
          <a:p>
            <a:pPr lvl="1"/>
            <a:r>
              <a:rPr lang="en-US" i="1" dirty="0"/>
              <a:t>Unlimited writes for 5 years!</a:t>
            </a:r>
          </a:p>
          <a:p>
            <a:pPr lvl="1"/>
            <a:r>
              <a:rPr lang="en-US" dirty="0"/>
              <a:t>Price: ~ </a:t>
            </a:r>
            <a:r>
              <a:rPr lang="en-US" dirty="0" smtClean="0"/>
              <a:t>$40K</a:t>
            </a:r>
            <a:r>
              <a:rPr lang="en-US" dirty="0"/>
              <a:t>? </a:t>
            </a:r>
            <a:r>
              <a:rPr lang="en-US" dirty="0" smtClean="0"/>
              <a:t>($0.4/GB)</a:t>
            </a:r>
          </a:p>
          <a:p>
            <a:pPr lvl="2"/>
            <a:r>
              <a:rPr lang="en-US" dirty="0" smtClean="0"/>
              <a:t>However, 50TB drive costs $12500 ($0.25/GB)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741-1D30-4B64-9054-15FE1459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333"/>
          <a:stretch/>
        </p:blipFill>
        <p:spPr>
          <a:xfrm>
            <a:off x="8179904" y="3482310"/>
            <a:ext cx="2133600" cy="3245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3114-BB7B-4B47-AD9A-9B9B870A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4" y="733192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9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sz="2700" dirty="0"/>
              <a:t>Amusing calculation: </a:t>
            </a:r>
            <a:br>
              <a:rPr lang="en-US" sz="2700" dirty="0"/>
            </a:br>
            <a:r>
              <a:rPr lang="en-US" sz="2700" dirty="0"/>
              <a:t>Is a full Kindle heavier than an empty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762000"/>
            <a:ext cx="10744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Actually, “Yes”, but not by much</a:t>
            </a:r>
          </a:p>
          <a:p>
            <a:r>
              <a:rPr lang="en-US" dirty="0" smtClean="0"/>
              <a:t>Flash works by trapping electrons:</a:t>
            </a:r>
          </a:p>
          <a:p>
            <a:pPr lvl="1"/>
            <a:r>
              <a:rPr lang="en-US" dirty="0" smtClean="0"/>
              <a:t>So, erased state lower energy than written state</a:t>
            </a:r>
          </a:p>
          <a:p>
            <a:r>
              <a:rPr lang="en-US" dirty="0" smtClean="0"/>
              <a:t>Assuming that:</a:t>
            </a:r>
          </a:p>
          <a:p>
            <a:pPr lvl="1"/>
            <a:r>
              <a:rPr lang="en-US" dirty="0" smtClean="0"/>
              <a:t>Kindle has 4GB flash</a:t>
            </a:r>
          </a:p>
          <a:p>
            <a:pPr lvl="1"/>
            <a:r>
              <a:rPr lang="en-US" dirty="0" smtClean="0"/>
              <a:t>½ of all bits in full Kindle are in high-energy state</a:t>
            </a:r>
          </a:p>
          <a:p>
            <a:pPr lvl="1"/>
            <a:r>
              <a:rPr lang="en-US" dirty="0" smtClean="0"/>
              <a:t>High-energy state about 10</a:t>
            </a:r>
            <a:r>
              <a:rPr lang="en-US" baseline="30000" dirty="0" smtClean="0"/>
              <a:t>-15</a:t>
            </a:r>
            <a:r>
              <a:rPr lang="en-US" dirty="0" smtClean="0"/>
              <a:t> joules higher</a:t>
            </a:r>
          </a:p>
          <a:p>
            <a:pPr lvl="1"/>
            <a:r>
              <a:rPr lang="en-US" dirty="0" smtClean="0"/>
              <a:t>Then: Full Kindle is 1 </a:t>
            </a:r>
            <a:r>
              <a:rPr lang="en-US" dirty="0" err="1" smtClean="0"/>
              <a:t>attogram</a:t>
            </a:r>
            <a:r>
              <a:rPr lang="en-US" dirty="0" smtClean="0"/>
              <a:t> (10</a:t>
            </a:r>
            <a:r>
              <a:rPr lang="en-US" baseline="30000" dirty="0" smtClean="0"/>
              <a:t>-18</a:t>
            </a:r>
            <a:r>
              <a:rPr lang="en-US" dirty="0" smtClean="0"/>
              <a:t>gram) heavier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(Using 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course, this is less than most sensitive scale can measure (it can measure 10</a:t>
            </a:r>
            <a:r>
              <a:rPr lang="en-US" baseline="30000" dirty="0" smtClean="0"/>
              <a:t>-9 </a:t>
            </a:r>
            <a:r>
              <a:rPr lang="en-US" dirty="0" smtClean="0"/>
              <a:t>grams)</a:t>
            </a:r>
          </a:p>
          <a:p>
            <a:r>
              <a:rPr lang="en-US" dirty="0" smtClean="0"/>
              <a:t>Of course, this weight difference overwhelmed by battery discharge, weight from getting warm,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Source: John Kubiatowicz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York Times, Oct 24, 2011)</a:t>
            </a:r>
          </a:p>
        </p:txBody>
      </p:sp>
    </p:spTree>
    <p:extLst>
      <p:ext uri="{BB962C8B-B14F-4D97-AF65-F5344CB8AC3E}">
        <p14:creationId xmlns:p14="http://schemas.microsoft.com/office/powerpoint/2010/main" val="330182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105920</TotalTime>
  <Pages>60</Pages>
  <Words>4980</Words>
  <Application>Microsoft Office PowerPoint</Application>
  <PresentationFormat>Widescreen</PresentationFormat>
  <Paragraphs>930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7" baseType="lpstr">
      <vt:lpstr>MS PGothic</vt:lpstr>
      <vt:lpstr>MS PGothic</vt:lpstr>
      <vt:lpstr>Arial</vt:lpstr>
      <vt:lpstr>Ariel</vt:lpstr>
      <vt:lpstr>Cambria Math</vt:lpstr>
      <vt:lpstr>Comic Sans MS</vt:lpstr>
      <vt:lpstr>Gill Sans</vt:lpstr>
      <vt:lpstr>Gill Sans Light</vt:lpstr>
      <vt:lpstr>Gulim</vt:lpstr>
      <vt:lpstr>Gulim</vt:lpstr>
      <vt:lpstr>Helvetica</vt:lpstr>
      <vt:lpstr>Helvetica Neue </vt:lpstr>
      <vt:lpstr>Helvetica Neue Light</vt:lpstr>
      <vt:lpstr>Slack-Lato</vt:lpstr>
      <vt:lpstr>Source Sans Pro</vt:lpstr>
      <vt:lpstr>Symbol</vt:lpstr>
      <vt:lpstr>Times New Roman</vt:lpstr>
      <vt:lpstr>Wingdings</vt:lpstr>
      <vt:lpstr>Office</vt:lpstr>
      <vt:lpstr>CS162 Operating Systems and Systems Programming Lecture 21  Filesystems 1: Performance, Queueing Theory, Filesystem Design</vt:lpstr>
      <vt:lpstr>Recall: Magnetic Disks</vt:lpstr>
      <vt:lpstr>Recall: FLASH Memory</vt:lpstr>
      <vt:lpstr>Flash Memory (Con’t)</vt:lpstr>
      <vt:lpstr>SSD Architecture – Reads</vt:lpstr>
      <vt:lpstr>SSD Architecture – Writes</vt:lpstr>
      <vt:lpstr>Managing Writes: Flash Translation Layer</vt:lpstr>
      <vt:lpstr>Some “Current” (large) 3.5in SSDs</vt:lpstr>
      <vt:lpstr>Amusing calculation:  Is a full Kindle heavier than an empty one?</vt:lpstr>
      <vt:lpstr>SSD Summary</vt:lpstr>
      <vt:lpstr>SSD Summary</vt:lpstr>
      <vt:lpstr>Administrivia (4/9/2024)</vt:lpstr>
      <vt:lpstr>Ways of Measuring Performance: Times (s) and Rates (op/s)</vt:lpstr>
      <vt:lpstr>Example: Overhead in Fast Network</vt:lpstr>
      <vt:lpstr>Example: 10 ms Startup Cost (e.g., Disk)</vt:lpstr>
      <vt:lpstr>What Determines Peak BW for I/O?</vt:lpstr>
      <vt:lpstr>Sequential Server Performance</vt:lpstr>
      <vt:lpstr>Single Pipelined Server</vt:lpstr>
      <vt:lpstr>Example Systems “Pipelines”</vt:lpstr>
      <vt:lpstr>Multiple Servers</vt:lpstr>
      <vt:lpstr>Example Systems “Parallelism”</vt:lpstr>
      <vt:lpstr>I/O Performance</vt:lpstr>
      <vt:lpstr>I/O Performance</vt:lpstr>
      <vt:lpstr>A Simple Deterministic World</vt:lpstr>
      <vt:lpstr>A Ideal Linear World</vt:lpstr>
      <vt:lpstr>A Bursty World</vt:lpstr>
      <vt:lpstr>So how do we model the burstiness of arrival?</vt:lpstr>
      <vt:lpstr>Background:  General Use of Random Distributions</vt:lpstr>
      <vt:lpstr>Introduction to Queuing Theory</vt:lpstr>
      <vt:lpstr>Little’s Law</vt:lpstr>
      <vt:lpstr>Example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Law Applied to a Queue</vt:lpstr>
      <vt:lpstr>A Little Queuing Theory: Computing TQ</vt:lpstr>
      <vt:lpstr>System Performance In presence of a Queue</vt:lpstr>
      <vt:lpstr>Why unbounded response time?</vt:lpstr>
      <vt:lpstr>Why unbounded response time?</vt:lpstr>
      <vt:lpstr>A Little Queuing Theory: An Example</vt:lpstr>
      <vt:lpstr>Queuing Theory Resources</vt:lpstr>
      <vt:lpstr>Optimize I/O Performance</vt:lpstr>
      <vt:lpstr>Recall: I/O and Storage Layers</vt:lpstr>
      <vt:lpstr>From Storage to File Systems</vt:lpstr>
      <vt:lpstr>Building a File System</vt:lpstr>
      <vt:lpstr>Recall: User vs. System View of a File</vt:lpstr>
      <vt:lpstr>Translation from User to System View</vt:lpstr>
      <vt:lpstr>Disk Management</vt:lpstr>
      <vt:lpstr>What Does the File System Need?</vt:lpstr>
      <vt:lpstr>Data Structures on Disk</vt:lpstr>
      <vt:lpstr>Critical Factors in File System Design</vt:lpstr>
      <vt:lpstr>Components of a File System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1144</cp:revision>
  <cp:lastPrinted>2024-04-09T18:08:34Z</cp:lastPrinted>
  <dcterms:created xsi:type="dcterms:W3CDTF">1995-08-12T11:37:26Z</dcterms:created>
  <dcterms:modified xsi:type="dcterms:W3CDTF">2024-04-11T04:44:49Z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