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1465" r:id="rId3"/>
    <p:sldId id="1466" r:id="rId4"/>
    <p:sldId id="1456" r:id="rId5"/>
    <p:sldId id="1464" r:id="rId6"/>
    <p:sldId id="1458" r:id="rId7"/>
    <p:sldId id="1459" r:id="rId8"/>
    <p:sldId id="1460" r:id="rId9"/>
    <p:sldId id="1461" r:id="rId10"/>
    <p:sldId id="1462" r:id="rId11"/>
    <p:sldId id="1463" r:id="rId12"/>
    <p:sldId id="1455" r:id="rId13"/>
    <p:sldId id="1435" r:id="rId14"/>
    <p:sldId id="1436" r:id="rId15"/>
    <p:sldId id="1437" r:id="rId16"/>
    <p:sldId id="1438" r:id="rId17"/>
    <p:sldId id="1440" r:id="rId18"/>
    <p:sldId id="1441" r:id="rId19"/>
    <p:sldId id="1442" r:id="rId20"/>
    <p:sldId id="1443" r:id="rId21"/>
    <p:sldId id="1444" r:id="rId22"/>
    <p:sldId id="1445" r:id="rId23"/>
    <p:sldId id="1446" r:id="rId24"/>
    <p:sldId id="1447" r:id="rId25"/>
    <p:sldId id="1448" r:id="rId26"/>
    <p:sldId id="1449" r:id="rId27"/>
    <p:sldId id="1450" r:id="rId28"/>
    <p:sldId id="1451" r:id="rId29"/>
    <p:sldId id="1452" r:id="rId30"/>
    <p:sldId id="1453" r:id="rId31"/>
    <p:sldId id="1454" r:id="rId32"/>
    <p:sldId id="1467" r:id="rId33"/>
    <p:sldId id="1304" r:id="rId34"/>
    <p:sldId id="1431" r:id="rId35"/>
    <p:sldId id="1305" r:id="rId36"/>
    <p:sldId id="1306" r:id="rId37"/>
    <p:sldId id="1307" r:id="rId38"/>
    <p:sldId id="1308" r:id="rId39"/>
    <p:sldId id="1309" r:id="rId40"/>
    <p:sldId id="1310" r:id="rId41"/>
    <p:sldId id="1311" r:id="rId42"/>
    <p:sldId id="1312" r:id="rId43"/>
    <p:sldId id="1313" r:id="rId44"/>
    <p:sldId id="1314" r:id="rId45"/>
    <p:sldId id="1315" r:id="rId46"/>
    <p:sldId id="1316" r:id="rId47"/>
    <p:sldId id="1317" r:id="rId48"/>
    <p:sldId id="1318" r:id="rId49"/>
    <p:sldId id="1319" r:id="rId50"/>
    <p:sldId id="1320" r:id="rId51"/>
    <p:sldId id="1321" r:id="rId52"/>
    <p:sldId id="1322" r:id="rId53"/>
    <p:sldId id="1323" r:id="rId54"/>
    <p:sldId id="1324" r:id="rId55"/>
    <p:sldId id="1325" r:id="rId56"/>
    <p:sldId id="1326" r:id="rId57"/>
    <p:sldId id="1327" r:id="rId58"/>
    <p:sldId id="1328" r:id="rId59"/>
    <p:sldId id="1329" r:id="rId60"/>
    <p:sldId id="1330" r:id="rId61"/>
    <p:sldId id="1331" r:id="rId62"/>
    <p:sldId id="1332" r:id="rId63"/>
    <p:sldId id="1333" r:id="rId64"/>
    <p:sldId id="1334" r:id="rId65"/>
    <p:sldId id="1335" r:id="rId66"/>
    <p:sldId id="1336" r:id="rId67"/>
    <p:sldId id="1337" r:id="rId68"/>
    <p:sldId id="1338" r:id="rId69"/>
    <p:sldId id="1339" r:id="rId70"/>
    <p:sldId id="1340" r:id="rId71"/>
    <p:sldId id="1341" r:id="rId72"/>
    <p:sldId id="1342" r:id="rId73"/>
    <p:sldId id="1343" r:id="rId74"/>
    <p:sldId id="1344" r:id="rId75"/>
    <p:sldId id="1345" r:id="rId76"/>
    <p:sldId id="1346" r:id="rId77"/>
    <p:sldId id="1347" r:id="rId78"/>
    <p:sldId id="1348" r:id="rId79"/>
    <p:sldId id="1349" r:id="rId80"/>
    <p:sldId id="1350" r:id="rId81"/>
    <p:sldId id="1351" r:id="rId82"/>
    <p:sldId id="1352" r:id="rId83"/>
    <p:sldId id="1353" r:id="rId84"/>
    <p:sldId id="1354" r:id="rId85"/>
    <p:sldId id="1265" r:id="rId86"/>
    <p:sldId id="1357" r:id="rId87"/>
    <p:sldId id="1266" r:id="rId88"/>
    <p:sldId id="1267" r:id="rId89"/>
    <p:sldId id="1358" r:id="rId90"/>
    <p:sldId id="1359" r:id="rId91"/>
    <p:sldId id="1360" r:id="rId92"/>
    <p:sldId id="1361" r:id="rId93"/>
    <p:sldId id="1356" r:id="rId94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/>
    <p:restoredTop sz="95005" autoAdjust="0"/>
  </p:normalViewPr>
  <p:slideViewPr>
    <p:cSldViewPr>
      <p:cViewPr varScale="1">
        <p:scale>
          <a:sx n="104" d="100"/>
          <a:sy n="104" d="100"/>
        </p:scale>
        <p:origin x="108" y="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89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530" y="6956426"/>
            <a:ext cx="847738" cy="28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48" tIns="46964" rIns="92248" bIns="46964">
            <a:spAutoFit/>
          </a:bodyPr>
          <a:lstStyle/>
          <a:p>
            <a:pPr algn="ctr" defTabSz="916909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6909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628" y="6956426"/>
            <a:ext cx="877538" cy="28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48" tIns="46964" rIns="92248" bIns="46964">
            <a:spAutoFit/>
          </a:bodyPr>
          <a:lstStyle/>
          <a:p>
            <a:pPr algn="ctr" defTabSz="916909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6909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7" y="3475044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01" tIns="46964" rIns="95601" bIns="46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132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2627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05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0707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650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9870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5579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26184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36741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575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1972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872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26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204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87" tIns="45694" rIns="91387" bIns="45694"/>
          <a:lstStyle/>
          <a:p>
            <a:fld id="{BB7440CD-BA39-A148-AE3A-F33EF3E7FD3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8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510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89671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873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010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ko-KR" altLang="en-US"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3247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6275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33208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53128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70797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7422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883794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6241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42155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331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087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642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37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74" tIns="45687" rIns="91374" bIns="45687"/>
          <a:lstStyle/>
          <a:p>
            <a:fld id="{BB7440CD-BA39-A148-AE3A-F33EF3E7FD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9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74" tIns="45687" rIns="91374" bIns="45687"/>
          <a:lstStyle/>
          <a:p>
            <a:fld id="{BB7440CD-BA39-A148-AE3A-F33EF3E7FD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734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lIns="91374" tIns="45687" rIns="91374" bIns="45687"/>
          <a:lstStyle/>
          <a:p>
            <a:fld id="{BB7440CD-BA39-A148-AE3A-F33EF3E7FD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227755" y="6551613"/>
            <a:ext cx="888045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9.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2/13/2024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2024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ept-info.labri.fr/~denis/Enseignement/2008-IR/Articles/01-futex.pdf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9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Synchronization 3: </a:t>
            </a:r>
            <a:br>
              <a:rPr lang="en-US" sz="3000" dirty="0" smtClean="0"/>
            </a:br>
            <a:r>
              <a:rPr lang="en-US" sz="3000" dirty="0" smtClean="0"/>
              <a:t>Semaphores, Monitors and Readers/Writers</a:t>
            </a:r>
            <a:br>
              <a:rPr lang="en-US" sz="3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13</a:t>
            </a:r>
            <a:r>
              <a:rPr lang="en-US" altLang="en-US" baseline="30000" dirty="0" smtClean="0">
                <a:ea typeface="Gill Sans" charset="0"/>
              </a:rPr>
              <a:t>th</a:t>
            </a:r>
            <a:r>
              <a:rPr lang="en-US" altLang="en-US" dirty="0" smtClean="0">
                <a:ea typeface="Gill Sans" charset="0"/>
              </a:rPr>
              <a:t>, 2024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#3: Better, using more atomics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23889"/>
            <a:ext cx="4724400" cy="5867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Much better: Three (3) states: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UNLOCKED</a:t>
            </a:r>
            <a:r>
              <a:rPr lang="en-US" sz="2000" dirty="0" smtClean="0"/>
              <a:t>: No one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LOCKED</a:t>
            </a:r>
            <a:r>
              <a:rPr lang="en-US" sz="2000" dirty="0" smtClean="0"/>
              <a:t>: One thread has lock</a:t>
            </a:r>
          </a:p>
          <a:p>
            <a:pPr lvl="1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CONTESTED</a:t>
            </a:r>
            <a:r>
              <a:rPr lang="en-US" sz="2000" dirty="0" smtClean="0"/>
              <a:t>: Possibly more than one (with someone sleeping)</a:t>
            </a:r>
          </a:p>
          <a:p>
            <a:r>
              <a:rPr lang="en-US" sz="2000" dirty="0" smtClean="0"/>
              <a:t>Clean interface!</a:t>
            </a:r>
          </a:p>
          <a:p>
            <a:r>
              <a:rPr lang="en-US" sz="2000" dirty="0" smtClean="0"/>
              <a:t>Lock grabbed cleanly by either</a:t>
            </a:r>
          </a:p>
          <a:p>
            <a:pPr lvl="1"/>
            <a:r>
              <a:rPr lang="en-US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compare&amp;swap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swap()</a:t>
            </a:r>
          </a:p>
          <a:p>
            <a:r>
              <a:rPr lang="en-US" sz="2000" dirty="0" smtClean="0">
                <a:latin typeface="Gill Sans Light"/>
              </a:rPr>
              <a:t>No overhead if uncontested!</a:t>
            </a:r>
          </a:p>
          <a:p>
            <a:r>
              <a:rPr lang="en-US" sz="2000" dirty="0" smtClean="0">
                <a:latin typeface="Gill Sans Light"/>
              </a:rPr>
              <a:t>Could build semaphores in a similar way!</a:t>
            </a:r>
          </a:p>
          <a:p>
            <a:pPr lvl="2"/>
            <a:endParaRPr lang="en-US" sz="1800" dirty="0"/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823889"/>
            <a:ext cx="7086600" cy="55769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typedef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enum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{ UNLOCKED,LOCKED,CONTESTED } Lock;</a:t>
            </a:r>
            <a:endParaRPr lang="en-US" altLang="en-US" b="0" dirty="0">
              <a:solidFill>
                <a:schemeClr val="accent5">
                  <a:lumMod val="50000"/>
                </a:schemeClr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Lock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panose="020B0609020204030204" pitchFamily="49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0" dirty="0">
                <a:solidFill>
                  <a:srgbClr val="233AE1"/>
                </a:solidFill>
                <a:latin typeface="Consolas" panose="020B0609020204030204" pitchFamily="49" charset="0"/>
              </a:rPr>
              <a:t>= </a:t>
            </a:r>
            <a:r>
              <a:rPr lang="en-US" altLang="en-US" b="0" dirty="0" smtClean="0">
                <a:solidFill>
                  <a:srgbClr val="233AE1"/>
                </a:solidFill>
                <a:latin typeface="Consolas" panose="020B0609020204030204" pitchFamily="49" charset="0"/>
              </a:rPr>
              <a:t>UNLOCKED; // Interface: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unlocked, grab lock!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if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compare&amp;swap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thelock,UNLOCKED,LOCKED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	return;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Keep trying to grab lock, sleep in 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futex</a:t>
            </a: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thelock,CONTESTED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!= UNLOCKED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Sleep unless someone releases here!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FUTEX_WAIT, CONTESTED);</a:t>
            </a: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r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elease(Lock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If someone sleeping,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swap(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thelock,UNLOCKED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 == CONTESTED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(thelock,FUTEX_WAKE,1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4170811" y="881063"/>
            <a:ext cx="7648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219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1752600" y="7620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10134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1295400" y="4038600"/>
            <a:ext cx="9677400" cy="21336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3276600" y="30480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3276600" y="16002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3276600" y="7620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3782171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11201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Midterm This Thursday, 8-10pm (February 15)!</a:t>
            </a:r>
          </a:p>
          <a:p>
            <a:pPr lvl="1"/>
            <a:r>
              <a:rPr lang="en-US" i="1" dirty="0" smtClean="0"/>
              <a:t>In person: </a:t>
            </a:r>
            <a:r>
              <a:rPr lang="en-US" dirty="0" err="1" smtClean="0"/>
              <a:t>Dwinelle</a:t>
            </a:r>
            <a:r>
              <a:rPr lang="en-US" dirty="0" smtClean="0"/>
              <a:t> 155 (here) or VLSB 2050</a:t>
            </a:r>
          </a:p>
          <a:p>
            <a:pPr lvl="2"/>
            <a:r>
              <a:rPr lang="en-US" dirty="0" smtClean="0"/>
              <a:t>Look on ED for which room you should go to</a:t>
            </a:r>
          </a:p>
          <a:p>
            <a:pPr lvl="1"/>
            <a:r>
              <a:rPr lang="en-US" dirty="0" smtClean="0"/>
              <a:t>You are responsible for all materials up to and including today’s lecture!</a:t>
            </a:r>
          </a:p>
          <a:p>
            <a:pPr lvl="2"/>
            <a:r>
              <a:rPr lang="en-US" dirty="0" smtClean="0"/>
              <a:t>Including Semaphores and Monitors</a:t>
            </a:r>
          </a:p>
          <a:p>
            <a:pPr lvl="2"/>
            <a:r>
              <a:rPr lang="en-US" dirty="0" smtClean="0"/>
              <a:t>I have a complete version of the synchronization lectures available on YouTube from my Fall 2020 class. </a:t>
            </a:r>
            <a:r>
              <a:rPr lang="en-US" dirty="0" smtClean="0">
                <a:solidFill>
                  <a:srgbClr val="FF0000"/>
                </a:solidFill>
              </a:rPr>
              <a:t>[Note – the names of the lectures have changed slightly!]</a:t>
            </a:r>
          </a:p>
          <a:p>
            <a:r>
              <a:rPr lang="en-US" dirty="0" smtClean="0"/>
              <a:t>You get one (1) double-side page of </a:t>
            </a:r>
            <a:r>
              <a:rPr lang="en-US" i="1" dirty="0" smtClean="0"/>
              <a:t>handwritten </a:t>
            </a:r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Hand drawn figures, hand written notes</a:t>
            </a:r>
          </a:p>
          <a:p>
            <a:pPr lvl="1"/>
            <a:r>
              <a:rPr lang="en-US" dirty="0" smtClean="0"/>
              <a:t>No copying of figures directly from slides, no microfiche,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Redraw them if you want them on your notes!</a:t>
            </a:r>
          </a:p>
          <a:p>
            <a:r>
              <a:rPr lang="en-US" dirty="0" smtClean="0"/>
              <a:t>If you are sick, let us know.</a:t>
            </a:r>
          </a:p>
          <a:p>
            <a:pPr lvl="1"/>
            <a:r>
              <a:rPr lang="en-US" dirty="0" smtClean="0"/>
              <a:t>Do not come to the midterm!</a:t>
            </a:r>
          </a:p>
          <a:p>
            <a:r>
              <a:rPr lang="en-US" dirty="0" smtClean="0"/>
              <a:t>No class on Thursday</a:t>
            </a:r>
          </a:p>
          <a:p>
            <a:pPr lvl="1"/>
            <a:r>
              <a:rPr lang="en-US" dirty="0" smtClean="0"/>
              <a:t>I will have extra office hours during class time</a:t>
            </a:r>
            <a:endParaRPr lang="en-US" dirty="0"/>
          </a:p>
          <a:p>
            <a:r>
              <a:rPr lang="en-US" dirty="0" smtClean="0"/>
              <a:t>No section this week!</a:t>
            </a:r>
          </a:p>
          <a:p>
            <a:r>
              <a:rPr lang="en-US" dirty="0" smtClean="0"/>
              <a:t>No OH on Monday (it is a holiday!)</a:t>
            </a:r>
          </a:p>
        </p:txBody>
      </p:sp>
    </p:spTree>
    <p:extLst>
      <p:ext uri="{BB962C8B-B14F-4D97-AF65-F5344CB8AC3E}">
        <p14:creationId xmlns:p14="http://schemas.microsoft.com/office/powerpoint/2010/main" val="1671675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9601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Producer-Consumer with a Bounded </a:t>
            </a:r>
            <a:r>
              <a:rPr lang="en-US" altLang="ko-KR" dirty="0">
                <a:ea typeface="굴림" panose="020B0600000101010101" pitchFamily="34" charset="-127"/>
              </a:rPr>
              <a:t>B</a:t>
            </a:r>
            <a:r>
              <a:rPr lang="en-US" altLang="ko-KR" dirty="0" smtClean="0">
                <a:ea typeface="굴림" panose="020B0600000101010101" pitchFamily="34" charset="-127"/>
              </a:rPr>
              <a:t>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162" y="790294"/>
            <a:ext cx="9906000" cy="591530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Producer(s) put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Consumer(s) take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Others: Web servers, Routers, 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0371" y="3429001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5">
            <a:extLst>
              <a:ext uri="{FF2B5EF4-FFF2-40B4-BE49-F238E27FC236}">
                <a16:creationId xmlns:a16="http://schemas.microsoft.com/office/drawing/2014/main" id="{98497CA3-96EE-AD43-9502-1CC1C466C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068" y="10950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4472BC-AD9C-CF47-942E-032A15DBF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0668" y="9426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711648" y="7902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238268" y="790294"/>
            <a:ext cx="1039332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Consumer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9198936" y="899310"/>
            <a:ext cx="656420" cy="381560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 dirty="0">
                <a:latin typeface="Gill Sans" charset="0"/>
                <a:ea typeface="Gill Sans" charset="0"/>
                <a:cs typeface="Gill Sans" charset="0"/>
              </a:rPr>
              <a:t>Buffer</a:t>
            </a: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8816024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9855356" y="1090091"/>
            <a:ext cx="3829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 sz="16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4">
            <a:extLst>
              <a:ext uri="{FF2B5EF4-FFF2-40B4-BE49-F238E27FC236}">
                <a16:creationId xmlns:a16="http://schemas.microsoft.com/office/drawing/2014/main" id="{9017E023-D334-A04E-BEE4-D5372DC1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048" y="942694"/>
            <a:ext cx="984630" cy="59959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600" b="0">
                <a:latin typeface="Gill Sans" charset="0"/>
                <a:ea typeface="Gill Sans" charset="0"/>
                <a:cs typeface="Gill Sans" charset="0"/>
              </a:rPr>
              <a:t>Producer</a:t>
            </a:r>
          </a:p>
        </p:txBody>
      </p:sp>
    </p:spTree>
    <p:extLst>
      <p:ext uri="{BB962C8B-B14F-4D97-AF65-F5344CB8AC3E}">
        <p14:creationId xmlns:p14="http://schemas.microsoft.com/office/powerpoint/2010/main" val="3126244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10FA3-ED5E-894D-8B92-0CE3686509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3102429"/>
            <a:ext cx="7886700" cy="3074534"/>
          </a:xfrm>
        </p:spPr>
        <p:txBody>
          <a:bodyPr/>
          <a:lstStyle/>
          <a:p>
            <a:r>
              <a:rPr lang="en-US" dirty="0"/>
              <a:t>Insert: write &amp; bump write </a:t>
            </a:r>
            <a:r>
              <a:rPr lang="en-US" dirty="0" err="1"/>
              <a:t>ptr</a:t>
            </a:r>
            <a:r>
              <a:rPr lang="en-US" dirty="0"/>
              <a:t> (enqueue)</a:t>
            </a:r>
          </a:p>
          <a:p>
            <a:r>
              <a:rPr lang="en-US" dirty="0"/>
              <a:t>Remove: read &amp; bump read </a:t>
            </a:r>
            <a:r>
              <a:rPr lang="en-US" dirty="0" err="1"/>
              <a:t>ptr</a:t>
            </a:r>
            <a:r>
              <a:rPr lang="en-US" dirty="0"/>
              <a:t> (dequeue)</a:t>
            </a:r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How to tell if Full (on insert) Empty (on remove)?</a:t>
            </a:r>
          </a:p>
          <a:p>
            <a:r>
              <a:rPr lang="en-US" i="1" dirty="0">
                <a:solidFill>
                  <a:srgbClr val="FF0000"/>
                </a:solidFill>
              </a:rPr>
              <a:t>And what do you do if it is?</a:t>
            </a:r>
          </a:p>
          <a:p>
            <a:r>
              <a:rPr lang="en-US" i="1" dirty="0">
                <a:solidFill>
                  <a:srgbClr val="FF0000"/>
                </a:solidFill>
              </a:rPr>
              <a:t>What needs to be atomic?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9A1D329-23D2-3341-BA18-42D19EFF5E5F}"/>
              </a:ext>
            </a:extLst>
          </p:cNvPr>
          <p:cNvSpPr/>
          <p:nvPr/>
        </p:nvSpPr>
        <p:spPr>
          <a:xfrm>
            <a:off x="2152650" y="1273353"/>
            <a:ext cx="4019550" cy="14773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typedef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>
                <a:solidFill>
                  <a:srgbClr val="C200FF"/>
                </a:solidFill>
                <a:latin typeface="Courier" pitchFamily="2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{</a:t>
            </a:r>
            <a:endParaRPr lang="en-US" dirty="0">
              <a:solidFill>
                <a:srgbClr val="C200FF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write_index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</a:t>
            </a:r>
            <a:r>
              <a:rPr lang="en-US" dirty="0" err="1">
                <a:solidFill>
                  <a:srgbClr val="C1651C"/>
                </a:solidFill>
                <a:latin typeface="Courier" pitchFamily="2" charset="0"/>
              </a:rPr>
              <a:t>read_index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C1651C"/>
              </a:solidFill>
              <a:latin typeface="Courier" pitchFamily="2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  </a:t>
            </a:r>
            <a:r>
              <a:rPr lang="en-US" dirty="0">
                <a:solidFill>
                  <a:srgbClr val="2D961E"/>
                </a:solidFill>
                <a:latin typeface="Courier" pitchFamily="2" charset="0"/>
              </a:rPr>
              <a:t>&lt;type&gt;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 *</a:t>
            </a:r>
            <a:r>
              <a:rPr lang="en-US" dirty="0">
                <a:solidFill>
                  <a:srgbClr val="C1651C"/>
                </a:solidFill>
                <a:latin typeface="Courier" pitchFamily="2" charset="0"/>
              </a:rPr>
              <a:t>entries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[BUFSIZE];</a:t>
            </a:r>
          </a:p>
          <a:p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} </a:t>
            </a:r>
            <a:r>
              <a:rPr lang="en-US" dirty="0" err="1">
                <a:solidFill>
                  <a:srgbClr val="2D961E"/>
                </a:solidFill>
                <a:latin typeface="Courier" pitchFamily="2" charset="0"/>
              </a:rPr>
              <a:t>buf_t</a:t>
            </a:r>
            <a:r>
              <a:rPr lang="en-US" dirty="0">
                <a:solidFill>
                  <a:srgbClr val="000000"/>
                </a:solidFill>
                <a:latin typeface="Courier" pitchFamily="2" charset="0"/>
              </a:rPr>
              <a:t>;</a:t>
            </a:r>
            <a:endParaRPr lang="en-US" dirty="0">
              <a:solidFill>
                <a:srgbClr val="2D961E"/>
              </a:solidFill>
              <a:effectLst/>
              <a:latin typeface="Courier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538674-364D-4A44-9700-36D6BFFB2AB3}"/>
              </a:ext>
            </a:extLst>
          </p:cNvPr>
          <p:cNvSpPr/>
          <p:nvPr/>
        </p:nvSpPr>
        <p:spPr>
          <a:xfrm>
            <a:off x="7815944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56D3F-0950-3049-A27E-80947BD39B5C}"/>
              </a:ext>
            </a:extLst>
          </p:cNvPr>
          <p:cNvSpPr/>
          <p:nvPr/>
        </p:nvSpPr>
        <p:spPr>
          <a:xfrm>
            <a:off x="8074091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47A4B-ACC0-6847-AB31-6DB7989A5ED3}"/>
              </a:ext>
            </a:extLst>
          </p:cNvPr>
          <p:cNvSpPr/>
          <p:nvPr/>
        </p:nvSpPr>
        <p:spPr>
          <a:xfrm>
            <a:off x="8332238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B188BE-8667-A84A-9F3C-AF5000AC070C}"/>
              </a:ext>
            </a:extLst>
          </p:cNvPr>
          <p:cNvSpPr/>
          <p:nvPr/>
        </p:nvSpPr>
        <p:spPr>
          <a:xfrm>
            <a:off x="8590385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B54DD3-EF7A-6345-94E4-2640C53CC864}"/>
              </a:ext>
            </a:extLst>
          </p:cNvPr>
          <p:cNvSpPr/>
          <p:nvPr/>
        </p:nvSpPr>
        <p:spPr>
          <a:xfrm>
            <a:off x="8848532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479EDA-B846-F141-A053-342F9D17E0A6}"/>
              </a:ext>
            </a:extLst>
          </p:cNvPr>
          <p:cNvSpPr/>
          <p:nvPr/>
        </p:nvSpPr>
        <p:spPr>
          <a:xfrm>
            <a:off x="9106679" y="1896638"/>
            <a:ext cx="250372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5ECA2F-4452-E642-8459-8A7F145DA660}"/>
              </a:ext>
            </a:extLst>
          </p:cNvPr>
          <p:cNvSpPr/>
          <p:nvPr/>
        </p:nvSpPr>
        <p:spPr>
          <a:xfrm>
            <a:off x="9364826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0185F3-27CC-8348-8E97-754D5E5C0237}"/>
              </a:ext>
            </a:extLst>
          </p:cNvPr>
          <p:cNvSpPr/>
          <p:nvPr/>
        </p:nvSpPr>
        <p:spPr>
          <a:xfrm>
            <a:off x="9622975" y="1896638"/>
            <a:ext cx="250372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D49F5F-E40E-C640-9C24-6E7179650A1A}"/>
              </a:ext>
            </a:extLst>
          </p:cNvPr>
          <p:cNvGrpSpPr/>
          <p:nvPr/>
        </p:nvGrpSpPr>
        <p:grpSpPr>
          <a:xfrm rot="5400000">
            <a:off x="7229151" y="1129777"/>
            <a:ext cx="508521" cy="609600"/>
            <a:chOff x="7405397" y="1665515"/>
            <a:chExt cx="508521" cy="6096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A99D6A9-D813-A14F-9370-E5550B3E826C}"/>
                </a:ext>
              </a:extLst>
            </p:cNvPr>
            <p:cNvSpPr/>
            <p:nvPr/>
          </p:nvSpPr>
          <p:spPr>
            <a:xfrm>
              <a:off x="7405397" y="1665515"/>
              <a:ext cx="250372" cy="6096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9677780-287C-FE4A-844A-A474759BBAA6}"/>
                </a:ext>
              </a:extLst>
            </p:cNvPr>
            <p:cNvSpPr/>
            <p:nvPr/>
          </p:nvSpPr>
          <p:spPr>
            <a:xfrm>
              <a:off x="7663546" y="1665515"/>
              <a:ext cx="250372" cy="609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8F26987-FF22-3243-A0D2-F96410C29C41}"/>
              </a:ext>
            </a:extLst>
          </p:cNvPr>
          <p:cNvSpPr txBox="1"/>
          <p:nvPr/>
        </p:nvSpPr>
        <p:spPr>
          <a:xfrm>
            <a:off x="7299947" y="109945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A09C29-A3C7-2740-8115-6E07C8C4C39A}"/>
              </a:ext>
            </a:extLst>
          </p:cNvPr>
          <p:cNvSpPr txBox="1"/>
          <p:nvPr/>
        </p:nvSpPr>
        <p:spPr>
          <a:xfrm>
            <a:off x="7321782" y="1344775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B574A79C-934D-BB4A-B02E-0793E479041E}"/>
              </a:ext>
            </a:extLst>
          </p:cNvPr>
          <p:cNvCxnSpPr>
            <a:cxnSpLocks/>
            <a:stCxn id="14" idx="0"/>
            <a:endCxn id="6" idx="0"/>
          </p:cNvCxnSpPr>
          <p:nvPr/>
        </p:nvCxnSpPr>
        <p:spPr>
          <a:xfrm>
            <a:off x="7788211" y="1305504"/>
            <a:ext cx="411066" cy="5911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39FC1B27-CB32-7944-ABC5-FCB6095E3DF1}"/>
              </a:ext>
            </a:extLst>
          </p:cNvPr>
          <p:cNvCxnSpPr>
            <a:cxnSpLocks/>
            <a:stCxn id="15" idx="0"/>
            <a:endCxn id="12" idx="0"/>
          </p:cNvCxnSpPr>
          <p:nvPr/>
        </p:nvCxnSpPr>
        <p:spPr>
          <a:xfrm>
            <a:off x="7788212" y="1563652"/>
            <a:ext cx="1701801" cy="33298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B32F8EE-B602-9D4F-ABAF-6C91A91BC51F}"/>
              </a:ext>
            </a:extLst>
          </p:cNvPr>
          <p:cNvSpPr txBox="1"/>
          <p:nvPr/>
        </p:nvSpPr>
        <p:spPr>
          <a:xfrm>
            <a:off x="9320735" y="20687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3E41C6-0C90-EF4D-9495-5047A860EE6B}"/>
              </a:ext>
            </a:extLst>
          </p:cNvPr>
          <p:cNvSpPr txBox="1"/>
          <p:nvPr/>
        </p:nvSpPr>
        <p:spPr>
          <a:xfrm>
            <a:off x="9517970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AC93454-5D1C-034F-985D-972936CB1D4C}"/>
              </a:ext>
            </a:extLst>
          </p:cNvPr>
          <p:cNvSpPr txBox="1"/>
          <p:nvPr/>
        </p:nvSpPr>
        <p:spPr>
          <a:xfrm>
            <a:off x="7700587" y="2068782"/>
            <a:ext cx="460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d</a:t>
            </a:r>
            <a:r>
              <a:rPr lang="en-US" sz="1200" baseline="-25000" dirty="0">
                <a:latin typeface="Courier" pitchFamily="2" charset="0"/>
              </a:rPr>
              <a:t>i+2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90600" y="194382"/>
            <a:ext cx="102108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Bounded </a:t>
            </a:r>
            <a:r>
              <a:rPr lang="en-US" dirty="0"/>
              <a:t>Buffer Data </a:t>
            </a:r>
            <a:r>
              <a:rPr lang="en-US" dirty="0" smtClean="0"/>
              <a:t>Structure (sequential </a:t>
            </a:r>
            <a:r>
              <a:rPr lang="en-US" dirty="0"/>
              <a:t>case)</a:t>
            </a:r>
          </a:p>
        </p:txBody>
      </p:sp>
    </p:spTree>
    <p:extLst>
      <p:ext uri="{BB962C8B-B14F-4D97-AF65-F5344CB8AC3E}">
        <p14:creationId xmlns:p14="http://schemas.microsoft.com/office/powerpoint/2010/main" val="3367995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782536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985890" y="1522274"/>
            <a:ext cx="7386711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{}; // Wait for a free slot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985890" y="3693656"/>
            <a:ext cx="7386711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{}; // Wait for arrival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53744" y="2645561"/>
            <a:ext cx="4874026" cy="1244037"/>
            <a:chOff x="3929744" y="2645560"/>
            <a:chExt cx="4874026" cy="1244037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35728" y="349771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65158" y="2841502"/>
              <a:ext cx="3738612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Will we ever come out of the wait loop?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 – </a:t>
            </a:r>
            <a:r>
              <a:rPr lang="en-US" dirty="0"/>
              <a:t>first cut</a:t>
            </a:r>
          </a:p>
        </p:txBody>
      </p:sp>
    </p:spTree>
    <p:extLst>
      <p:ext uri="{BB962C8B-B14F-4D97-AF65-F5344CB8AC3E}">
        <p14:creationId xmlns:p14="http://schemas.microsoft.com/office/powerpoint/2010/main" val="2668837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600201" y="762000"/>
            <a:ext cx="8673267" cy="558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mutex </a:t>
            </a:r>
            <a:r>
              <a:rPr lang="en-US" altLang="ko-KR" sz="24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524000" y="1522274"/>
            <a:ext cx="8991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full)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524000" y="3693656"/>
            <a:ext cx="914400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while (buffer empty) {release(&amp;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acquire(&amp;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);} 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5429754" y="2569736"/>
            <a:ext cx="5026048" cy="1569660"/>
            <a:chOff x="3905754" y="2569736"/>
            <a:chExt cx="5026048" cy="1569660"/>
          </a:xfrm>
        </p:grpSpPr>
        <p:sp>
          <p:nvSpPr>
            <p:cNvPr id="7" name="Left Arrow 6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1810795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eft Arrow 7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9789205" flipV="1">
              <a:off x="3905754" y="3600872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29200" y="2569736"/>
              <a:ext cx="3902602" cy="156966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happens when one is waiting for the other?</a:t>
              </a:r>
            </a:p>
            <a:p>
              <a:r>
                <a:rPr lang="en-US" sz="2400" dirty="0"/>
                <a:t> - Multiple cores ?</a:t>
              </a:r>
            </a:p>
            <a:p>
              <a:r>
                <a:rPr lang="en-US" sz="2400" dirty="0"/>
                <a:t> - Single core ?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 –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cut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255370" y="-121860"/>
            <a:ext cx="1336431" cy="1569660"/>
            <a:chOff x="7595371" y="-22830"/>
            <a:chExt cx="1336431" cy="1569660"/>
          </a:xfrm>
        </p:grpSpPr>
        <p:pic>
          <p:nvPicPr>
            <p:cNvPr id="11" name="Picture 9" descr="MCj02854320000[1]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5371" y="117281"/>
              <a:ext cx="1336431" cy="1289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7731242" y="-22830"/>
              <a:ext cx="110795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>
                  <a:solidFill>
                    <a:srgbClr val="FF0000"/>
                  </a:solidFill>
                  <a:sym typeface="Symbol" panose="05050102010706020507" pitchFamily="18" charset="2"/>
                </a:rPr>
                <a:t>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4218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Better Primitive: 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10591800" cy="56388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 smtClean="0">
                <a:ea typeface="굴림" panose="020B0600000101010101" pitchFamily="34" charset="-127"/>
              </a:rPr>
              <a:t>Dijkstra</a:t>
            </a:r>
            <a:r>
              <a:rPr lang="en-US" altLang="ko-KR" dirty="0" smtClean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Definition: a Semaphore has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non-negative integer value</a:t>
            </a:r>
            <a:r>
              <a:rPr lang="en-US" altLang="ko-KR" dirty="0" smtClean="0">
                <a:ea typeface="굴림" panose="020B0600000101010101" pitchFamily="34" charset="-127"/>
              </a:rPr>
              <a:t> and supports the following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Set value when you initialize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Down()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P()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Up()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or </a:t>
            </a:r>
            <a:r>
              <a:rPr lang="en-US" altLang="ko-KR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V()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 smtClean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of this as the signal() operation</a:t>
            </a:r>
          </a:p>
          <a:p>
            <a:pPr>
              <a:spcBef>
                <a:spcPct val="2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Technically examining value after initialization is not allowed.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1" y="228601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4724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23622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971800" y="5882789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971800" y="5882789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971800" y="5882789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Like Integers Except…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353800" cy="56388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like integers, except: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Only operations allowed are P and V – can’t read or write value, except initially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 smtClean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</a:t>
            </a:r>
            <a:r>
              <a:rPr lang="en-US" altLang="ko-KR" dirty="0" smtClean="0">
                <a:ea typeface="굴림" panose="020B0600000101010101" pitchFamily="34" charset="-127"/>
              </a:rPr>
              <a:t>hread going to sleep in P won’t miss wakeup from V – even if both happen at same time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POSIX adds ability to read value, but technically not part of proper interface!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25146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6096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971800" y="5882789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3276600" y="4800600"/>
            <a:ext cx="1143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971800" y="5882789"/>
            <a:ext cx="111460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60960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971800" y="5867400"/>
            <a:ext cx="1301575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56219" y="5867400"/>
            <a:ext cx="4330581" cy="461665"/>
            <a:chOff x="4356219" y="5867400"/>
            <a:chExt cx="4330581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4356219" y="586740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Gill Sans Light"/>
                </a:rPr>
                <a:t>P()</a:t>
              </a:r>
              <a:endParaRPr lang="en-US" sz="2400" dirty="0">
                <a:solidFill>
                  <a:srgbClr val="C00000"/>
                </a:solidFill>
                <a:latin typeface="Gill Sans Ligh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091765" y="5867400"/>
              <a:ext cx="595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C00000"/>
                  </a:solidFill>
                  <a:latin typeface="Gill Sans Light"/>
                </a:rPr>
                <a:t>V()</a:t>
              </a:r>
              <a:endParaRPr lang="en-US" sz="2400" dirty="0">
                <a:solidFill>
                  <a:srgbClr val="C00000"/>
                </a:solidFill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942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7 -0.04467 C 0.12644 -0.04028 0.20612 -0.03565 0.25105 -0.04467 C 0.29597 -0.0537 0.28165 -0.09028 0.3168 -0.0993 C 0.35196 -0.10833 0.40691 -0.10393 0.46198 -0.0993 " pathEditMode="fixed" rAng="0" ptsTypes="AAAA">
                                      <p:cBhvr>
                                        <p:cTn id="47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55" y="-2755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47 -0.03079 C 0.11602 -0.02963 0.18256 -0.02824 0.22748 -0.02708 C 0.2724 -0.02592 0.29623 -0.03379 0.31928 -0.02338 C 0.34245 -0.01296 0.34206 0.02546 0.36589 0.03496 C 0.38959 0.04445 0.42579 0.03889 0.46185 0.03334 " pathEditMode="fixed" rAng="0" ptsTypes="AAAAA">
                                      <p:cBhvr>
                                        <p:cTn id="53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12" y="354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59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573 -0.08889 C 0.52657 -0.09329 0.5974 -0.09745 0.63529 -0.09074 C 0.67305 -0.08403 0.66524 -0.05741 0.68321 -0.04884 C 0.70105 -0.04028 0.69336 -0.04051 0.7431 -0.03958 C 0.79271 -0.03866 0.93178 -0.04259 0.98139 -0.04329 " pathEditMode="fixed" rAng="0" ptsTypes="AAAAA">
                                      <p:cBhvr>
                                        <p:cTn id="63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76" y="217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48 -0.03333 C 0.22084 -0.02847 0.24219 -0.02338 0.26251 -0.03333 C 0.28282 -0.04329 0.28803 -0.08356 0.32136 -0.09352 C 0.35469 -0.10347 0.40847 -0.09861 0.46251 -0.09352 " pathEditMode="fixed" rAng="0" ptsTypes="AAAA">
                                      <p:cBhvr>
                                        <p:cTn id="70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51" y="-303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76 -0.03518 C 0.06576 -0.03495 0.14258 -0.03426 0.21928 -0.03333 " pathEditMode="fixed" rAng="0" ptsTypes="AA">
                                      <p:cBhvr>
                                        <p:cTn id="80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6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uiExpand="1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85800"/>
            <a:ext cx="10820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” or “</a:t>
            </a:r>
            <a:r>
              <a:rPr lang="en-US" altLang="ko-KR" dirty="0" err="1" smtClean="0">
                <a:latin typeface="Gill Sans Light"/>
                <a:ea typeface="굴림" charset="0"/>
                <a:cs typeface="Gill Sans Light"/>
              </a:rPr>
              <a:t>mutex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”.</a:t>
            </a: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exclusion, just like a lock:</a:t>
            </a: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  // 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Critical section goes here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endParaRPr lang="en-US" altLang="ko-KR" b="1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2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thread 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</a:t>
            </a:r>
            <a:r>
              <a:rPr lang="en-US" altLang="ko-KR" dirty="0" smtClean="0">
                <a:latin typeface="Gill Sans Light"/>
                <a:ea typeface="굴림" charset="0"/>
                <a:cs typeface="Gill Sans Light"/>
              </a:rPr>
              <a:t>terminate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ThreadJoin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b="1" dirty="0" err="1">
                <a:latin typeface="Consolas" panose="020B0609020204030204" pitchFamily="49" charset="0"/>
                <a:ea typeface="굴림" charset="0"/>
                <a:cs typeface="굴림" charset="0"/>
              </a:rPr>
              <a:t>ThreadFinish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 {</a:t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   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mysem</a:t>
            </a:r>
            <a:r>
              <a:rPr lang="en-US" altLang="ko-KR" b="1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b="1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5257800" y="52578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93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Recall: Atomic Instruction Operations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2316" y="716485"/>
            <a:ext cx="9743883" cy="5791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test&amp;set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(&amp;address) {           /* most architectures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result = M[address];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return result from “address” and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1;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set value at “address” to 1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return result;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swap (&amp;address, register) {     /* x86 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temp = M[address];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swap register’s value to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M[address] = register;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at “address” </a:t>
            </a:r>
            <a: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solidFill>
                  <a:srgbClr val="0082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register = temp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;		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value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from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“address”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put back to register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return temp;		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value from “address” </a:t>
            </a:r>
            <a:r>
              <a:rPr lang="en-US" altLang="ko-KR" sz="1500" b="1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considered return from swap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compare&amp;swap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(&amp;address, reg1, reg2) { /* </a:t>
            </a:r>
            <a:r>
              <a:rPr lang="en-US" altLang="ko-KR" sz="1500" b="1" dirty="0" smtClean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x86 (returns old value), 68000 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*/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if (reg1 == M[address]) {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If memory still == reg1,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M[address] = reg2;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then  put reg2 =&gt; memory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success;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 else {          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// Otherwise do not change memory</a:t>
            </a: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/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    return failure;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    }</a:t>
            </a:r>
            <a:b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charset="0"/>
                <a:cs typeface="Courier New" panose="02070309020205020404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load-linked&amp;store-conditional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(&amp;address) { /* R4000, alpha */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   loop: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ll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r1,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movi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1;	          </a:t>
            </a:r>
            <a: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// Can do arbitrary computation</a:t>
            </a:r>
            <a:br>
              <a:rPr lang="en-US" altLang="ko-KR" sz="1500" b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sc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M[address];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		</a:t>
            </a:r>
            <a:r>
              <a:rPr lang="en-US" altLang="ko-KR" sz="1500" b="1" dirty="0" err="1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beqz</a:t>
            </a: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 r2, loop;</a:t>
            </a:r>
            <a:b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</a:br>
            <a:r>
              <a:rPr lang="en-US" altLang="ko-KR" sz="1500" b="1" dirty="0">
                <a:latin typeface="Consolas" panose="020B06090202040302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23646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10668000" cy="533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ko-KR" sz="2800" dirty="0">
                <a:ea typeface="굴림" panose="020B0600000101010101" pitchFamily="34" charset="-127"/>
              </a:rPr>
              <a:t>Revisit Bounded </a:t>
            </a:r>
            <a:r>
              <a:rPr lang="en-US" altLang="ko-KR" sz="2800" dirty="0" smtClean="0">
                <a:ea typeface="굴림" panose="020B0600000101010101" pitchFamily="34" charset="-127"/>
              </a:rPr>
              <a:t>Buffer: Correctness </a:t>
            </a:r>
            <a:r>
              <a:rPr lang="en-US" altLang="ko-KR" sz="2800" dirty="0">
                <a:ea typeface="굴림" panose="020B0600000101010101" pitchFamily="34" charset="-127"/>
              </a:rPr>
              <a:t>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96913"/>
            <a:ext cx="11071224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General rule of thumb: 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 smtClean="0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4035689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4071" y="966788"/>
            <a:ext cx="9740900" cy="5662612"/>
          </a:xfrm>
        </p:spPr>
        <p:txBody>
          <a:bodyPr/>
          <a:lstStyle/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0; 	// Initially, no coke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bufSize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Initially,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num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empty slots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Semaphore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 = 1;	// No one using machine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space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(item);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consumers there is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fullSlots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if there’s a coke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Wait until machine free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item =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mutex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emptySlots</a:t>
            </a:r>
            <a:r>
              <a:rPr lang="en-US" altLang="ko-KR" sz="20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// tell producer need more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endParaRPr lang="en-US" altLang="ko-KR" sz="2000" dirty="0">
              <a:latin typeface="Consolas" panose="020B0609020204030204" pitchFamily="49" charset="0"/>
              <a:ea typeface="굴림" charset="0"/>
              <a:cs typeface="굴림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4217313"/>
            <a:ext cx="3371436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smtClean="0">
                <a:latin typeface="Consolas" panose="020B0609020204030204" pitchFamily="49" charset="0"/>
              </a:rPr>
              <a:t> </a:t>
            </a:r>
            <a:r>
              <a:rPr lang="en-US" sz="2200" b="0" dirty="0" err="1" smtClean="0">
                <a:latin typeface="Consolas" panose="020B0609020204030204" pitchFamily="49" charset="0"/>
              </a:rPr>
              <a:t>fullSlots</a:t>
            </a:r>
            <a:r>
              <a:rPr lang="en-US" sz="2200" b="0" dirty="0" smtClean="0">
                <a:latin typeface="Gill Sans Light"/>
              </a:rPr>
              <a:t> signals coke</a:t>
            </a:r>
            <a:endParaRPr lang="en-US" sz="2200" b="0" dirty="0">
              <a:latin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5157788"/>
            <a:ext cx="1895071" cy="7694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200" b="0" dirty="0" err="1" smtClean="0">
                <a:latin typeface="Consolas" panose="020B0609020204030204" pitchFamily="49" charset="0"/>
              </a:rPr>
              <a:t>emptySlots</a:t>
            </a:r>
            <a:r>
              <a:rPr lang="en-US" sz="2200" b="0" dirty="0" smtClean="0">
                <a:latin typeface="Gill Sans Light"/>
              </a:rPr>
              <a:t> </a:t>
            </a:r>
          </a:p>
          <a:p>
            <a:r>
              <a:rPr lang="en-US" sz="2200" b="0" dirty="0" smtClean="0">
                <a:latin typeface="Gill Sans Light"/>
              </a:rPr>
              <a:t>signals space</a:t>
            </a:r>
            <a:endParaRPr lang="en-US" sz="2200" b="0" dirty="0">
              <a:latin typeface="Gill Sans Light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1628371" y="26924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324360" y="2992232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Bounded Buffer, 3</a:t>
            </a:r>
            <a:r>
              <a:rPr lang="en-US" altLang="ko-KR" baseline="30000" dirty="0" smtClean="0">
                <a:latin typeface="Helvetica" charset="0"/>
                <a:ea typeface="굴림" charset="0"/>
                <a:cs typeface="굴림" charset="0"/>
              </a:rPr>
              <a:t>rd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 cut (coke machine)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4953000" y="38100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324360" y="5043770"/>
            <a:ext cx="7376746" cy="685800"/>
          </a:xfrm>
          <a:prstGeom prst="rect">
            <a:avLst/>
          </a:prstGeom>
          <a:solidFill>
            <a:srgbClr val="FF0000">
              <a:alpha val="4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ill Sans Ligh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743642" y="3252788"/>
            <a:ext cx="2376886" cy="2209799"/>
            <a:chOff x="9243614" y="3080238"/>
            <a:chExt cx="2429640" cy="2209799"/>
          </a:xfrm>
        </p:grpSpPr>
        <p:sp>
          <p:nvSpPr>
            <p:cNvPr id="4" name="TextBox 3"/>
            <p:cNvSpPr txBox="1"/>
            <p:nvPr/>
          </p:nvSpPr>
          <p:spPr>
            <a:xfrm>
              <a:off x="9321535" y="3468997"/>
              <a:ext cx="2351719" cy="1446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200" b="0" dirty="0" smtClean="0">
                  <a:latin typeface="Gill Sans Light"/>
                </a:rPr>
                <a:t>Critical sections using </a:t>
              </a:r>
              <a:r>
                <a:rPr lang="en-US" sz="2200" b="0" dirty="0" err="1" smtClean="0">
                  <a:latin typeface="Gill Sans Light"/>
                </a:rPr>
                <a:t>mutex</a:t>
              </a:r>
              <a:r>
                <a:rPr lang="en-US" sz="2200" b="0" dirty="0" smtClean="0">
                  <a:latin typeface="Gill Sans Light"/>
                </a:rPr>
                <a:t> protect integrity of the queue</a:t>
              </a:r>
              <a:endParaRPr lang="en-US" sz="2200" b="0" dirty="0">
                <a:latin typeface="Gill Sans Light"/>
              </a:endParaRPr>
            </a:p>
          </p:txBody>
        </p:sp>
        <p:sp>
          <p:nvSpPr>
            <p:cNvPr id="10" name="Bent Arrow 9"/>
            <p:cNvSpPr/>
            <p:nvPr/>
          </p:nvSpPr>
          <p:spPr bwMode="auto">
            <a:xfrm rot="10800000">
              <a:off x="9243614" y="4864793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  <p:sp>
          <p:nvSpPr>
            <p:cNvPr id="12" name="Bent Arrow 11"/>
            <p:cNvSpPr/>
            <p:nvPr/>
          </p:nvSpPr>
          <p:spPr bwMode="auto">
            <a:xfrm rot="10800000" flipV="1">
              <a:off x="9243614" y="3080238"/>
              <a:ext cx="1168400" cy="425244"/>
            </a:xfrm>
            <a:prstGeom prst="bentArrow">
              <a:avLst>
                <a:gd name="adj1" fmla="val 34326"/>
                <a:gd name="adj2" fmla="val 25000"/>
                <a:gd name="adj3" fmla="val 25000"/>
                <a:gd name="adj4" fmla="val 43750"/>
              </a:avLst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</a:endParaRPr>
            </a:p>
          </p:txBody>
        </p:sp>
      </p:grp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7620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694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  <p:bldP spid="9" grpId="0" animBg="1"/>
      <p:bldP spid="16" grpId="0" animBg="1"/>
      <p:bldP spid="5" grpId="0" animBg="1"/>
      <p:bldP spid="3" grpId="0" animBg="1"/>
      <p:bldP spid="2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Discussion about Solution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10058400" cy="56388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Why asymmetry?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Producer does: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Consumer does: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fullBuffer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), 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b="1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emptyBuffer</a:t>
            </a:r>
            <a:r>
              <a:rPr lang="en-US" altLang="ko-KR" b="1" dirty="0" smtClean="0">
                <a:latin typeface="Consolas" panose="020B0609020204030204" pitchFamily="49" charset="0"/>
                <a:ea typeface="굴림" panose="020B0600000101010101" pitchFamily="34" charset="-127"/>
              </a:rPr>
              <a:t>)</a:t>
            </a: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endParaRPr lang="en-US" altLang="ko-KR" dirty="0" smtClean="0">
              <a:ea typeface="굴림" panose="020B0600000101010101" pitchFamily="34" charset="-127"/>
            </a:endParaRP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P’s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Yes!  Can cause deadlock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Is order of V’s important?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No, except that it might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affect scheduling efficiency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What if we have 2 producers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or 2 consumers?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Do we need to change anything?</a:t>
            </a:r>
          </a:p>
          <a:p>
            <a:pPr lvl="1"/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1263698" y="356479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1524000" y="4437464"/>
            <a:ext cx="4114800" cy="664321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ular Callout 5"/>
          <p:cNvSpPr>
            <a:spLocks noChangeArrowheads="1"/>
          </p:cNvSpPr>
          <p:nvPr/>
        </p:nvSpPr>
        <p:spPr bwMode="auto">
          <a:xfrm>
            <a:off x="44196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7620000" y="6858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7772400" y="23622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5257800" y="23622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524000" y="5867400"/>
            <a:ext cx="51054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6170920" y="3287340"/>
            <a:ext cx="4116079" cy="3733800"/>
            <a:chOff x="5332720" y="3287340"/>
            <a:chExt cx="4116079" cy="3733800"/>
          </a:xfrm>
        </p:grpSpPr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5332720" y="3287340"/>
              <a:ext cx="4116079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lIns="90478" tIns="44445" rIns="90478" bIns="44445"/>
            <a:lstStyle>
              <a:lvl1pPr marL="2857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01688" algn="l"/>
                  <a:tab pos="1139825" algn="l"/>
                  <a:tab pos="1541463" algn="l"/>
                  <a:tab pos="428466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30000"/>
                </a:spcBef>
                <a:buSzPct val="100000"/>
              </a:pP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Producer(item) {</a:t>
              </a:r>
              <a:b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 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 smtClean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FF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Enqueue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(item);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Consumer() {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fullSlots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semaP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item = </a:t>
              </a:r>
              <a:r>
                <a:rPr lang="en-US" altLang="ko-KR" sz="1800" dirty="0" err="1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Dequeue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();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mutex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semaV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(&amp;</a:t>
              </a:r>
              <a:r>
                <a:rPr lang="en-US" altLang="ko-KR" sz="1800" dirty="0" err="1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emptySlots</a:t>
              </a:r>
              <a:r>
                <a:rPr lang="en-US" altLang="ko-KR" sz="1800" dirty="0" smtClean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);</a:t>
              </a: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/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  return item;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  <a:t>}</a:t>
              </a:r>
              <a:br>
                <a:rPr lang="en-US" altLang="ko-KR" sz="1800" dirty="0">
                  <a:solidFill>
                    <a:srgbClr val="000000"/>
                  </a:solidFill>
                  <a:latin typeface="Consolas" panose="020B0609020204030204" pitchFamily="49" charset="0"/>
                  <a:ea typeface="굴림" charset="0"/>
                  <a:cs typeface="굴림" charset="0"/>
                </a:rPr>
              </a:br>
              <a:endParaRPr lang="en-US" altLang="ko-KR" sz="18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endParaRPr>
            </a:p>
          </p:txBody>
        </p:sp>
        <p:sp>
          <p:nvSpPr>
            <p:cNvPr id="2" name="Arc 1"/>
            <p:cNvSpPr/>
            <p:nvPr/>
          </p:nvSpPr>
          <p:spPr bwMode="auto">
            <a:xfrm rot="10505001">
              <a:off x="5484889" y="3620561"/>
              <a:ext cx="750265" cy="341290"/>
            </a:xfrm>
            <a:prstGeom prst="arc">
              <a:avLst>
                <a:gd name="adj1" fmla="val 15642640"/>
                <a:gd name="adj2" fmla="val 6441015"/>
              </a:avLst>
            </a:prstGeom>
            <a:solidFill>
              <a:schemeClr val="bg1"/>
            </a:solidFill>
            <a:ln w="5715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2012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 bldLvl="2"/>
      <p:bldP spid="465924" grpId="0" uiExpand="1" animBg="1"/>
      <p:bldP spid="465925" grpId="0" uiExpand="1" animBg="1"/>
      <p:bldP spid="6" grpId="0" animBg="1"/>
      <p:bldP spid="7" grpId="0" animBg="1"/>
      <p:bldP spid="8" grpId="0" animBg="1"/>
      <p:bldP spid="9" grpId="0" animBg="1"/>
      <p:bldP spid="11" grpId="0" uiExpan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839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good but…Monitors are better!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762000"/>
            <a:ext cx="10591800" cy="57912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Semaphores are a huge step up; just think of trying to do the bounded buffer with only loads and stores or even with locks!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Problem is that semaphores are dual purpose: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Cleaner idea: Use </a:t>
            </a:r>
            <a:r>
              <a:rPr lang="en-US" altLang="ko-KR" i="1" dirty="0" smtClean="0">
                <a:ea typeface="굴림" panose="020B0600000101010101" pitchFamily="34" charset="-127"/>
              </a:rPr>
              <a:t>locks</a:t>
            </a:r>
            <a:r>
              <a:rPr lang="en-US" altLang="ko-KR" dirty="0" smtClean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 smtClean="0"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scheduling constraints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Definition: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 smtClean="0">
                <a:ea typeface="굴림" panose="020B0600000101010101" pitchFamily="34" charset="-127"/>
              </a:rPr>
              <a:t>: a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 and zero or more 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 smtClean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Most others use actual locks and condition variables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A “Monitor” is a paradigm for concurrent programming!</a:t>
            </a:r>
          </a:p>
          <a:p>
            <a:pPr lvl="1"/>
            <a:r>
              <a:rPr lang="en-US" altLang="ko-KR" dirty="0" smtClean="0">
                <a:ea typeface="굴림" panose="020B0600000101010101" pitchFamily="34" charset="-127"/>
              </a:rPr>
              <a:t>Some languages support monitors explicitly</a:t>
            </a:r>
          </a:p>
        </p:txBody>
      </p:sp>
    </p:spTree>
    <p:extLst>
      <p:ext uri="{BB962C8B-B14F-4D97-AF65-F5344CB8AC3E}">
        <p14:creationId xmlns:p14="http://schemas.microsoft.com/office/powerpoint/2010/main" val="4172601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104394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we change the consumer()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 smtClean="0">
                <a:ea typeface="굴림" panose="020B0600000101010101" pitchFamily="34" charset="-127"/>
              </a:rPr>
              <a:t>: Atomically release lock and go to sleep. 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 smtClean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Rule: Must hold lock when doing condition variable ops!</a:t>
            </a:r>
          </a:p>
        </p:txBody>
      </p:sp>
    </p:spTree>
    <p:extLst>
      <p:ext uri="{BB962C8B-B14F-4D97-AF65-F5344CB8AC3E}">
        <p14:creationId xmlns:p14="http://schemas.microsoft.com/office/powerpoint/2010/main" val="2370652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ea typeface="굴림" panose="020B0600000101010101" pitchFamily="34" charset="-127"/>
              </a:rPr>
              <a:t> </a:t>
            </a:r>
            <a:r>
              <a:rPr lang="en-US" altLang="ko-KR" smtClean="0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5177" y="3429000"/>
            <a:ext cx="10817224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 smtClean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 smtClean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 smtClean="0">
                <a:ea typeface="굴림" panose="020B0600000101010101" pitchFamily="34" charset="-127"/>
              </a:rPr>
              <a:t>inside</a:t>
            </a:r>
            <a:r>
              <a:rPr lang="en-US" altLang="ko-KR" dirty="0" smtClean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3276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2971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6629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0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533400"/>
          </a:xfrm>
        </p:spPr>
        <p:txBody>
          <a:bodyPr/>
          <a:lstStyle/>
          <a:p>
            <a:r>
              <a:rPr lang="en-US" altLang="ko-KR" sz="2800" dirty="0" smtClean="0">
                <a:ea typeface="굴림" panose="020B0600000101010101" pitchFamily="34" charset="-127"/>
              </a:rPr>
              <a:t>Infinite Synchronized </a:t>
            </a:r>
            <a:r>
              <a:rPr lang="en-US" altLang="ko-KR" sz="2800" dirty="0">
                <a:ea typeface="굴림" panose="020B0600000101010101" pitchFamily="34" charset="-127"/>
              </a:rPr>
              <a:t>Buffer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90678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Here is an (infinite) synchronized queue:</a:t>
            </a: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;	// Initially unlocked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	// Initially empty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</a:t>
            </a:r>
            <a:r>
              <a:rPr lang="en-US" altLang="ko-KR" sz="2000" dirty="0" smtClean="0">
                <a:latin typeface="Consolas" charset="0"/>
                <a:ea typeface="Consolas" charset="0"/>
                <a:cs typeface="Consolas" charset="0"/>
              </a:rPr>
              <a:t>;	// </a:t>
            </a:r>
            <a:r>
              <a:rPr lang="en-US" altLang="ko-KR" sz="2000" smtClean="0">
                <a:latin typeface="Consolas" charset="0"/>
                <a:ea typeface="Consolas" charset="0"/>
                <a:cs typeface="Consolas" charset="0"/>
              </a:rPr>
              <a:t>Actual queue!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Producer(item)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queue,item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Consumer()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buf_CV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, &amp;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); // If empty,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dequeue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(&amp;queue);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release(&amp;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buf_lock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006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vs. Hoare monitors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685800"/>
            <a:ext cx="9509760" cy="5715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Need to be careful about precise definition of signal and wait.  Consider a piece of our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dequeue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code: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Why didn’t we do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this?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/>
            </a:r>
            <a:br>
              <a:rPr lang="en-US" altLang="ko-KR" dirty="0">
                <a:latin typeface="Helvetica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isEmpty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(&amp;queue))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(&amp;buf_CV,&amp;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buf_lock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		item = </a:t>
            </a:r>
            <a:r>
              <a:rPr lang="en-US" altLang="ko-KR" sz="2000" dirty="0" err="1">
                <a:latin typeface="Consolas" panose="020B0609020204030204" pitchFamily="49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latin typeface="Consolas" panose="020B0609020204030204" pitchFamily="49" charset="0"/>
                <a:ea typeface="굴림" charset="0"/>
                <a:cs typeface="굴림" charset="0"/>
              </a:rPr>
              <a:t>(&amp;queue);	// Get next item</a:t>
            </a: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Answer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depends on the type of scheduling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Mesa-style: Named after Xerox-Park Mesa Operating System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Most OSes use Mesa Scheduling!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Hoare-style: Named after British logician Tony Hoare</a:t>
            </a:r>
          </a:p>
          <a:p>
            <a:pPr marL="457200" lvl="1" indent="0">
              <a:lnSpc>
                <a:spcPct val="10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rgbClr val="FF0000"/>
              </a:solidFill>
              <a:latin typeface="Helvetica" charset="0"/>
              <a:ea typeface="굴림" charset="0"/>
              <a:cs typeface="굴림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24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Hoare monitors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438" y="762000"/>
            <a:ext cx="9906000" cy="5715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Signaler gives up lock, CPU to waiter; waiter runs immediately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Then, Waiter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gives up lock, processor back to signaler when it exits critical section or if it waits again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On first glance, this seems like good semantics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aiter gets to run immediately, condition is still correct!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Most textbooks talk about Hoare scheduling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However, hard to do, not really necessary!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Forces a lot of context switching (inefficient!)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6356838" y="2058988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{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elease(&amp;</a:t>
            </a: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632438" y="2057400"/>
            <a:ext cx="35052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ond_signal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dirty="0">
              <a:ea typeface="굴림" charset="0"/>
              <a:cs typeface="굴림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04238" y="2668587"/>
            <a:ext cx="1905000" cy="406400"/>
            <a:chOff x="3429000" y="3581400"/>
            <a:chExt cx="1905000" cy="406400"/>
          </a:xfrm>
        </p:grpSpPr>
        <p:cxnSp>
          <p:nvCxnSpPr>
            <p:cNvPr id="56332" name="Straight Arrow Connector 6"/>
            <p:cNvCxnSpPr>
              <a:cxnSpLocks noChangeShapeType="1"/>
              <a:endCxn id="56323" idx="1"/>
            </p:cNvCxnSpPr>
            <p:nvPr/>
          </p:nvCxnSpPr>
          <p:spPr bwMode="auto">
            <a:xfrm>
              <a:off x="3429000" y="3962400"/>
              <a:ext cx="1905000" cy="254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3" name="Rectangle 18"/>
            <p:cNvSpPr>
              <a:spLocks noChangeArrowheads="1"/>
            </p:cNvSpPr>
            <p:nvPr/>
          </p:nvSpPr>
          <p:spPr bwMode="auto">
            <a:xfrm>
              <a:off x="3657600" y="3581400"/>
              <a:ext cx="15240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528038" y="3201987"/>
            <a:ext cx="1905000" cy="685800"/>
            <a:chOff x="3429000" y="4114800"/>
            <a:chExt cx="1905000" cy="685800"/>
          </a:xfrm>
        </p:grpSpPr>
        <p:cxnSp>
          <p:nvCxnSpPr>
            <p:cNvPr id="56330" name="Straight Arrow Connector 7"/>
            <p:cNvCxnSpPr>
              <a:cxnSpLocks noChangeShapeType="1"/>
            </p:cNvCxnSpPr>
            <p:nvPr/>
          </p:nvCxnSpPr>
          <p:spPr bwMode="auto">
            <a:xfrm rot="10800000">
              <a:off x="3429000" y="4114800"/>
              <a:ext cx="1905000" cy="6858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6331" name="Rectangle 19"/>
            <p:cNvSpPr>
              <a:spLocks noChangeArrowheads="1"/>
            </p:cNvSpPr>
            <p:nvPr/>
          </p:nvSpPr>
          <p:spPr bwMode="auto">
            <a:xfrm rot="1248180">
              <a:off x="3828806" y="4135607"/>
              <a:ext cx="143511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ko-KR">
                  <a:latin typeface="Courier New" charset="0"/>
                  <a:ea typeface="굴림" charset="0"/>
                  <a:cs typeface="굴림" charset="0"/>
                </a:rPr>
                <a:t>Lock, CPU</a:t>
              </a:r>
              <a:endParaRPr lang="en-US">
                <a:ea typeface="굴림" charset="0"/>
                <a:cs typeface="굴림" charset="0"/>
              </a:endParaRPr>
            </a:p>
          </p:txBody>
        </p:sp>
      </p:grpSp>
      <p:cxnSp>
        <p:nvCxnSpPr>
          <p:cNvPr id="47114" name="Straight Arrow Connector 20"/>
          <p:cNvCxnSpPr>
            <a:cxnSpLocks noChangeShapeType="1"/>
          </p:cNvCxnSpPr>
          <p:nvPr/>
        </p:nvCxnSpPr>
        <p:spPr bwMode="auto">
          <a:xfrm rot="5400000">
            <a:off x="2661932" y="2858293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5" name="Straight Arrow Connector 25"/>
          <p:cNvCxnSpPr>
            <a:cxnSpLocks noChangeShapeType="1"/>
          </p:cNvCxnSpPr>
          <p:nvPr/>
        </p:nvCxnSpPr>
        <p:spPr bwMode="auto">
          <a:xfrm rot="5400000">
            <a:off x="6698945" y="3544094"/>
            <a:ext cx="534988" cy="3175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16" name="Straight Arrow Connector 27"/>
          <p:cNvCxnSpPr>
            <a:cxnSpLocks noChangeShapeType="1"/>
          </p:cNvCxnSpPr>
          <p:nvPr/>
        </p:nvCxnSpPr>
        <p:spPr bwMode="auto">
          <a:xfrm rot="5400000">
            <a:off x="2660345" y="3391694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71321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6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63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uiExpand="1" build="p"/>
      <p:bldP spid="56323" grpId="0"/>
      <p:bldP spid="563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Mesa monitors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762000"/>
            <a:ext cx="10363200" cy="6019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Signaler keeps lock and processor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Waiter placed on ready queue with no special priority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 smtClean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Practically</a:t>
            </a: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, need to check condition again after </a:t>
            </a: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wait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By the time the waiter gets scheduled, condition may be false again – so, just check again with the “while” loop</a:t>
            </a:r>
            <a:endParaRPr lang="en-US" altLang="ko-KR" dirty="0">
              <a:solidFill>
                <a:schemeClr val="hlink"/>
              </a:solidFill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Most real operating 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systems do this!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More efficient, easier to implement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Signaler’s cache state, </a:t>
            </a:r>
            <a:r>
              <a:rPr lang="en-US" altLang="ko-KR" dirty="0" err="1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etc</a:t>
            </a:r>
            <a:r>
              <a:rPr lang="en-US" altLang="ko-KR" dirty="0" smtClean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still good</a:t>
            </a:r>
            <a:endParaRPr lang="en-US" altLang="ko-KR" dirty="0">
              <a:solidFill>
                <a:srgbClr val="000000"/>
              </a:solidFill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1377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6553200" y="1974830"/>
            <a:ext cx="441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while 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isEmpty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(&amp;queue)) 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{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(&amp;buf_CV,&amp;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 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endParaRPr lang="en-US" dirty="0">
              <a:ea typeface="굴림" charset="0"/>
              <a:cs typeface="굴림" charset="0"/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828800" y="1973243"/>
            <a:ext cx="35052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)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 </a:t>
            </a:r>
            <a:endParaRPr lang="en-US" altLang="ko-KR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c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ond_signal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dirty="0" err="1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buf_CV</a:t>
            </a:r>
            <a:r>
              <a:rPr lang="en-US" altLang="ko-KR" dirty="0" smtClean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dirty="0">
              <a:latin typeface="Courier New" charset="0"/>
              <a:ea typeface="굴림" charset="0"/>
              <a:cs typeface="굴림" charset="0"/>
            </a:endParaRP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…</a:t>
            </a:r>
          </a:p>
          <a:p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r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elease(&amp;</a:t>
            </a:r>
            <a:r>
              <a:rPr lang="en-US" altLang="ko-KR" dirty="0" err="1" smtClean="0">
                <a:latin typeface="Courier New" charset="0"/>
                <a:ea typeface="굴림" charset="0"/>
                <a:cs typeface="굴림" charset="0"/>
              </a:rPr>
              <a:t>buf_lock</a:t>
            </a:r>
            <a:r>
              <a:rPr lang="en-US" altLang="ko-KR" dirty="0" smtClean="0">
                <a:latin typeface="Courier New" charset="0"/>
                <a:ea typeface="굴림" charset="0"/>
                <a:cs typeface="굴림" charset="0"/>
              </a:rPr>
              <a:t>));</a:t>
            </a:r>
            <a:endParaRPr lang="en-US" dirty="0">
              <a:ea typeface="굴림" charset="0"/>
              <a:cs typeface="굴림" charset="0"/>
            </a:endParaRPr>
          </a:p>
        </p:txBody>
      </p:sp>
      <p:cxnSp>
        <p:nvCxnSpPr>
          <p:cNvPr id="58373" name="Straight Arrow Connector 20"/>
          <p:cNvCxnSpPr>
            <a:cxnSpLocks noChangeShapeType="1"/>
          </p:cNvCxnSpPr>
          <p:nvPr/>
        </p:nvCxnSpPr>
        <p:spPr bwMode="auto">
          <a:xfrm rot="5400000">
            <a:off x="2705894" y="2774135"/>
            <a:ext cx="228600" cy="1588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8374" name="Straight Arrow Connector 27"/>
          <p:cNvCxnSpPr>
            <a:cxnSpLocks noChangeShapeType="1"/>
          </p:cNvCxnSpPr>
          <p:nvPr/>
        </p:nvCxnSpPr>
        <p:spPr bwMode="auto">
          <a:xfrm rot="5400000">
            <a:off x="2704307" y="3307536"/>
            <a:ext cx="228600" cy="1587"/>
          </a:xfrm>
          <a:prstGeom prst="straightConnector1">
            <a:avLst/>
          </a:prstGeom>
          <a:noFill/>
          <a:ln w="38100">
            <a:solidFill>
              <a:srgbClr val="83A6FA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grpSp>
        <p:nvGrpSpPr>
          <p:cNvPr id="2" name="Group 10"/>
          <p:cNvGrpSpPr>
            <a:grpSpLocks/>
          </p:cNvGrpSpPr>
          <p:nvPr/>
        </p:nvGrpSpPr>
        <p:grpSpPr bwMode="auto">
          <a:xfrm rot="21303948">
            <a:off x="4303193" y="3041296"/>
            <a:ext cx="2438400" cy="942011"/>
            <a:chOff x="3151163" y="4038600"/>
            <a:chExt cx="2438400" cy="942011"/>
          </a:xfrm>
        </p:grpSpPr>
        <p:cxnSp>
          <p:nvCxnSpPr>
            <p:cNvPr id="58377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3151163" y="4038600"/>
              <a:ext cx="2438400" cy="762000"/>
            </a:xfrm>
            <a:prstGeom prst="straightConnector1">
              <a:avLst/>
            </a:prstGeom>
            <a:noFill/>
            <a:ln w="38100">
              <a:solidFill>
                <a:srgbClr val="83A6FA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58378" name="TextBox 17"/>
            <p:cNvSpPr txBox="1">
              <a:spLocks noChangeArrowheads="1"/>
            </p:cNvSpPr>
            <p:nvPr/>
          </p:nvSpPr>
          <p:spPr bwMode="auto">
            <a:xfrm rot="20571012">
              <a:off x="3474910" y="4334280"/>
              <a:ext cx="1915909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b="0" dirty="0">
                  <a:latin typeface="Helvetica" charset="0"/>
                  <a:cs typeface="Helvetica" charset="0"/>
                </a:rPr>
                <a:t>schedule thread</a:t>
              </a:r>
              <a:br>
                <a:rPr lang="en-US" sz="1800" b="0" dirty="0">
                  <a:latin typeface="Helvetica" charset="0"/>
                  <a:cs typeface="Helvetica" charset="0"/>
                </a:rPr>
              </a:br>
              <a:r>
                <a:rPr lang="en-US" sz="1800" b="0" dirty="0">
                  <a:latin typeface="Helvetica" charset="0"/>
                  <a:cs typeface="Helvetica" charset="0"/>
                </a:rPr>
                <a:t>(sometime later!)</a:t>
              </a:r>
            </a:p>
          </p:txBody>
        </p:sp>
      </p:grpSp>
      <p:sp>
        <p:nvSpPr>
          <p:cNvPr id="12" name="Rounded Rectangular Callout 1"/>
          <p:cNvSpPr>
            <a:spLocks noChangeArrowheads="1"/>
          </p:cNvSpPr>
          <p:nvPr/>
        </p:nvSpPr>
        <p:spPr bwMode="auto">
          <a:xfrm>
            <a:off x="4585275" y="1642776"/>
            <a:ext cx="1752600" cy="838200"/>
          </a:xfrm>
          <a:prstGeom prst="wedgeRoundRectCallout">
            <a:avLst>
              <a:gd name="adj1" fmla="val -53209"/>
              <a:gd name="adj2" fmla="val 86135"/>
              <a:gd name="adj3" fmla="val 16667"/>
            </a:avLst>
          </a:prstGeom>
          <a:solidFill>
            <a:srgbClr val="FF66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 dirty="0">
                <a:latin typeface="Helvetica" charset="0"/>
                <a:cs typeface="Helvetica" charset="0"/>
              </a:rPr>
              <a:t>Put waiting thread on ready queue</a:t>
            </a:r>
          </a:p>
        </p:txBody>
      </p:sp>
    </p:spTree>
    <p:extLst>
      <p:ext uri="{BB962C8B-B14F-4D97-AF65-F5344CB8AC3E}">
        <p14:creationId xmlns:p14="http://schemas.microsoft.com/office/powerpoint/2010/main" val="1038650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37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83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uiExpand="1" build="p"/>
      <p:bldP spid="58371" grpId="0"/>
      <p:bldP spid="58372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Implementing Locks with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11201400" cy="6096000"/>
          </a:xfrm>
        </p:spPr>
        <p:txBody>
          <a:bodyPr>
            <a:normAutofit/>
          </a:bodyPr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>
                <a:ea typeface="굴림" panose="020B0600000101010101" pitchFamily="34" charset="-127"/>
              </a:rPr>
              <a:t>S</a:t>
            </a:r>
            <a:r>
              <a:rPr lang="en-US" altLang="ko-KR" sz="2200" dirty="0" smtClean="0">
                <a:ea typeface="굴림" panose="020B0600000101010101" pitchFamily="34" charset="-127"/>
              </a:rPr>
              <a:t>imple lock that doesn’t require entry into the kernel: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(Free) Can access this memory location from user space!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solidFill>
                  <a:srgbClr val="233AE1"/>
                </a:solidFill>
                <a:latin typeface="Consolas" charset="0"/>
                <a:ea typeface="굴림" panose="020B0600000101010101" pitchFamily="34" charset="-127"/>
              </a:rPr>
              <a:t>	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ko-KR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	                //            release</a:t>
            </a:r>
            <a:r>
              <a:rPr lang="en-US" altLang="en-US" sz="180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sz="180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sz="180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);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ko-KR" sz="18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0</a:t>
            </a:r>
            <a:r>
              <a:rPr lang="en-US" altLang="ko-KR" sz="18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		  // Atomic operation!</a:t>
            </a:r>
            <a: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ea typeface="굴림" panose="020B0600000101010101" pitchFamily="34" charset="-127"/>
              </a:rPr>
              <a:t>Discussion: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solidFill>
                  <a:srgbClr val="FF0000"/>
                </a:solidFill>
                <a:ea typeface="굴림" panose="020B0600000101010101" pitchFamily="34" charset="-127"/>
              </a:rPr>
              <a:t>Can have as many locks as memory locations!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free, only one thread will get to run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which reads 0 and sets lock=1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If lock is busy,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 reads 1 and sets lock=1 (no change)</a:t>
            </a:r>
            <a:r>
              <a:rPr lang="en-US" altLang="ko-KR" sz="2000" dirty="0">
                <a:ea typeface="굴림" panose="020B0600000101010101" pitchFamily="34" charset="-127"/>
              </a:rPr>
              <a:t/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It returns 1, so while loop continues.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When we set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ea typeface="굴림" panose="020B0600000101010101" pitchFamily="34" charset="-127"/>
              </a:rPr>
              <a:t> = 0, someone else can get lock.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2200" dirty="0" smtClean="0">
                <a:ea typeface="굴림" panose="020B0600000101010101" pitchFamily="34" charset="-127"/>
              </a:rPr>
              <a:t>: thread consumes cycles while waiting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For multiprocessors: every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000" dirty="0" smtClean="0">
                <a:ea typeface="굴림" panose="020B0600000101010101" pitchFamily="34" charset="-127"/>
              </a:rPr>
              <a:t>() is a write, which makes value ping-pong around in cache (using lots of network BW)</a:t>
            </a:r>
          </a:p>
        </p:txBody>
      </p:sp>
    </p:spTree>
    <p:extLst>
      <p:ext uri="{BB962C8B-B14F-4D97-AF65-F5344CB8AC3E}">
        <p14:creationId xmlns:p14="http://schemas.microsoft.com/office/powerpoint/2010/main" val="1396634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F6FB968-B554-4E4F-8A65-879E107A408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1" y="685800"/>
            <a:ext cx="8673267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lock </a:t>
            </a:r>
            <a:r>
              <a:rPr lang="en-US" altLang="ko-KR" sz="24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= &lt;initially unlocked&gt;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4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condition </a:t>
            </a:r>
            <a:r>
              <a:rPr lang="en-US" altLang="ko-KR" sz="24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4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</a:t>
            </a:r>
            <a:r>
              <a:rPr lang="en-US" altLang="ko-KR" sz="24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= &lt;initially empty&gt;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EC9C23-136B-4945-A0CD-F4FBA22029AF}"/>
              </a:ext>
            </a:extLst>
          </p:cNvPr>
          <p:cNvSpPr txBox="1"/>
          <p:nvPr/>
        </p:nvSpPr>
        <p:spPr>
          <a:xfrm>
            <a:off x="1752601" y="1752601"/>
            <a:ext cx="876299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Producer(item)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full) { 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2A40E2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enqueue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(item);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/>
            </a:r>
            <a:b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</a:b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release(&amp;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40435-8718-5749-8837-B26C02671F42}"/>
              </a:ext>
            </a:extLst>
          </p:cNvPr>
          <p:cNvSpPr txBox="1"/>
          <p:nvPr/>
        </p:nvSpPr>
        <p:spPr>
          <a:xfrm>
            <a:off x="1752602" y="4027944"/>
            <a:ext cx="8915399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Consumer() {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acquire(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while (buffer empty) { 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cond_wait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consumer_CV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, &amp;</a:t>
            </a:r>
            <a:r>
              <a:rPr lang="en-US" altLang="ko-KR" sz="2000" b="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 }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item = 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dequeue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cond_signal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(&amp;</a:t>
            </a:r>
            <a:r>
              <a:rPr lang="en-US" altLang="ko-KR" sz="2000" b="0" dirty="0" err="1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producer_CV</a:t>
            </a:r>
            <a:r>
              <a:rPr lang="en-US" altLang="ko-KR" sz="2000" b="0" dirty="0">
                <a:solidFill>
                  <a:srgbClr val="233AE1"/>
                </a:solidFill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release(</a:t>
            </a:r>
            <a:r>
              <a:rPr lang="en-US" altLang="ko-KR" sz="2000" b="0" dirty="0" err="1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buf_lock</a:t>
            </a: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  return item</a:t>
            </a:r>
          </a:p>
          <a:p>
            <a:pPr>
              <a:lnSpc>
                <a:spcPct val="90000"/>
              </a:lnSpc>
              <a:spcBef>
                <a:spcPts val="0"/>
              </a:spcBef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 b="0" dirty="0">
                <a:latin typeface="Consolas" panose="020B0609020204030204" pitchFamily="49" charset="0"/>
                <a:ea typeface="굴림" charset="0"/>
                <a:cs typeface="Consolas" panose="020B0609020204030204" pitchFamily="49" charset="0"/>
              </a:rPr>
              <a:t>}</a:t>
            </a:r>
            <a:endParaRPr lang="en-US" sz="2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152400"/>
            <a:ext cx="9143999" cy="533400"/>
          </a:xfrm>
        </p:spPr>
        <p:txBody>
          <a:bodyPr/>
          <a:lstStyle/>
          <a:p>
            <a:r>
              <a:rPr lang="en-US" dirty="0" smtClean="0"/>
              <a:t>Bounded Buffer – 4</a:t>
            </a:r>
            <a:r>
              <a:rPr lang="en-US" baseline="30000" dirty="0" smtClean="0"/>
              <a:t>rd</a:t>
            </a:r>
            <a:r>
              <a:rPr lang="en-US" dirty="0" smtClean="0"/>
              <a:t> cut (Monitors, </a:t>
            </a:r>
            <a:r>
              <a:rPr lang="en-US" dirty="0" err="1" smtClean="0"/>
              <a:t>pthread</a:t>
            </a:r>
            <a:r>
              <a:rPr lang="en-US" dirty="0" smtClean="0"/>
              <a:t>-like)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5589742" y="2891436"/>
            <a:ext cx="5081372" cy="1832964"/>
            <a:chOff x="3929744" y="2645560"/>
            <a:chExt cx="5081372" cy="1832964"/>
          </a:xfrm>
        </p:grpSpPr>
        <p:sp>
          <p:nvSpPr>
            <p:cNvPr id="15" name="Left Arrow 14">
              <a:extLst>
                <a:ext uri="{FF2B5EF4-FFF2-40B4-BE49-F238E27FC236}">
                  <a16:creationId xmlns:a16="http://schemas.microsoft.com/office/drawing/2014/main" id="{14EFDF98-AECE-EC47-9CC5-8180274342CD}"/>
                </a:ext>
              </a:extLst>
            </p:cNvPr>
            <p:cNvSpPr/>
            <p:nvPr/>
          </p:nvSpPr>
          <p:spPr>
            <a:xfrm rot="2576667">
              <a:off x="3929744" y="2645560"/>
              <a:ext cx="1099457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Arrow 15">
              <a:extLst>
                <a:ext uri="{FF2B5EF4-FFF2-40B4-BE49-F238E27FC236}">
                  <a16:creationId xmlns:a16="http://schemas.microsoft.com/office/drawing/2014/main" id="{E67781F4-D046-8340-B7E9-889D75469A74}"/>
                </a:ext>
              </a:extLst>
            </p:cNvPr>
            <p:cNvSpPr/>
            <p:nvPr/>
          </p:nvSpPr>
          <p:spPr>
            <a:xfrm rot="18805604" flipV="1">
              <a:off x="4024202" y="3728776"/>
              <a:ext cx="1107610" cy="391885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C9DC36C-75E7-9D46-868E-C4C30423AD8B}"/>
                </a:ext>
              </a:extLst>
            </p:cNvPr>
            <p:cNvSpPr txBox="1"/>
            <p:nvPr/>
          </p:nvSpPr>
          <p:spPr>
            <a:xfrm>
              <a:off x="5053189" y="2687079"/>
              <a:ext cx="3957927" cy="120032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What does thread do when it is waiting?</a:t>
              </a:r>
            </a:p>
            <a:p>
              <a:r>
                <a:rPr lang="en-US" sz="2400" dirty="0"/>
                <a:t> - Sleep, not </a:t>
              </a:r>
              <a:r>
                <a:rPr lang="en-US" sz="2400" dirty="0" err="1"/>
                <a:t>busywait</a:t>
              </a:r>
              <a:r>
                <a:rPr lang="en-US" sz="2400" dirty="0"/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9217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7275-B469-434A-BED0-8DC501B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0" y="990600"/>
            <a:ext cx="91821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MESA semantics</a:t>
            </a:r>
          </a:p>
          <a:p>
            <a:r>
              <a:rPr lang="en-US" dirty="0" smtClean="0"/>
              <a:t>For most operating systems, when </a:t>
            </a:r>
            <a:r>
              <a:rPr lang="en-US" dirty="0"/>
              <a:t>a thread is woken up by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signal()</a:t>
            </a:r>
            <a:r>
              <a:rPr lang="en-US" dirty="0"/>
              <a:t>, it is simply put on the ready queue</a:t>
            </a:r>
          </a:p>
          <a:p>
            <a:r>
              <a:rPr lang="en-US" dirty="0"/>
              <a:t>It may or may not reacquire the lock immediately!</a:t>
            </a:r>
          </a:p>
          <a:p>
            <a:pPr lvl="1"/>
            <a:r>
              <a:rPr lang="en-US" dirty="0"/>
              <a:t>Another thread could be scheduled first and "sneak in" to empty the queue</a:t>
            </a:r>
          </a:p>
          <a:p>
            <a:pPr lvl="1"/>
            <a:r>
              <a:rPr lang="en-US" dirty="0"/>
              <a:t>Need a loop to re-check condition on </a:t>
            </a:r>
            <a:r>
              <a:rPr lang="en-US" dirty="0" smtClean="0"/>
              <a:t>wakeup</a:t>
            </a:r>
          </a:p>
          <a:p>
            <a:r>
              <a:rPr lang="en-US" dirty="0" smtClean="0"/>
              <a:t>Is this busy waiting?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Again: Why </a:t>
            </a:r>
            <a:r>
              <a:rPr lang="en-US" dirty="0"/>
              <a:t>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dirty="0"/>
              <a:t> Loop?</a:t>
            </a:r>
          </a:p>
        </p:txBody>
      </p:sp>
    </p:spTree>
    <p:extLst>
      <p:ext uri="{BB962C8B-B14F-4D97-AF65-F5344CB8AC3E}">
        <p14:creationId xmlns:p14="http://schemas.microsoft.com/office/powerpoint/2010/main" val="191458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8F55A-08FB-4716-A9CB-410F03C3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Library </a:t>
            </a:r>
            <a:r>
              <a:rPr lang="en-US" dirty="0" smtClean="0"/>
              <a:t>Monitor Pattern: </a:t>
            </a:r>
            <a:r>
              <a:rPr lang="en-US" i="1" dirty="0" err="1"/>
              <a:t>pthreads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6E8D0-8225-4FCB-9DCF-5D33D02EC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107442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anose="020B0609020204030204" pitchFamily="49" charset="0"/>
              </a:rPr>
              <a:t>// Locks</a:t>
            </a:r>
          </a:p>
          <a:p>
            <a:pPr marL="0" indent="0">
              <a:buNone/>
            </a:pPr>
            <a:r>
              <a:rPr lang="en-US" sz="2200" dirty="0" err="1" smtClean="0">
                <a:latin typeface="Consolas" panose="020B0609020204030204" pitchFamily="49" charset="0"/>
              </a:rPr>
              <a:t>int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pthread_mutex_init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*mutex,</a:t>
            </a:r>
            <a:br>
              <a:rPr lang="en-US" sz="2200" dirty="0">
                <a:latin typeface="Consolas" panose="020B0609020204030204" pitchFamily="49" charset="0"/>
              </a:rPr>
            </a:br>
            <a:r>
              <a:rPr lang="en-US" sz="2200" dirty="0" smtClean="0">
                <a:latin typeface="Consolas" panose="020B0609020204030204" pitchFamily="49" charset="0"/>
              </a:rPr>
              <a:t>			</a:t>
            </a:r>
            <a:r>
              <a:rPr lang="en-US" sz="2200" dirty="0">
                <a:latin typeface="Consolas" panose="020B0609020204030204" pitchFamily="49" charset="0"/>
              </a:rPr>
              <a:t> </a:t>
            </a:r>
            <a:r>
              <a:rPr lang="en-US" sz="2200" dirty="0" smtClean="0">
                <a:latin typeface="Consolas" panose="020B0609020204030204" pitchFamily="49" charset="0"/>
              </a:rPr>
              <a:t>    </a:t>
            </a:r>
            <a:r>
              <a:rPr lang="en-US" sz="2200" dirty="0" err="1" smtClean="0">
                <a:latin typeface="Consolas" panose="020B0609020204030204" pitchFamily="49" charset="0"/>
              </a:rPr>
              <a:t>const</a:t>
            </a:r>
            <a:r>
              <a:rPr lang="en-US" sz="2200" dirty="0" smtClean="0">
                <a:latin typeface="Consolas" panose="020B0609020204030204" pitchFamily="49" charset="0"/>
              </a:rPr>
              <a:t> </a:t>
            </a:r>
            <a:r>
              <a:rPr lang="en-US" sz="2200" dirty="0" err="1">
                <a:latin typeface="Consolas" panose="020B0609020204030204" pitchFamily="49" charset="0"/>
              </a:rPr>
              <a:t>pthread_mutexattr_t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dirty="0" err="1">
                <a:latin typeface="Consolas" panose="020B0609020204030204" pitchFamily="49" charset="0"/>
              </a:rPr>
              <a:t>attr</a:t>
            </a:r>
            <a:r>
              <a:rPr lang="en-US" sz="2200" dirty="0" smtClean="0">
                <a:latin typeface="Consolas" panose="020B0609020204030204" pitchFamily="49" charset="0"/>
              </a:rPr>
              <a:t>);</a:t>
            </a: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  </a:t>
            </a:r>
          </a:p>
          <a:p>
            <a:pPr marL="0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int </a:t>
            </a:r>
            <a:r>
              <a:rPr lang="en-US" sz="2200" dirty="0" err="1">
                <a:latin typeface="Consolas" panose="020B0609020204030204" pitchFamily="49" charset="0"/>
              </a:rPr>
              <a:t>pthread_mutex_unlock</a:t>
            </a:r>
            <a:r>
              <a:rPr lang="en-US" sz="2200" dirty="0">
                <a:latin typeface="Consolas" panose="020B0609020204030204" pitchFamily="49" charset="0"/>
              </a:rPr>
              <a:t>(</a:t>
            </a:r>
            <a:r>
              <a:rPr lang="en-US" sz="2200" dirty="0" err="1"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latin typeface="Consolas" panose="020B0609020204030204" pitchFamily="49" charset="0"/>
              </a:rPr>
              <a:t> *</a:t>
            </a:r>
            <a:r>
              <a:rPr lang="en-US" sz="2200" i="1" dirty="0">
                <a:latin typeface="Consolas" panose="020B0609020204030204" pitchFamily="49" charset="0"/>
              </a:rPr>
              <a:t>mutex</a:t>
            </a:r>
            <a:r>
              <a:rPr lang="en-US" sz="22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2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// Condition Variables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pthread_cond_init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pthread_cond_t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cond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	   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pthread_mutexattr_t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attr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  <a:endParaRPr lang="en-US" sz="22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pthread_cond_wait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cond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pthread_mutex_t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mutex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pthread_cond_signal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cond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int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pthread_cond_broadcast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pthread_cond_t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 *</a:t>
            </a:r>
            <a:r>
              <a:rPr lang="en-US" sz="2200" dirty="0" err="1">
                <a:solidFill>
                  <a:srgbClr val="FF0000"/>
                </a:solidFill>
                <a:latin typeface="Consolas" panose="020B0609020204030204" pitchFamily="49" charset="0"/>
              </a:rPr>
              <a:t>cond</a:t>
            </a:r>
            <a:r>
              <a:rPr lang="en-US" sz="2200" dirty="0">
                <a:solidFill>
                  <a:srgbClr val="FF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endParaRPr lang="en-US" sz="2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6226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Readers/Writers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Problem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3465513"/>
            <a:ext cx="8496300" cy="3200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Motivation: Consider a shared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classes of users: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Readers – never modify database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Writers – read and modify database</a:t>
            </a:r>
          </a:p>
          <a:p>
            <a:pPr lvl="1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Is using a single lock on the whole database sufficient?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Like to have many readers at the same time</a:t>
            </a:r>
          </a:p>
          <a:p>
            <a:pPr lvl="2"/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Only one writer at a time</a:t>
            </a:r>
          </a:p>
        </p:txBody>
      </p:sp>
      <p:grpSp>
        <p:nvGrpSpPr>
          <p:cNvPr id="48131" name="Group 26"/>
          <p:cNvGrpSpPr>
            <a:grpSpLocks/>
          </p:cNvGrpSpPr>
          <p:nvPr/>
        </p:nvGrpSpPr>
        <p:grpSpPr bwMode="auto">
          <a:xfrm>
            <a:off x="3200400" y="609600"/>
            <a:ext cx="5867400" cy="2882900"/>
            <a:chOff x="672" y="392"/>
            <a:chExt cx="4300" cy="2031"/>
          </a:xfrm>
        </p:grpSpPr>
        <p:pic>
          <p:nvPicPr>
            <p:cNvPr id="48132" name="Picture 4" descr="BD18201_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472"/>
              <a:ext cx="966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7" descr="j0292020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80"/>
              <a:ext cx="864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8" descr="j019538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392"/>
              <a:ext cx="987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10" descr="MCj03967340000[1]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392"/>
              <a:ext cx="911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12" descr="MCj03967320000[1]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" y="1560"/>
              <a:ext cx="863" cy="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7" name="Freeform 14"/>
            <p:cNvSpPr>
              <a:spLocks/>
            </p:cNvSpPr>
            <p:nvPr/>
          </p:nvSpPr>
          <p:spPr bwMode="auto">
            <a:xfrm>
              <a:off x="1536" y="70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8" name="Freeform 15"/>
            <p:cNvSpPr>
              <a:spLocks/>
            </p:cNvSpPr>
            <p:nvPr/>
          </p:nvSpPr>
          <p:spPr bwMode="auto">
            <a:xfrm rot="10800000">
              <a:off x="1488" y="96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39" name="Freeform 16"/>
            <p:cNvSpPr>
              <a:spLocks/>
            </p:cNvSpPr>
            <p:nvPr/>
          </p:nvSpPr>
          <p:spPr bwMode="auto">
            <a:xfrm>
              <a:off x="3216" y="624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0" name="Freeform 17"/>
            <p:cNvSpPr>
              <a:spLocks/>
            </p:cNvSpPr>
            <p:nvPr/>
          </p:nvSpPr>
          <p:spPr bwMode="auto">
            <a:xfrm rot="10800000">
              <a:off x="3168" y="88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1" name="Freeform 18"/>
            <p:cNvSpPr>
              <a:spLocks/>
            </p:cNvSpPr>
            <p:nvPr/>
          </p:nvSpPr>
          <p:spPr bwMode="auto">
            <a:xfrm rot="1801102">
              <a:off x="3216" y="1440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2" name="Freeform 19"/>
            <p:cNvSpPr>
              <a:spLocks/>
            </p:cNvSpPr>
            <p:nvPr/>
          </p:nvSpPr>
          <p:spPr bwMode="auto">
            <a:xfrm rot="-8998898">
              <a:off x="3168" y="1696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3" name="Freeform 20"/>
            <p:cNvSpPr>
              <a:spLocks/>
            </p:cNvSpPr>
            <p:nvPr/>
          </p:nvSpPr>
          <p:spPr bwMode="auto">
            <a:xfrm rot="8899147">
              <a:off x="1776" y="1632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4" name="Freeform 21"/>
            <p:cNvSpPr>
              <a:spLocks/>
            </p:cNvSpPr>
            <p:nvPr/>
          </p:nvSpPr>
          <p:spPr bwMode="auto">
            <a:xfrm rot="-1900853">
              <a:off x="1680" y="1488"/>
              <a:ext cx="864" cy="208"/>
            </a:xfrm>
            <a:custGeom>
              <a:avLst/>
              <a:gdLst>
                <a:gd name="T0" fmla="*/ 0 w 864"/>
                <a:gd name="T1" fmla="*/ 112 h 208"/>
                <a:gd name="T2" fmla="*/ 384 w 864"/>
                <a:gd name="T3" fmla="*/ 16 h 208"/>
                <a:gd name="T4" fmla="*/ 864 w 864"/>
                <a:gd name="T5" fmla="*/ 208 h 208"/>
                <a:gd name="T6" fmla="*/ 0 60000 65536"/>
                <a:gd name="T7" fmla="*/ 0 60000 65536"/>
                <a:gd name="T8" fmla="*/ 0 60000 65536"/>
                <a:gd name="T9" fmla="*/ 0 w 864"/>
                <a:gd name="T10" fmla="*/ 0 h 208"/>
                <a:gd name="T11" fmla="*/ 864 w 864"/>
                <a:gd name="T12" fmla="*/ 208 h 2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08">
                  <a:moveTo>
                    <a:pt x="0" y="112"/>
                  </a:moveTo>
                  <a:cubicBezTo>
                    <a:pt x="120" y="56"/>
                    <a:pt x="240" y="0"/>
                    <a:pt x="384" y="16"/>
                  </a:cubicBezTo>
                  <a:cubicBezTo>
                    <a:pt x="528" y="32"/>
                    <a:pt x="696" y="120"/>
                    <a:pt x="864" y="20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/>
                <a:cs typeface="Gill Sans"/>
              </a:endParaRPr>
            </a:p>
          </p:txBody>
        </p:sp>
        <p:sp>
          <p:nvSpPr>
            <p:cNvPr id="48145" name="Text Box 22"/>
            <p:cNvSpPr txBox="1">
              <a:spLocks noChangeArrowheads="1"/>
            </p:cNvSpPr>
            <p:nvPr/>
          </p:nvSpPr>
          <p:spPr bwMode="auto">
            <a:xfrm>
              <a:off x="1871" y="1248"/>
              <a:ext cx="275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6" name="Text Box 23"/>
            <p:cNvSpPr txBox="1">
              <a:spLocks noChangeArrowheads="1"/>
            </p:cNvSpPr>
            <p:nvPr/>
          </p:nvSpPr>
          <p:spPr bwMode="auto">
            <a:xfrm>
              <a:off x="3696" y="1008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7" name="Text Box 24"/>
            <p:cNvSpPr txBox="1">
              <a:spLocks noChangeArrowheads="1"/>
            </p:cNvSpPr>
            <p:nvPr/>
          </p:nvSpPr>
          <p:spPr bwMode="auto">
            <a:xfrm>
              <a:off x="3504" y="1440"/>
              <a:ext cx="274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R</a:t>
              </a:r>
            </a:p>
          </p:txBody>
        </p:sp>
        <p:sp>
          <p:nvSpPr>
            <p:cNvPr id="48148" name="Text Box 25"/>
            <p:cNvSpPr txBox="1">
              <a:spLocks noChangeArrowheads="1"/>
            </p:cNvSpPr>
            <p:nvPr/>
          </p:nvSpPr>
          <p:spPr bwMode="auto">
            <a:xfrm>
              <a:off x="1727" y="434"/>
              <a:ext cx="3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ko-KR" sz="2800" b="0">
                  <a:latin typeface="Gill Sans"/>
                  <a:ea typeface="굴림" charset="0"/>
                  <a:cs typeface="Gill Sans"/>
                </a:rPr>
                <a:t>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7089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build="p" bldLvl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Basic Structure of </a:t>
            </a:r>
            <a:r>
              <a:rPr lang="en-US" altLang="ko-KR" i="1" dirty="0" smtClean="0">
                <a:ea typeface="굴림" panose="020B0600000101010101" pitchFamily="34" charset="-127"/>
              </a:rPr>
              <a:t>Mesa</a:t>
            </a:r>
            <a:r>
              <a:rPr lang="en-US" altLang="ko-KR" dirty="0" smtClean="0">
                <a:ea typeface="굴림" panose="020B0600000101010101" pitchFamily="34" charset="-127"/>
              </a:rPr>
              <a:t> Monitor Program 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762000"/>
            <a:ext cx="92964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Basic structure of mesa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638800" y="2438400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96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5" descr="BD18201_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0"/>
            <a:ext cx="10731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Basic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Readers/Writers Solution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1" y="685800"/>
            <a:ext cx="8683625" cy="60960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Correctness Constraints: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Readers can access database when no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Writers can access database when no readers or writers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Only one thread manipulates state variables at a time</a:t>
            </a:r>
          </a:p>
          <a:p>
            <a:pPr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Basic structure of a solution: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Reader()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 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a waiting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b="1" dirty="0">
                <a:latin typeface="Courier New" charset="0"/>
                <a:ea typeface="굴림" charset="0"/>
                <a:cs typeface="굴림" charset="0"/>
              </a:rPr>
              <a:t>Writer()</a:t>
            </a:r>
            <a:br>
              <a:rPr lang="en-US" altLang="ko-KR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Wait until no active readers or writers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Access database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   Check out – wake up waiting readers or writer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State variables (Protected by a lock called “lock”):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AR: Number of active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WR: Number of waiting readers;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AW: Number of active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int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WW: Number of waiting writers; initially = 0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okToRead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= NIL</a:t>
            </a:r>
          </a:p>
          <a:p>
            <a:pPr lvl="2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Condition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okToWrite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= NIL</a:t>
            </a:r>
          </a:p>
        </p:txBody>
      </p:sp>
    </p:spTree>
    <p:extLst>
      <p:ext uri="{BB962C8B-B14F-4D97-AF65-F5344CB8AC3E}">
        <p14:creationId xmlns:p14="http://schemas.microsoft.com/office/powerpoint/2010/main" val="37583463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Code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a Reader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62000"/>
            <a:ext cx="8991600" cy="5791200"/>
          </a:xfrm>
        </p:spPr>
        <p:txBody>
          <a:bodyPr>
            <a:normAutofit/>
          </a:bodyPr>
          <a:lstStyle/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read-only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AR--;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other active readers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b="1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2444262" y="6849208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Why Release the Lock here?</a:t>
            </a:r>
          </a:p>
        </p:txBody>
      </p:sp>
    </p:spTree>
    <p:extLst>
      <p:ext uri="{BB962C8B-B14F-4D97-AF65-F5344CB8AC3E}">
        <p14:creationId xmlns:p14="http://schemas.microsoft.com/office/powerpoint/2010/main" val="420909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406 -0.92083 C 0.91406 -0.9206 0.73229 -0.8213 0.55052 -0.72153 " pathEditMode="fixed" rAng="0" ptsTypes="AA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77" y="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685800"/>
            <a:ext cx="8915400" cy="5943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// First check self into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while ((AW + AR)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,&amp;lock);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WW--;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AW++;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// Perform actual read/write access</a:t>
            </a:r>
            <a:b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AccessDatabase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b="1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80000"/>
              </a:lnSpc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// Now, check out of system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AW--;	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active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Give priority to writers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up one writer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Otherwise, wake reader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b="1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Wake all readers</a:t>
            </a: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b="1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84357" name="AutoShape 5"/>
          <p:cNvSpPr>
            <a:spLocks noChangeArrowheads="1"/>
          </p:cNvSpPr>
          <p:nvPr/>
        </p:nvSpPr>
        <p:spPr bwMode="auto">
          <a:xfrm>
            <a:off x="-2514600" y="5638800"/>
            <a:ext cx="24384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Give priority to writers?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Code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for a Writer</a:t>
            </a:r>
          </a:p>
        </p:txBody>
      </p:sp>
      <p:sp>
        <p:nvSpPr>
          <p:cNvPr id="484356" name="AutoShape 4"/>
          <p:cNvSpPr>
            <a:spLocks noChangeArrowheads="1"/>
          </p:cNvSpPr>
          <p:nvPr/>
        </p:nvSpPr>
        <p:spPr bwMode="auto">
          <a:xfrm>
            <a:off x="-2667000" y="5638800"/>
            <a:ext cx="2590800" cy="12192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Why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broadcast() 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here instead of </a:t>
            </a:r>
            <a:r>
              <a:rPr lang="en-US" altLang="ko-KR" sz="2000" dirty="0">
                <a:latin typeface="Courier New" panose="02070309020205020404" pitchFamily="49" charset="0"/>
                <a:ea typeface="굴림" charset="0"/>
                <a:cs typeface="Courier New" panose="02070309020205020404" pitchFamily="49" charset="0"/>
              </a:rPr>
              <a:t>signal()</a:t>
            </a:r>
            <a:r>
              <a:rPr lang="en-US" altLang="ko-KR" sz="2000" dirty="0">
                <a:latin typeface="Helvetica" panose="020B0604020202020204" pitchFamily="34" charset="0"/>
                <a:ea typeface="굴림" charset="0"/>
                <a:cs typeface="Helvetica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54031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5225 -0.79903 C 0.97187 -0.63737 0.99149 -0.47549 0.95364 -0.38298 C 0.9158 -0.29047 0.82031 -0.26735 0.725 -0.24422 " pathEditMode="fixed" ptsTypes="aaA">
                                      <p:cBhvr>
                                        <p:cTn id="36" dur="500" fill="hold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775 -0.2544 C 1 -0.30551 0.95226 -0.35639 0.89011 -0.36772 C 0.82796 -0.37905 0.75139 -0.35061 0.675 -0.32192 " pathEditMode="fixed" ptsTypes="aaA">
                                      <p:cBhvr>
                                        <p:cTn id="40" dur="500" fill="hold"/>
                                        <p:tgtEl>
                                          <p:spTgt spid="484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  <p:bldP spid="484357" grpId="0" animBg="1"/>
      <p:bldP spid="48435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2133600" y="1066800"/>
            <a:ext cx="7924800" cy="3886200"/>
          </a:xfrm>
        </p:spPr>
        <p:txBody>
          <a:bodyPr/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Use an example to simulate the solution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 altLang="ko-KR">
              <a:latin typeface="Helvetica" charset="0"/>
              <a:ea typeface="굴림" charset="0"/>
              <a:cs typeface="굴림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Consider the following sequence of operators:</a:t>
            </a:r>
          </a:p>
          <a:p>
            <a:pPr lvl="1"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R1, R2, W1, R3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Initially: AR = 0, WR = 0, AW = 0, WW = 0</a:t>
            </a: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54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73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b="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04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Better Locks using </a:t>
            </a:r>
            <a:r>
              <a:rPr lang="en-US" altLang="ko-KR" dirty="0" err="1" smtClean="0">
                <a:ea typeface="굴림" panose="020B0600000101010101" pitchFamily="34" charset="-127"/>
              </a:rPr>
              <a:t>test&amp;set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685800"/>
            <a:ext cx="91186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Can we build 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test&amp;set</a:t>
            </a:r>
            <a:r>
              <a:rPr lang="en-US" altLang="ko-KR" sz="2200" dirty="0" smtClean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Mostly.  Idea: only busy-wait to atomically check lock value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/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 marL="0" indent="0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sz="2000" dirty="0" smtClean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6462713" y="1619137"/>
            <a:ext cx="4662487" cy="371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0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1600200" y="1371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guard = 0</a:t>
            </a:r>
            <a:r>
              <a:rPr lang="en-US" altLang="en-US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Global Variable!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= 1;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Interface: acquire(&amp;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release(&amp;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  <a:endParaRPr lang="en-US" altLang="en-US" b="0" dirty="0" smtClean="0">
              <a:solidFill>
                <a:srgbClr val="233AE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spcBef>
                <a:spcPts val="0"/>
              </a:spcBef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== 1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go to sleep() &amp; 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</a:t>
            </a:r>
            <a:r>
              <a:rPr lang="en-US" altLang="en-US" b="0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????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// guard == 0 on 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wakup</a:t>
            </a:r>
            <a:r>
              <a:rPr lang="en-US" altLang="en-US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= 1</a:t>
            </a:r>
            <a:r>
              <a:rPr lang="en-US" altLang="en-US" b="0" dirty="0" smtClean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22535" name="Group 6"/>
          <p:cNvGrpSpPr>
            <a:grpSpLocks/>
          </p:cNvGrpSpPr>
          <p:nvPr/>
        </p:nvGrpSpPr>
        <p:grpSpPr bwMode="auto">
          <a:xfrm>
            <a:off x="836612" y="1828800"/>
            <a:ext cx="611188" cy="685800"/>
            <a:chOff x="1776" y="912"/>
            <a:chExt cx="477" cy="576"/>
          </a:xfrm>
        </p:grpSpPr>
        <p:sp>
          <p:nvSpPr>
            <p:cNvPr id="22536" name="AutoShape 7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7" name="Freeform 8"/>
            <p:cNvSpPr>
              <a:spLocks/>
            </p:cNvSpPr>
            <p:nvPr/>
          </p:nvSpPr>
          <p:spPr bwMode="auto">
            <a:xfrm>
              <a:off x="1819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8" name="Freeform 9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39" name="Freeform 10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0" name="Freeform 11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1" name="Freeform 12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22542" name="Freeform 13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2068765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0, AW = 0, WW = 0</a:t>
            </a:r>
          </a:p>
        </p:txBody>
      </p:sp>
      <p:sp>
        <p:nvSpPr>
          <p:cNvPr id="5837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31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28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comes along (no waiting threads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2057400" y="6858000"/>
            <a:ext cx="2057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Why release the </a:t>
            </a:r>
          </a:p>
          <a:p>
            <a:r>
              <a:rPr lang="en-US" altLang="ko-KR" dirty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l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ock </a:t>
            </a:r>
            <a:r>
              <a:rPr lang="en-US" altLang="ko-KR" i="1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here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???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619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88126 -0.83334 C 0.88126 -0.83311 0.72032 -0.72778 0.55938 -0.62223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dbase (no other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 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pPr>
              <a:buFontTx/>
              <a:buNone/>
            </a:pP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49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348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74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438400" y="3505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451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along (R1 accessing dbase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07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438400" y="3733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553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comes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along (R1 accessing dbase)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solidFill>
                  <a:srgbClr val="000000"/>
                </a:solidFill>
                <a:latin typeface="Helvetica" charset="0"/>
                <a:ea typeface="굴림" charset="0"/>
                <a:cs typeface="굴림" charset="0"/>
              </a:rPr>
              <a:t>,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7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656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accessing dbase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2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65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279284" y="5410201"/>
            <a:ext cx="7633433" cy="891991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Assume readers take a while to access database</a:t>
            </a:r>
          </a:p>
          <a:p>
            <a:pPr lvl="1">
              <a:defRPr/>
            </a:pPr>
            <a:r>
              <a:rPr lang="en-US" altLang="ko-KR" sz="2400" b="0" dirty="0">
                <a:latin typeface="Helvetica" charset="0"/>
                <a:ea typeface="굴림" charset="0"/>
                <a:cs typeface="굴림" charset="0"/>
              </a:rPr>
              <a:t>Situation: Locks released, only AR is non-zero</a:t>
            </a:r>
            <a:endParaRPr lang="en-US" sz="2400" b="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09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4"/>
          <p:cNvSpPr>
            <a:spLocks noChangeArrowheads="1"/>
          </p:cNvSpPr>
          <p:nvPr/>
        </p:nvSpPr>
        <p:spPr bwMode="auto">
          <a:xfrm>
            <a:off x="2406161" y="2013439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758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7588" name="Content Placeholder 5"/>
          <p:cNvSpPr txBox="1">
            <a:spLocks/>
          </p:cNvSpPr>
          <p:nvPr/>
        </p:nvSpPr>
        <p:spPr bwMode="auto">
          <a:xfrm>
            <a:off x="1825752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6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505199" y="762000"/>
            <a:ext cx="3559783" cy="5791200"/>
            <a:chOff x="3581400" y="838200"/>
            <a:chExt cx="3352800" cy="57150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3581400" y="838200"/>
              <a:ext cx="3352800" cy="5486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cs typeface="Helvetica"/>
              </a:endParaRPr>
            </a:p>
          </p:txBody>
        </p:sp>
        <p:sp>
          <p:nvSpPr>
            <p:cNvPr id="20492" name="Rounded Rectangle 13"/>
            <p:cNvSpPr>
              <a:spLocks noChangeArrowheads="1"/>
            </p:cNvSpPr>
            <p:nvPr/>
          </p:nvSpPr>
          <p:spPr bwMode="auto">
            <a:xfrm>
              <a:off x="3581400" y="4921250"/>
              <a:ext cx="3352800" cy="1631950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2000" b="0" dirty="0">
                  <a:latin typeface="Helvetica" charset="0"/>
                  <a:cs typeface="Helvetica" charset="0"/>
                </a:rPr>
                <a:t>If one thread in critical section, </a:t>
              </a:r>
              <a:r>
                <a:rPr lang="en-US" sz="2000" b="0" dirty="0">
                  <a:latin typeface="Helvetica" charset="0"/>
                  <a:cs typeface="Helvetica" charset="0"/>
                  <a:sym typeface="Wingdings" charset="0"/>
                </a:rPr>
                <a:t>no other activity (including OS) can run</a:t>
              </a:r>
              <a:r>
                <a:rPr lang="en-US" sz="2000" b="0" dirty="0" smtClean="0">
                  <a:latin typeface="Helvetica" charset="0"/>
                  <a:cs typeface="Helvetica" charset="0"/>
                  <a:sym typeface="Wingdings" charset="0"/>
                </a:rPr>
                <a:t>!</a:t>
              </a:r>
            </a:p>
            <a:p>
              <a:pPr algn="ctr"/>
              <a:endParaRPr lang="en-US" sz="2000" b="0" dirty="0" smtClean="0">
                <a:latin typeface="Helvetica" charset="0"/>
                <a:cs typeface="Helvetica" charset="0"/>
                <a:sym typeface="Wingdings" charset="0"/>
              </a:endParaRPr>
            </a:p>
            <a:p>
              <a:pPr algn="ctr"/>
              <a:r>
                <a:rPr lang="en-US" sz="2000" b="0" dirty="0" smtClean="0">
                  <a:solidFill>
                    <a:srgbClr val="FF0000"/>
                  </a:solidFill>
                  <a:latin typeface="Helvetica" charset="0"/>
                  <a:cs typeface="Helvetica" charset="0"/>
                  <a:sym typeface="Wingdings" charset="0"/>
                </a:rPr>
                <a:t>Lock argument not used! </a:t>
              </a:r>
              <a:endParaRPr lang="en-US" sz="2000" b="0" dirty="0">
                <a:solidFill>
                  <a:srgbClr val="FF0000"/>
                </a:solidFill>
                <a:latin typeface="Helvetica" charset="0"/>
                <a:cs typeface="Helvetica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536587" y="697926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Naïve Implementation</a:t>
            </a:r>
            <a:endParaRPr lang="en-US" sz="2400" i="1" dirty="0">
              <a:latin typeface="Gill Sans Light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Analysis: Lock Implementation using interrupts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1195387" y="19304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r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429000" y="1600200"/>
            <a:ext cx="3657600" cy="3340929"/>
            <a:chOff x="3429000" y="1600200"/>
            <a:chExt cx="3657600" cy="3340929"/>
          </a:xfrm>
        </p:grpSpPr>
        <p:sp>
          <p:nvSpPr>
            <p:cNvPr id="20486" name="Text Box 4"/>
            <p:cNvSpPr txBox="1">
              <a:spLocks noChangeArrowheads="1"/>
            </p:cNvSpPr>
            <p:nvPr/>
          </p:nvSpPr>
          <p:spPr bwMode="auto">
            <a:xfrm>
              <a:off x="3962400" y="1600200"/>
              <a:ext cx="31242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 dirty="0" smtClean="0">
                  <a:latin typeface="Courier New" charset="0"/>
                </a:rPr>
                <a:t>acquire(</a:t>
              </a:r>
              <a:r>
                <a:rPr lang="en-US" sz="1600" dirty="0" err="1" smtClean="0">
                  <a:latin typeface="Courier New" charset="0"/>
                </a:rPr>
                <a:t>int</a:t>
              </a:r>
              <a:r>
                <a:rPr lang="en-US" sz="1600" dirty="0" smtClean="0">
                  <a:latin typeface="Courier New" charset="0"/>
                </a:rPr>
                <a:t> *</a:t>
              </a:r>
              <a:r>
                <a:rPr lang="en-US" sz="1600" dirty="0" err="1" smtClean="0"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chemeClr val="hlink"/>
                  </a:solidFill>
                  <a:latin typeface="Courier New" charset="0"/>
                </a:rPr>
                <a:t>disable interrupts;</a:t>
              </a:r>
              <a:r>
                <a:rPr lang="en-US" sz="1600" dirty="0">
                  <a:latin typeface="Courier New" charset="0"/>
                </a:rPr>
                <a:t/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0487" name="Text Box 5"/>
            <p:cNvSpPr txBox="1">
              <a:spLocks noChangeArrowheads="1"/>
            </p:cNvSpPr>
            <p:nvPr/>
          </p:nvSpPr>
          <p:spPr bwMode="auto">
            <a:xfrm>
              <a:off x="3962400" y="3962400"/>
              <a:ext cx="2819400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sz="1600" dirty="0" smtClean="0">
                  <a:latin typeface="Courier New" charset="0"/>
                </a:rPr>
                <a:t>release(</a:t>
              </a:r>
              <a:r>
                <a:rPr lang="en-US" sz="1600" dirty="0" err="1" smtClean="0">
                  <a:latin typeface="Courier New" charset="0"/>
                </a:rPr>
                <a:t>int</a:t>
              </a:r>
              <a:r>
                <a:rPr lang="en-US" sz="1600" dirty="0" smtClean="0">
                  <a:latin typeface="Courier New" charset="0"/>
                </a:rPr>
                <a:t> *</a:t>
              </a:r>
              <a:r>
                <a:rPr lang="en-US" sz="1600" dirty="0" err="1" smtClean="0"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enable interrupts;</a:t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0488" name="Freeform 9"/>
            <p:cNvSpPr>
              <a:spLocks/>
            </p:cNvSpPr>
            <p:nvPr/>
          </p:nvSpPr>
          <p:spPr bwMode="auto">
            <a:xfrm>
              <a:off x="3429000" y="3733800"/>
              <a:ext cx="508000" cy="393700"/>
            </a:xfrm>
            <a:custGeom>
              <a:avLst/>
              <a:gdLst>
                <a:gd name="T0" fmla="*/ 0 w 1222375"/>
                <a:gd name="T1" fmla="*/ 0 h 333375"/>
                <a:gd name="T2" fmla="*/ 2617 w 1222375"/>
                <a:gd name="T3" fmla="*/ 1067973 h 3333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2375" h="333375">
                  <a:moveTo>
                    <a:pt x="0" y="0"/>
                  </a:moveTo>
                  <a:lnTo>
                    <a:pt x="1222375" y="33337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0" name="Freeform 11"/>
            <p:cNvSpPr>
              <a:spLocks/>
            </p:cNvSpPr>
            <p:nvPr/>
          </p:nvSpPr>
          <p:spPr bwMode="auto">
            <a:xfrm flipV="1">
              <a:off x="3505200" y="1828800"/>
              <a:ext cx="457200" cy="762000"/>
            </a:xfrm>
            <a:custGeom>
              <a:avLst/>
              <a:gdLst>
                <a:gd name="T0" fmla="*/ 0 w 1222375"/>
                <a:gd name="T1" fmla="*/ 0 h 333375"/>
                <a:gd name="T2" fmla="*/ 1252 w 1222375"/>
                <a:gd name="T3" fmla="*/ 108664398 h 3333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2375" h="333375">
                  <a:moveTo>
                    <a:pt x="0" y="0"/>
                  </a:moveTo>
                  <a:lnTo>
                    <a:pt x="1222375" y="33337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52800" y="1188016"/>
            <a:ext cx="8610599" cy="5334000"/>
            <a:chOff x="3145817" y="1162050"/>
            <a:chExt cx="8610599" cy="5334000"/>
          </a:xfrm>
        </p:grpSpPr>
        <p:sp>
          <p:nvSpPr>
            <p:cNvPr id="20483" name="Text Box 4"/>
            <p:cNvSpPr txBox="1">
              <a:spLocks noChangeArrowheads="1"/>
            </p:cNvSpPr>
            <p:nvPr/>
          </p:nvSpPr>
          <p:spPr bwMode="auto">
            <a:xfrm>
              <a:off x="6934199" y="1254111"/>
              <a:ext cx="4822217" cy="2529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 dirty="0" smtClean="0">
                  <a:latin typeface="Courier New" charset="0"/>
                </a:rPr>
                <a:t>acquire(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int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// Short busy-wait time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disable interrupts;</a:t>
              </a:r>
              <a:r>
                <a:rPr lang="en-US" sz="1600" dirty="0">
                  <a:solidFill>
                    <a:srgbClr val="233AE1"/>
                  </a:solidFill>
                  <a:latin typeface="Courier New" charset="0"/>
                </a:rPr>
                <a:t/>
              </a:r>
              <a:br>
                <a:rPr lang="en-US" sz="1600" dirty="0">
                  <a:solidFill>
                    <a:srgbClr val="233AE1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if </a:t>
              </a:r>
              <a:r>
                <a:rPr lang="en-US" sz="1600" dirty="0" smtClean="0">
                  <a:latin typeface="Courier New" charset="0"/>
                </a:rPr>
                <a:t>(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== 1</a:t>
              </a:r>
              <a:r>
                <a:rPr lang="en-US" sz="1600" dirty="0">
                  <a:latin typeface="Courier New" charset="0"/>
                </a:rPr>
                <a:t>) 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  put thread on wait-queue;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  go to sleep() </a:t>
              </a:r>
              <a:r>
                <a:rPr lang="en-US" sz="1600" dirty="0" smtClean="0">
                  <a:latin typeface="Courier New" charset="0"/>
                </a:rPr>
                <a:t>//See Lecture 8! </a:t>
              </a:r>
              <a:r>
                <a:rPr lang="en-US" sz="1600" dirty="0">
                  <a:latin typeface="Courier New" charset="0"/>
                </a:rPr>
                <a:t/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 else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 1;</a:t>
              </a:r>
              <a:b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enable interrupts;</a:t>
              </a:r>
              <a:r>
                <a:rPr lang="en-US" sz="1600" dirty="0">
                  <a:solidFill>
                    <a:srgbClr val="233AE1"/>
                  </a:solidFill>
                  <a:latin typeface="Courier New" charset="0"/>
                </a:rPr>
                <a:t/>
              </a:r>
              <a:br>
                <a:rPr lang="en-US" sz="1600" dirty="0">
                  <a:solidFill>
                    <a:srgbClr val="233AE1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0484" name="Text Box 5"/>
            <p:cNvSpPr txBox="1">
              <a:spLocks noChangeArrowheads="1"/>
            </p:cNvSpPr>
            <p:nvPr/>
          </p:nvSpPr>
          <p:spPr bwMode="auto">
            <a:xfrm>
              <a:off x="6934200" y="3962400"/>
              <a:ext cx="3976688" cy="253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sz="1600" dirty="0" smtClean="0">
                  <a:latin typeface="Courier New" charset="0"/>
                </a:rPr>
                <a:t>release(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int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// Short busy-wait time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disable interrupts;</a:t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if anyone on wait queue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take thread off wait-queue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Place on ready queue;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 else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 0;</a:t>
              </a:r>
              <a:b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enable interrupts;</a:t>
              </a:r>
              <a:r>
                <a:rPr lang="en-US" sz="1600" dirty="0">
                  <a:solidFill>
                    <a:srgbClr val="233AE1"/>
                  </a:solidFill>
                  <a:latin typeface="Courier New" charset="0"/>
                </a:rPr>
                <a:t/>
              </a:r>
              <a:br>
                <a:rPr lang="en-US" sz="1600" dirty="0">
                  <a:solidFill>
                    <a:srgbClr val="233AE1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0489" name="Freeform 10"/>
            <p:cNvSpPr>
              <a:spLocks/>
            </p:cNvSpPr>
            <p:nvPr/>
          </p:nvSpPr>
          <p:spPr bwMode="auto">
            <a:xfrm>
              <a:off x="3222017" y="3657600"/>
              <a:ext cx="3635983" cy="381000"/>
            </a:xfrm>
            <a:custGeom>
              <a:avLst/>
              <a:gdLst>
                <a:gd name="T0" fmla="*/ 0 w 1222375"/>
                <a:gd name="T1" fmla="*/ 0 h 333375"/>
                <a:gd name="T2" fmla="*/ 1670881437 w 1222375"/>
                <a:gd name="T3" fmla="*/ 848942 h 3333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2375" h="333375">
                  <a:moveTo>
                    <a:pt x="0" y="0"/>
                  </a:moveTo>
                  <a:lnTo>
                    <a:pt x="1222375" y="33337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0491" name="Freeform 12"/>
            <p:cNvSpPr>
              <a:spLocks/>
            </p:cNvSpPr>
            <p:nvPr/>
          </p:nvSpPr>
          <p:spPr bwMode="auto">
            <a:xfrm>
              <a:off x="3145817" y="1162050"/>
              <a:ext cx="3813783" cy="1352550"/>
            </a:xfrm>
            <a:custGeom>
              <a:avLst/>
              <a:gdLst>
                <a:gd name="T0" fmla="*/ 0 w 3540125"/>
                <a:gd name="T1" fmla="*/ 2159956 h 1251057"/>
                <a:gd name="T2" fmla="*/ 711121 w 3540125"/>
                <a:gd name="T3" fmla="*/ 241376 h 1251057"/>
                <a:gd name="T4" fmla="*/ 2120666 w 3540125"/>
                <a:gd name="T5" fmla="*/ 22110 h 1251057"/>
                <a:gd name="T6" fmla="*/ 2831789 w 3540125"/>
                <a:gd name="T7" fmla="*/ 186560 h 1251057"/>
                <a:gd name="T8" fmla="*/ 0 60000 65536"/>
                <a:gd name="T9" fmla="*/ 0 60000 65536"/>
                <a:gd name="T10" fmla="*/ 0 60000 65536"/>
                <a:gd name="T11" fmla="*/ 0 60000 65536"/>
                <a:gd name="connsiteX0" fmla="*/ 0 w 3637016"/>
                <a:gd name="connsiteY0" fmla="*/ 1251057 h 1251057"/>
                <a:gd name="connsiteX1" fmla="*/ 889000 w 3637016"/>
                <a:gd name="connsiteY1" fmla="*/ 139807 h 1251057"/>
                <a:gd name="connsiteX2" fmla="*/ 2651125 w 3637016"/>
                <a:gd name="connsiteY2" fmla="*/ 12807 h 1251057"/>
                <a:gd name="connsiteX3" fmla="*/ 3637016 w 3637016"/>
                <a:gd name="connsiteY3" fmla="*/ 209865 h 125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37016" h="1251057">
                  <a:moveTo>
                    <a:pt x="0" y="1251057"/>
                  </a:moveTo>
                  <a:cubicBezTo>
                    <a:pt x="223573" y="798619"/>
                    <a:pt x="447146" y="346182"/>
                    <a:pt x="889000" y="139807"/>
                  </a:cubicBezTo>
                  <a:cubicBezTo>
                    <a:pt x="1330854" y="-66568"/>
                    <a:pt x="2209271" y="18099"/>
                    <a:pt x="2651125" y="12807"/>
                  </a:cubicBezTo>
                  <a:cubicBezTo>
                    <a:pt x="3092979" y="7515"/>
                    <a:pt x="3637016" y="209865"/>
                    <a:pt x="3637016" y="209865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143000" y="697926"/>
            <a:ext cx="190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Desired API</a:t>
            </a:r>
            <a:endParaRPr lang="en-US" sz="2400" i="1" dirty="0">
              <a:latin typeface="Gill Sans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93268" y="697926"/>
            <a:ext cx="3433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Better Implementation</a:t>
            </a:r>
            <a:endParaRPr lang="en-US" sz="2400" i="1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887164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4"/>
          <p:cNvSpPr>
            <a:spLocks noChangeArrowheads="1"/>
          </p:cNvSpPr>
          <p:nvPr/>
        </p:nvSpPr>
        <p:spPr bwMode="auto">
          <a:xfrm>
            <a:off x="2438400" y="22860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860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98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69635" name="Rectangle 4"/>
          <p:cNvSpPr>
            <a:spLocks noChangeArrowheads="1"/>
          </p:cNvSpPr>
          <p:nvPr/>
        </p:nvSpPr>
        <p:spPr bwMode="auto">
          <a:xfrm>
            <a:off x="2438400" y="2658208"/>
            <a:ext cx="4648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comes along (R1 and R2 are still accessing dbase)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2, WR = 0,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-1905000" y="6019800"/>
            <a:ext cx="1828800" cy="9906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W1 cannot start because of readers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54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438 -0.87523 C 1.03438 -0.875 0.87344 -0.76968 0.7125 -0.6641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7"/>
          <p:cNvSpPr>
            <a:spLocks noChangeArrowheads="1"/>
          </p:cNvSpPr>
          <p:nvPr/>
        </p:nvSpPr>
        <p:spPr bwMode="auto">
          <a:xfrm>
            <a:off x="2438400" y="20574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70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2438400" y="2362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0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R2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0,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25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7"/>
          <p:cNvSpPr>
            <a:spLocks noChangeArrowheads="1"/>
          </p:cNvSpPr>
          <p:nvPr/>
        </p:nvSpPr>
        <p:spPr bwMode="auto">
          <a:xfrm>
            <a:off x="2429608" y="255563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 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lock.release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acquire(&amp;lock);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057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cquire(&amp;lock);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release(&amp;lock);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cquire(&amp;lock);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 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release(&amp;lock);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74756" name="Rectangle 7"/>
          <p:cNvSpPr>
            <a:spLocks noChangeArrowheads="1"/>
          </p:cNvSpPr>
          <p:nvPr/>
        </p:nvSpPr>
        <p:spPr bwMode="auto">
          <a:xfrm>
            <a:off x="2362200" y="2804286"/>
            <a:ext cx="45720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comes along (R1, R2 accessing dbase, W1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438400" y="6096000"/>
            <a:ext cx="23622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R3 cannot start because of writers (both AW &amp; WW)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72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8126 -0.85811 C 1.08126 -0.85787 0.92032 -0.75255 0.75938 -0.64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8505092" cy="10668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R3 waiting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75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2030414" y="5410200"/>
            <a:ext cx="8866187" cy="12001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sz="2200" b="0" dirty="0">
                <a:latin typeface="Helvetica" charset="0"/>
                <a:ea typeface="굴림" charset="0"/>
                <a:cs typeface="굴림" charset="0"/>
              </a:rPr>
              <a:t>Status: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ea typeface="굴림" charset="0"/>
                <a:cs typeface="굴림" charset="0"/>
              </a:rPr>
              <a:t>R1 and R2 still reading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b="0" dirty="0">
                <a:latin typeface="Helvetica" charset="0"/>
                <a:cs typeface="Helvetica" charset="0"/>
              </a:rPr>
              <a:t>W1 and R3 waiting on </a:t>
            </a:r>
            <a:r>
              <a:rPr lang="en-US" sz="2200" b="0" dirty="0" err="1">
                <a:latin typeface="Helvetica" charset="0"/>
                <a:cs typeface="Helvetica" charset="0"/>
              </a:rPr>
              <a:t>okToWrite</a:t>
            </a:r>
            <a:r>
              <a:rPr lang="en-US" sz="2200" b="0" dirty="0">
                <a:latin typeface="Helvetica" charset="0"/>
                <a:cs typeface="Helvetica" charset="0"/>
              </a:rPr>
              <a:t> and </a:t>
            </a:r>
            <a:r>
              <a:rPr lang="en-US" sz="2200" b="0" dirty="0" err="1">
                <a:latin typeface="Helvetica" charset="0"/>
                <a:cs typeface="Helvetica" charset="0"/>
              </a:rPr>
              <a:t>okToRead</a:t>
            </a:r>
            <a:r>
              <a:rPr lang="en-US" sz="2200" b="0" dirty="0">
                <a:latin typeface="Helvetica" charset="0"/>
                <a:cs typeface="Helvetica" charset="0"/>
              </a:rPr>
              <a:t>, respectively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24042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7"/>
          <p:cNvSpPr>
            <a:spLocks noChangeArrowheads="1"/>
          </p:cNvSpPr>
          <p:nvPr/>
        </p:nvSpPr>
        <p:spPr bwMode="auto">
          <a:xfrm>
            <a:off x="2429607" y="47654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577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2,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3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7"/>
          <p:cNvSpPr>
            <a:spLocks noChangeArrowheads="1"/>
          </p:cNvSpPr>
          <p:nvPr/>
        </p:nvSpPr>
        <p:spPr bwMode="auto">
          <a:xfrm>
            <a:off x="2429607" y="4988169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680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680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0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7"/>
          <p:cNvSpPr>
            <a:spLocks noChangeArrowheads="1"/>
          </p:cNvSpPr>
          <p:nvPr/>
        </p:nvSpPr>
        <p:spPr bwMode="auto">
          <a:xfrm>
            <a:off x="2429608" y="5196254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782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263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505199" y="762000"/>
            <a:ext cx="3559783" cy="5791200"/>
            <a:chOff x="3581400" y="838200"/>
            <a:chExt cx="3352800" cy="57150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3581400" y="838200"/>
              <a:ext cx="3352800" cy="5486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 cap="flat" cmpd="sng" algn="ctr">
              <a:noFill/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cs typeface="Helvetica"/>
              </a:endParaRPr>
            </a:p>
          </p:txBody>
        </p:sp>
        <p:sp>
          <p:nvSpPr>
            <p:cNvPr id="25" name="Rounded Rectangle 13"/>
            <p:cNvSpPr>
              <a:spLocks noChangeArrowheads="1"/>
            </p:cNvSpPr>
            <p:nvPr/>
          </p:nvSpPr>
          <p:spPr bwMode="auto">
            <a:xfrm>
              <a:off x="3581400" y="5274845"/>
              <a:ext cx="3352800" cy="1278355"/>
            </a:xfrm>
            <a:prstGeom prst="roundRect">
              <a:avLst>
                <a:gd name="adj" fmla="val 16667"/>
              </a:avLst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/>
            <a:p>
              <a:pPr algn="ctr"/>
              <a:r>
                <a:rPr lang="en-US" sz="2000" b="0" dirty="0">
                  <a:latin typeface="Helvetica" charset="0"/>
                  <a:cs typeface="Helvetica" charset="0"/>
                </a:rPr>
                <a:t>Threads waiting to enter critical section </a:t>
              </a:r>
              <a:r>
                <a:rPr lang="en-US" sz="2000" b="0" dirty="0" smtClean="0">
                  <a:latin typeface="Helvetica" charset="0"/>
                  <a:cs typeface="Helvetica" charset="0"/>
                </a:rPr>
                <a:t>busy-wait!</a:t>
              </a:r>
              <a:endParaRPr lang="en-US" sz="2000" b="0" dirty="0">
                <a:latin typeface="Helvetica" charset="0"/>
                <a:cs typeface="Helvetica" charset="0"/>
              </a:endParaRPr>
            </a:p>
          </p:txBody>
        </p:sp>
      </p:grp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Analysis: Lock Implementation using </a:t>
            </a:r>
            <a:r>
              <a:rPr lang="en-US" dirty="0" err="1" smtClean="0">
                <a:latin typeface="Helvetica" charset="0"/>
                <a:ea typeface="ＭＳ Ｐゴシック" charset="0"/>
                <a:cs typeface="ＭＳ Ｐゴシック" charset="0"/>
              </a:rPr>
              <a:t>test&amp;set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1185129" y="1955319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int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1600" dirty="0" err="1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>
                <a:solidFill>
                  <a:schemeClr val="accent5">
                    <a:lumMod val="50000"/>
                  </a:schemeClr>
                </a:solidFill>
                <a:latin typeface="Courier New" charset="0"/>
                <a:ea typeface="굴림" charset="0"/>
                <a:cs typeface="굴림" charset="0"/>
              </a:rPr>
              <a:t>=0; 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endParaRPr lang="en-US" altLang="ko-KR" sz="1600" dirty="0" smtClean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acquire(&amp;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release(&amp;</a:t>
            </a:r>
            <a:r>
              <a:rPr lang="en-US" altLang="ko-KR" sz="1600" dirty="0" err="1" smtClean="0">
                <a:latin typeface="Courier New" charset="0"/>
                <a:ea typeface="굴림" charset="0"/>
                <a:cs typeface="굴림" charset="0"/>
              </a:rPr>
              <a:t>mylock</a:t>
            </a:r>
            <a:r>
              <a:rPr lang="en-US" altLang="ko-KR" sz="1600" dirty="0" smtClean="0">
                <a:latin typeface="Courier New" charset="0"/>
                <a:ea typeface="굴림" charset="0"/>
                <a:cs typeface="굴림" charset="0"/>
              </a:rPr>
              <a:t>);</a:t>
            </a:r>
            <a:endParaRPr lang="en-US" altLang="ko-KR" sz="1600" dirty="0">
              <a:latin typeface="Courier New" charset="0"/>
              <a:ea typeface="굴림" charset="0"/>
              <a:cs typeface="굴림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352800" y="1837009"/>
            <a:ext cx="3821882" cy="3115991"/>
            <a:chOff x="3352800" y="1837009"/>
            <a:chExt cx="3821882" cy="3115991"/>
          </a:xfrm>
        </p:grpSpPr>
        <p:sp>
          <p:nvSpPr>
            <p:cNvPr id="21510" name="Text Box 4"/>
            <p:cNvSpPr txBox="1">
              <a:spLocks noChangeArrowheads="1"/>
            </p:cNvSpPr>
            <p:nvPr/>
          </p:nvSpPr>
          <p:spPr bwMode="auto">
            <a:xfrm>
              <a:off x="3669482" y="1837009"/>
              <a:ext cx="3505200" cy="97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 dirty="0" err="1">
                  <a:solidFill>
                    <a:schemeClr val="hlink"/>
                  </a:solidFill>
                  <a:latin typeface="Courier New" charset="0"/>
                </a:rPr>
                <a:t>int</a:t>
              </a:r>
              <a:r>
                <a:rPr lang="en-US" sz="1600" dirty="0">
                  <a:solidFill>
                    <a:schemeClr val="hlink"/>
                  </a:solidFill>
                  <a:latin typeface="Courier New" charset="0"/>
                </a:rPr>
                <a:t> </a:t>
              </a:r>
              <a:r>
                <a:rPr lang="en-US" sz="1600" dirty="0" err="1" smtClean="0">
                  <a:solidFill>
                    <a:schemeClr val="hlink"/>
                  </a:solidFill>
                  <a:latin typeface="Courier New" charset="0"/>
                </a:rPr>
                <a:t>mylock</a:t>
              </a:r>
              <a:r>
                <a:rPr lang="en-US" sz="1600" dirty="0" smtClean="0">
                  <a:solidFill>
                    <a:schemeClr val="hlink"/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hlink"/>
                  </a:solidFill>
                  <a:latin typeface="Courier New" charset="0"/>
                </a:rPr>
                <a:t>= 0;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 smtClean="0">
                  <a:latin typeface="Courier New" charset="0"/>
                </a:rPr>
                <a:t>acquire(</a:t>
              </a:r>
              <a:r>
                <a:rPr lang="en-US" sz="1600" dirty="0" err="1" smtClean="0">
                  <a:latin typeface="Courier New" charset="0"/>
                </a:rPr>
                <a:t>int</a:t>
              </a:r>
              <a:r>
                <a:rPr lang="en-US" sz="1600" dirty="0" smtClean="0">
                  <a:latin typeface="Courier New" charset="0"/>
                </a:rPr>
                <a:t> *</a:t>
              </a:r>
              <a:r>
                <a:rPr lang="en-US" sz="1600" dirty="0" err="1" smtClean="0"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 smtClean="0">
                  <a:solidFill>
                    <a:schemeClr val="hlink"/>
                  </a:solidFill>
                  <a:latin typeface="Courier New" charset="0"/>
                </a:rPr>
                <a:t>while(</a:t>
              </a:r>
              <a:r>
                <a:rPr lang="en-US" sz="1600" dirty="0" err="1" smtClean="0">
                  <a:solidFill>
                    <a:schemeClr val="hlink"/>
                  </a:solidFill>
                  <a:latin typeface="Courier New" charset="0"/>
                </a:rPr>
                <a:t>test&amp;set</a:t>
              </a:r>
              <a:r>
                <a:rPr lang="en-US" sz="1600" dirty="0" smtClean="0">
                  <a:solidFill>
                    <a:schemeClr val="hlink"/>
                  </a:solidFill>
                  <a:latin typeface="Courier New" charset="0"/>
                </a:rPr>
                <a:t>(</a:t>
              </a:r>
              <a:r>
                <a:rPr lang="en-US" sz="1600" dirty="0" err="1" smtClean="0">
                  <a:solidFill>
                    <a:schemeClr val="hlink"/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hlink"/>
                  </a:solidFill>
                  <a:latin typeface="Courier New" charset="0"/>
                </a:rPr>
                <a:t>));</a:t>
              </a:r>
              <a:r>
                <a:rPr lang="en-US" sz="1600" dirty="0">
                  <a:latin typeface="Courier New" charset="0"/>
                </a:rPr>
                <a:t/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1511" name="Text Box 5"/>
            <p:cNvSpPr txBox="1">
              <a:spLocks noChangeArrowheads="1"/>
            </p:cNvSpPr>
            <p:nvPr/>
          </p:nvSpPr>
          <p:spPr bwMode="auto">
            <a:xfrm>
              <a:off x="3657600" y="4195870"/>
              <a:ext cx="3048001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sz="1600" dirty="0" smtClean="0">
                  <a:latin typeface="Courier New" charset="0"/>
                </a:rPr>
                <a:t>release(</a:t>
              </a:r>
              <a:r>
                <a:rPr lang="en-US" sz="1600" dirty="0" err="1" smtClean="0">
                  <a:latin typeface="Courier New" charset="0"/>
                </a:rPr>
                <a:t>int</a:t>
              </a:r>
              <a:r>
                <a:rPr lang="en-US" sz="1600" dirty="0" smtClean="0">
                  <a:latin typeface="Courier New" charset="0"/>
                </a:rPr>
                <a:t> *</a:t>
              </a:r>
              <a:r>
                <a:rPr lang="en-US" sz="1600" dirty="0" err="1" smtClean="0"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 0;</a:t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1514" name="Freeform 11"/>
            <p:cNvSpPr>
              <a:spLocks/>
            </p:cNvSpPr>
            <p:nvPr/>
          </p:nvSpPr>
          <p:spPr bwMode="auto">
            <a:xfrm>
              <a:off x="3429000" y="3733799"/>
              <a:ext cx="304800" cy="538207"/>
            </a:xfrm>
            <a:custGeom>
              <a:avLst/>
              <a:gdLst>
                <a:gd name="T0" fmla="*/ 0 w 1222375"/>
                <a:gd name="T1" fmla="*/ 0 h 333375"/>
                <a:gd name="T2" fmla="*/ 73 w 1222375"/>
                <a:gd name="T3" fmla="*/ 848939 h 3333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2375" h="333375">
                  <a:moveTo>
                    <a:pt x="0" y="0"/>
                  </a:moveTo>
                  <a:lnTo>
                    <a:pt x="1222375" y="33337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5" name="Freeform 12"/>
            <p:cNvSpPr>
              <a:spLocks/>
            </p:cNvSpPr>
            <p:nvPr/>
          </p:nvSpPr>
          <p:spPr bwMode="auto">
            <a:xfrm flipV="1">
              <a:off x="3352800" y="2057400"/>
              <a:ext cx="381000" cy="457200"/>
            </a:xfrm>
            <a:custGeom>
              <a:avLst/>
              <a:gdLst>
                <a:gd name="T0" fmla="*/ 0 w 1222375"/>
                <a:gd name="T1" fmla="*/ 0 h 333375"/>
                <a:gd name="T2" fmla="*/ 349 w 1222375"/>
                <a:gd name="T3" fmla="*/ 3041914 h 3333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22375" h="333375">
                  <a:moveTo>
                    <a:pt x="0" y="0"/>
                  </a:moveTo>
                  <a:lnTo>
                    <a:pt x="1222375" y="333375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200400" y="1219200"/>
            <a:ext cx="8077200" cy="5353050"/>
            <a:chOff x="3200400" y="1219200"/>
            <a:chExt cx="8077200" cy="5353050"/>
          </a:xfrm>
        </p:grpSpPr>
        <p:sp>
          <p:nvSpPr>
            <p:cNvPr id="21507" name="Text Box 4"/>
            <p:cNvSpPr txBox="1">
              <a:spLocks noChangeArrowheads="1"/>
            </p:cNvSpPr>
            <p:nvPr/>
          </p:nvSpPr>
          <p:spPr bwMode="auto">
            <a:xfrm>
              <a:off x="7300912" y="1219200"/>
              <a:ext cx="3810000" cy="2973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int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guard = 0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; // global!</a:t>
              </a:r>
              <a:endParaRPr lang="en-US" sz="1600" dirty="0">
                <a:solidFill>
                  <a:srgbClr val="FF0000"/>
                </a:solidFill>
                <a:latin typeface="Courier New" charset="0"/>
              </a:endParaRPr>
            </a:p>
            <a:p>
              <a:pPr>
                <a:lnSpc>
                  <a:spcPct val="90000"/>
                </a:lnSpc>
              </a:pPr>
              <a:r>
                <a:rPr lang="en-US" sz="1600" dirty="0" smtClean="0">
                  <a:latin typeface="Courier New" charset="0"/>
                </a:rPr>
                <a:t>acquire(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int</a:t>
              </a:r>
              <a:r>
                <a:rPr lang="en-US" sz="1600" dirty="0" smtClean="0">
                  <a:latin typeface="Courier New" charset="0"/>
                </a:rPr>
                <a:t> 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// Short busy-wait time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while(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test&amp;set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(guard));</a:t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if </a:t>
              </a:r>
              <a:r>
                <a:rPr lang="en-US" sz="1600" dirty="0" smtClean="0">
                  <a:latin typeface="Courier New" charset="0"/>
                </a:rPr>
                <a:t>(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== 1</a:t>
              </a:r>
              <a:r>
                <a:rPr lang="en-US" sz="1600" dirty="0">
                  <a:latin typeface="Courier New" charset="0"/>
                </a:rPr>
                <a:t>) {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  put thread on wait-queue;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latin typeface="Courier New" charset="0"/>
                </a:rPr>
                <a:t>    go to sleep()&amp;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guard = 0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;</a:t>
              </a:r>
            </a:p>
            <a:p>
              <a:pPr>
                <a:lnSpc>
                  <a:spcPct val="90000"/>
                </a:lnSpc>
              </a:pPr>
              <a:r>
                <a:rPr lang="en-US" sz="1600" dirty="0">
                  <a:solidFill>
                    <a:srgbClr val="233AE1"/>
                  </a:solidFill>
                  <a:latin typeface="Courier New" charset="0"/>
                </a:rPr>
                <a:t>	 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// guard == 0 on wakeup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/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 else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   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 1;</a:t>
              </a:r>
              <a:b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guard = 0;</a:t>
              </a:r>
              <a:br>
                <a:rPr lang="en-US" sz="1600" dirty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1508" name="Text Box 5"/>
            <p:cNvSpPr txBox="1">
              <a:spLocks noChangeArrowheads="1"/>
            </p:cNvSpPr>
            <p:nvPr/>
          </p:nvSpPr>
          <p:spPr bwMode="auto">
            <a:xfrm>
              <a:off x="7300912" y="4038600"/>
              <a:ext cx="3976688" cy="253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sz="1600" dirty="0" smtClean="0">
                  <a:latin typeface="Courier New" charset="0"/>
                </a:rPr>
                <a:t>release(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int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latin typeface="Courier New" charset="0"/>
                </a:rPr>
                <a:t>) </a:t>
              </a:r>
              <a:r>
                <a:rPr lang="en-US" sz="1600" dirty="0">
                  <a:latin typeface="Courier New" charset="0"/>
                </a:rPr>
                <a:t>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// Short busy-wait time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 smtClean="0">
                  <a:latin typeface="Courier New" charset="0"/>
                </a:rPr>
                <a:t>  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while (</a:t>
              </a:r>
              <a:r>
                <a:rPr lang="en-US" sz="1600" dirty="0" err="1" smtClean="0">
                  <a:solidFill>
                    <a:srgbClr val="FF0000"/>
                  </a:solidFill>
                  <a:latin typeface="Courier New" charset="0"/>
                </a:rPr>
                <a:t>test&amp;set</a:t>
              </a:r>
              <a: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  <a:t>(guard));</a:t>
              </a:r>
              <a:br>
                <a:rPr lang="en-US" sz="1600" dirty="0" smtClean="0">
                  <a:solidFill>
                    <a:srgbClr val="FF0000"/>
                  </a:solidFill>
                  <a:latin typeface="Courier New" charset="0"/>
                </a:rPr>
              </a:br>
              <a:r>
                <a:rPr lang="en-US" sz="1600" dirty="0" smtClean="0">
                  <a:latin typeface="Courier New" charset="0"/>
                </a:rPr>
                <a:t>  if </a:t>
              </a:r>
              <a:r>
                <a:rPr lang="en-US" sz="1600" dirty="0">
                  <a:latin typeface="Courier New" charset="0"/>
                </a:rPr>
                <a:t>anyone on wait queue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 smtClean="0">
                  <a:latin typeface="Courier New" charset="0"/>
                </a:rPr>
                <a:t>take </a:t>
              </a:r>
              <a:r>
                <a:rPr lang="en-US" sz="1600" dirty="0">
                  <a:latin typeface="Courier New" charset="0"/>
                </a:rPr>
                <a:t>thread off wait-queue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Place on ready queue;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 else {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  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*</a:t>
              </a:r>
              <a:r>
                <a:rPr lang="en-US" sz="1600" dirty="0" err="1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thelock</a:t>
              </a:r>
              <a:r>
                <a:rPr lang="en-US" sz="1600" dirty="0" smtClean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 </a:t>
              </a:r>
              <a: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  <a:t>= 0;</a:t>
              </a:r>
              <a:br>
                <a:rPr lang="en-US" sz="1600" dirty="0">
                  <a:solidFill>
                    <a:schemeClr val="accent5">
                      <a:lumMod val="50000"/>
                    </a:schemeClr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}</a:t>
              </a:r>
              <a:br>
                <a:rPr lang="en-US" sz="1600" dirty="0"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  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guard = 0;</a:t>
              </a:r>
              <a:r>
                <a:rPr lang="en-US" sz="1600" dirty="0">
                  <a:solidFill>
                    <a:srgbClr val="233AE1"/>
                  </a:solidFill>
                  <a:latin typeface="Courier New" charset="0"/>
                </a:rPr>
                <a:t/>
              </a:r>
              <a:br>
                <a:rPr lang="en-US" sz="1600" dirty="0">
                  <a:solidFill>
                    <a:srgbClr val="233AE1"/>
                  </a:solidFill>
                  <a:latin typeface="Courier New" charset="0"/>
                </a:rPr>
              </a:br>
              <a:r>
                <a:rPr lang="en-US" sz="1600" dirty="0">
                  <a:latin typeface="Courier New" charset="0"/>
                </a:rPr>
                <a:t>}</a:t>
              </a:r>
            </a:p>
          </p:txBody>
        </p:sp>
        <p:sp>
          <p:nvSpPr>
            <p:cNvPr id="21513" name="Freeform 10"/>
            <p:cNvSpPr>
              <a:spLocks/>
            </p:cNvSpPr>
            <p:nvPr/>
          </p:nvSpPr>
          <p:spPr bwMode="auto">
            <a:xfrm>
              <a:off x="3429000" y="3657600"/>
              <a:ext cx="3856566" cy="550333"/>
            </a:xfrm>
            <a:custGeom>
              <a:avLst/>
              <a:gdLst>
                <a:gd name="T0" fmla="*/ 0 w 1222375"/>
                <a:gd name="T1" fmla="*/ 0 h 333375"/>
                <a:gd name="T2" fmla="*/ 1670881437 w 1222375"/>
                <a:gd name="T3" fmla="*/ 848942 h 333375"/>
                <a:gd name="T4" fmla="*/ 0 60000 65536"/>
                <a:gd name="T5" fmla="*/ 0 60000 65536"/>
                <a:gd name="connsiteX0" fmla="*/ 0 w 1213054"/>
                <a:gd name="connsiteY0" fmla="*/ 0 h 481541"/>
                <a:gd name="connsiteX1" fmla="*/ 1213054 w 1213054"/>
                <a:gd name="connsiteY1" fmla="*/ 481541 h 481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13054" h="481541">
                  <a:moveTo>
                    <a:pt x="0" y="0"/>
                  </a:moveTo>
                  <a:cubicBezTo>
                    <a:pt x="407458" y="111125"/>
                    <a:pt x="805596" y="370416"/>
                    <a:pt x="1213054" y="48154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1516" name="Freeform 13"/>
            <p:cNvSpPr>
              <a:spLocks/>
            </p:cNvSpPr>
            <p:nvPr/>
          </p:nvSpPr>
          <p:spPr bwMode="auto">
            <a:xfrm>
              <a:off x="3200400" y="1274324"/>
              <a:ext cx="4114800" cy="1240275"/>
            </a:xfrm>
            <a:custGeom>
              <a:avLst/>
              <a:gdLst>
                <a:gd name="T0" fmla="*/ 0 w 3540125"/>
                <a:gd name="T1" fmla="*/ 2159956 h 1251057"/>
                <a:gd name="T2" fmla="*/ 1117235 w 3540125"/>
                <a:gd name="T3" fmla="*/ 241376 h 1251057"/>
                <a:gd name="T4" fmla="*/ 3331759 w 3540125"/>
                <a:gd name="T5" fmla="*/ 22110 h 1251057"/>
                <a:gd name="T6" fmla="*/ 4448995 w 3540125"/>
                <a:gd name="T7" fmla="*/ 186560 h 125105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40125" h="1251057">
                  <a:moveTo>
                    <a:pt x="0" y="1251057"/>
                  </a:moveTo>
                  <a:cubicBezTo>
                    <a:pt x="223573" y="798619"/>
                    <a:pt x="447146" y="346182"/>
                    <a:pt x="889000" y="139807"/>
                  </a:cubicBezTo>
                  <a:cubicBezTo>
                    <a:pt x="1330854" y="-66568"/>
                    <a:pt x="2209271" y="18099"/>
                    <a:pt x="2651125" y="12807"/>
                  </a:cubicBezTo>
                  <a:cubicBezTo>
                    <a:pt x="3092979" y="7515"/>
                    <a:pt x="3540125" y="108057"/>
                    <a:pt x="3540125" y="108057"/>
                  </a:cubicBezTo>
                </a:path>
              </a:pathLst>
            </a:custGeom>
            <a:noFill/>
            <a:ln w="38100" cmpd="sng">
              <a:solidFill>
                <a:srgbClr val="0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536587" y="697926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Naïve Implementation</a:t>
            </a:r>
            <a:endParaRPr lang="en-US" sz="2400" i="1" dirty="0">
              <a:latin typeface="Gill Sans Ligh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697926"/>
            <a:ext cx="190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Desired API</a:t>
            </a:r>
            <a:endParaRPr lang="en-US" sz="2400" i="1" dirty="0">
              <a:latin typeface="Gill Sans Ligh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93268" y="697926"/>
            <a:ext cx="3809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Gill Sans Light"/>
              </a:rPr>
              <a:t>Better Implementation??</a:t>
            </a:r>
            <a:endParaRPr lang="en-US" sz="2400" i="1" dirty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23627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884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R2 finishes (R1 accessing dbase,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06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987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W1 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1,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365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2438400" y="4994031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089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089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263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7"/>
          <p:cNvSpPr>
            <a:spLocks noChangeArrowheads="1"/>
          </p:cNvSpPr>
          <p:nvPr/>
        </p:nvSpPr>
        <p:spPr bwMode="auto">
          <a:xfrm>
            <a:off x="2429607" y="5213838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192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finishes (W1, 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88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elease(&amp;lock);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2948" name="Rectangle 7"/>
          <p:cNvSpPr>
            <a:spLocks noChangeArrowheads="1"/>
          </p:cNvSpPr>
          <p:nvPr/>
        </p:nvSpPr>
        <p:spPr bwMode="auto">
          <a:xfrm>
            <a:off x="2819400" y="5410200"/>
            <a:ext cx="36576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94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signals a writer (W1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and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362200" y="6629400"/>
            <a:ext cx="22860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readers done,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writer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768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188 -0.55393 C 1.02188 -0.5537 0.86094 -0.44838 0.7 -0.3428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2743200" y="2658813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397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396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1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R1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2515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251 -0.8713 C 1.01251 -0.87107 0.85157 -0.76574 0.69063 -0.66019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4"/>
          <p:cNvSpPr>
            <a:spLocks noChangeArrowheads="1"/>
          </p:cNvSpPr>
          <p:nvPr/>
        </p:nvSpPr>
        <p:spPr bwMode="auto">
          <a:xfrm>
            <a:off x="2438400" y="28194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499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499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AR = 0, WR = 1, AW = 0, WW = </a:t>
            </a:r>
            <a:r>
              <a:rPr lang="en-US" altLang="ko-KR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25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2438400" y="32766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6020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gets signal 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21" name="TextBox 1"/>
          <p:cNvSpPr txBox="1">
            <a:spLocks noChangeArrowheads="1"/>
          </p:cNvSpPr>
          <p:nvPr/>
        </p:nvSpPr>
        <p:spPr bwMode="auto">
          <a:xfrm>
            <a:off x="13068300" y="36322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88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4"/>
          <p:cNvSpPr>
            <a:spLocks noChangeArrowheads="1"/>
          </p:cNvSpPr>
          <p:nvPr/>
        </p:nvSpPr>
        <p:spPr bwMode="auto">
          <a:xfrm>
            <a:off x="2447192" y="3936024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7044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accessing dbase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(R3 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22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Sleep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4958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452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E1626-6CAF-4545-B750-C59A8494E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 err="1">
                <a:latin typeface="Consolas" panose="020B0609020204030204" pitchFamily="49" charset="0"/>
              </a:rPr>
              <a:t>futex</a:t>
            </a:r>
            <a:r>
              <a:rPr lang="en-US" dirty="0"/>
              <a:t>: Fast </a:t>
            </a:r>
            <a:r>
              <a:rPr lang="en-US" dirty="0" err="1"/>
              <a:t>Userspace</a:t>
            </a:r>
            <a:r>
              <a:rPr lang="en-US" dirty="0"/>
              <a:t> Mutex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059F1-E5B6-48E1-987F-5DDF58163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61302"/>
            <a:ext cx="10744200" cy="42442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dirty="0" smtClean="0"/>
              <a:t> </a:t>
            </a:r>
            <a:r>
              <a:rPr lang="en-US" dirty="0"/>
              <a:t>points to a 32-bit value in user space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 smtClean="0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endParaRPr lang="en-US" dirty="0">
              <a:solidFill>
                <a:srgbClr val="006000"/>
              </a:solidFill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FUTEX_WAIT</a:t>
            </a:r>
            <a:r>
              <a:rPr lang="en-US" dirty="0"/>
              <a:t> – if </a:t>
            </a:r>
            <a:r>
              <a:rPr lang="en-US" dirty="0" err="1">
                <a:latin typeface="Consolas" panose="020B0609020204030204" pitchFamily="49" charset="0"/>
              </a:rPr>
              <a:t>val</a:t>
            </a:r>
            <a:r>
              <a:rPr lang="en-US" dirty="0">
                <a:latin typeface="Consolas" panose="020B0609020204030204" pitchFamily="49" charset="0"/>
              </a:rPr>
              <a:t> == *</a:t>
            </a:r>
            <a:r>
              <a:rPr lang="en-US" dirty="0" err="1">
                <a:latin typeface="Consolas" panose="020B0609020204030204" pitchFamily="49" charset="0"/>
              </a:rPr>
              <a:t>uaddr</a:t>
            </a:r>
            <a:r>
              <a:rPr lang="en-US" dirty="0"/>
              <a:t> sleep till </a:t>
            </a:r>
            <a:r>
              <a:rPr lang="en-US" dirty="0">
                <a:latin typeface="Consolas" panose="020B0609020204030204" pitchFamily="49" charset="0"/>
              </a:rPr>
              <a:t>FUTEX_WAIT</a:t>
            </a:r>
          </a:p>
          <a:p>
            <a:pPr lvl="2"/>
            <a:r>
              <a:rPr lang="en-US" b="1" i="1" dirty="0"/>
              <a:t>Atomic</a:t>
            </a:r>
            <a:r>
              <a:rPr lang="en-US" dirty="0"/>
              <a:t> check that condition still </a:t>
            </a:r>
            <a:r>
              <a:rPr lang="en-US" dirty="0" smtClean="0"/>
              <a:t>holds after we disable interrupts (in kernel!)</a:t>
            </a:r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FUTEX_WAKE</a:t>
            </a:r>
            <a:r>
              <a:rPr lang="en-US" dirty="0"/>
              <a:t> – wake up at most </a:t>
            </a:r>
            <a:r>
              <a:rPr lang="en-US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dirty="0"/>
              <a:t> waiting threads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FUTEX_FD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FUTEX_WAKE_OP</a:t>
            </a:r>
            <a:r>
              <a:rPr lang="en-US" dirty="0"/>
              <a:t>, </a:t>
            </a:r>
            <a:r>
              <a:rPr lang="en-US" dirty="0" smtClean="0">
                <a:latin typeface="Consolas" panose="020B0609020204030204" pitchFamily="49" charset="0"/>
              </a:rPr>
              <a:t>FUTEX_CMP_REQUEUE: More interesting operations!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6000"/>
                </a:solidFill>
                <a:latin typeface="Consolas" panose="020B0609020204030204" pitchFamily="49" charset="0"/>
              </a:rPr>
              <a:t>  timeout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ptr</a:t>
            </a:r>
            <a:r>
              <a:rPr lang="en-US" dirty="0"/>
              <a:t> to a </a:t>
            </a:r>
            <a:r>
              <a:rPr lang="en-US" i="1" dirty="0" err="1"/>
              <a:t>timespec</a:t>
            </a:r>
            <a:r>
              <a:rPr lang="en-US" dirty="0"/>
              <a:t> structure that specifies a timeout for the </a:t>
            </a:r>
            <a:r>
              <a:rPr lang="en-US" dirty="0" smtClean="0"/>
              <a:t>op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  <a:p>
            <a:r>
              <a:rPr lang="en-US" dirty="0" smtClean="0">
                <a:latin typeface="Consolas" panose="020B0609020204030204" pitchFamily="49" charset="0"/>
              </a:rPr>
              <a:t>Interface to the kernel sleep() functionality!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Let thread put themselves to sleep – conditionally!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futex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not exposed in </a:t>
            </a:r>
            <a:r>
              <a:rPr lang="en-US" dirty="0" err="1">
                <a:solidFill>
                  <a:srgbClr val="FF0000"/>
                </a:solidFill>
              </a:rPr>
              <a:t>libc</a:t>
            </a:r>
            <a:r>
              <a:rPr lang="en-US" dirty="0">
                <a:solidFill>
                  <a:srgbClr val="FF0000"/>
                </a:solidFill>
              </a:rPr>
              <a:t>; it is used within the implementation of </a:t>
            </a:r>
            <a:r>
              <a:rPr lang="en-US" dirty="0" err="1">
                <a:solidFill>
                  <a:srgbClr val="FF0000"/>
                </a:solidFill>
              </a:rPr>
              <a:t>pthreads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used to implement locks, semaphores, monitors, etc…</a:t>
            </a:r>
          </a:p>
          <a:p>
            <a:endParaRPr lang="en-US" i="1" dirty="0">
              <a:solidFill>
                <a:srgbClr val="006000"/>
              </a:solidFill>
              <a:latin typeface="Courier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D02215-E8C6-4049-B3B2-D96C2751B9C0}"/>
              </a:ext>
            </a:extLst>
          </p:cNvPr>
          <p:cNvSpPr/>
          <p:nvPr/>
        </p:nvSpPr>
        <p:spPr>
          <a:xfrm>
            <a:off x="957470" y="685800"/>
            <a:ext cx="8153400" cy="16312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linux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#include &lt;sys/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time.h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&gt;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</a:p>
          <a:p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  <a:p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int </a:t>
            </a:r>
            <a:r>
              <a:rPr lang="en-US" sz="2000" b="1" dirty="0" err="1">
                <a:solidFill>
                  <a:srgbClr val="502000"/>
                </a:solidFill>
                <a:latin typeface="Consolas" panose="020B0609020204030204" pitchFamily="49" charset="0"/>
              </a:rPr>
              <a:t>futex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(int *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uaddr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futex_op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 int </a:t>
            </a:r>
            <a:r>
              <a:rPr lang="en-US" sz="2000" i="1" dirty="0" err="1">
                <a:solidFill>
                  <a:srgbClr val="006000"/>
                </a:solidFill>
                <a:latin typeface="Consolas" panose="020B0609020204030204" pitchFamily="49" charset="0"/>
              </a:rPr>
              <a:t>val</a:t>
            </a:r>
            <a:r>
              <a:rPr lang="en-US" sz="2000" b="1" dirty="0">
                <a:solidFill>
                  <a:srgbClr val="502000"/>
                </a:solidFill>
                <a:latin typeface="Consolas" panose="020B0609020204030204" pitchFamily="49" charset="0"/>
              </a:rPr>
              <a:t>,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	  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struct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 smtClean="0">
                <a:solidFill>
                  <a:srgbClr val="502000"/>
                </a:solidFill>
                <a:latin typeface="Consolas" panose="020B0609020204030204" pitchFamily="49" charset="0"/>
              </a:rPr>
              <a:t>timespec</a:t>
            </a:r>
            <a:r>
              <a:rPr lang="en-US" sz="2000" b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*</a:t>
            </a:r>
            <a:r>
              <a:rPr lang="en-US" sz="2000" i="1" dirty="0" smtClean="0">
                <a:solidFill>
                  <a:srgbClr val="006000"/>
                </a:solidFill>
                <a:latin typeface="Consolas" panose="020B0609020204030204" pitchFamily="49" charset="0"/>
              </a:rPr>
              <a:t>timeout</a:t>
            </a:r>
            <a:r>
              <a:rPr lang="en-US" sz="2000" b="1" i="1" dirty="0" smtClean="0">
                <a:solidFill>
                  <a:srgbClr val="502000"/>
                </a:solidFill>
                <a:latin typeface="Consolas" panose="020B0609020204030204" pitchFamily="49" charset="0"/>
              </a:rPr>
              <a:t> );</a:t>
            </a:r>
            <a:endParaRPr lang="en-US" sz="2000" b="1" dirty="0">
              <a:solidFill>
                <a:srgbClr val="502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105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2444262" y="4648200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8068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 smtClean="0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</a:t>
            </a:r>
            <a:r>
              <a:rPr lang="en-US" altLang="ko-KR" sz="2000" dirty="0" smtClean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Sleep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</a:t>
            </a:r>
            <a:r>
              <a:rPr lang="en-US" altLang="ko-KR" sz="2000" dirty="0" smtClean="0">
                <a:latin typeface="Courier New" charset="0"/>
                <a:ea typeface="굴림" charset="0"/>
                <a:cs typeface="굴림" charset="0"/>
              </a:rPr>
              <a:t>(&amp;lock);</a:t>
            </a: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806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9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4"/>
          <p:cNvSpPr>
            <a:spLocks noChangeArrowheads="1"/>
          </p:cNvSpPr>
          <p:nvPr/>
        </p:nvSpPr>
        <p:spPr bwMode="auto">
          <a:xfrm>
            <a:off x="2438400" y="4850423"/>
            <a:ext cx="35052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9092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908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finishes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6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Content Placeholder 5"/>
          <p:cNvSpPr txBox="1">
            <a:spLocks/>
          </p:cNvSpPr>
          <p:nvPr/>
        </p:nvSpPr>
        <p:spPr bwMode="auto">
          <a:xfrm>
            <a:off x="1828800" y="18288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Writer()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AR) &gt; 0) {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write?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WW++;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Active users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WW--;	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AW++;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ReadWrite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endParaRPr lang="en-US" altLang="ko-KR" sz="2000" dirty="0">
              <a:solidFill>
                <a:schemeClr val="hlink"/>
              </a:solidFill>
              <a:latin typeface="Courier New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6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  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AW--;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cond_broadcast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0115" name="Rectangle 4"/>
          <p:cNvSpPr>
            <a:spLocks noChangeArrowheads="1"/>
          </p:cNvSpPr>
          <p:nvPr/>
        </p:nvSpPr>
        <p:spPr bwMode="auto">
          <a:xfrm>
            <a:off x="2743200" y="5410200"/>
            <a:ext cx="43434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011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W1 </a:t>
            </a:r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signaling readers (R3 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still waiting)</a:t>
            </a: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No waiting writers,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Signal reader R3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41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9688 -0.48589 C 0.99688 -0.48565 0.83594 -0.38033 0.675 -0.27477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1140" name="Rectangle 7"/>
          <p:cNvSpPr>
            <a:spLocks noChangeArrowheads="1"/>
          </p:cNvSpPr>
          <p:nvPr/>
        </p:nvSpPr>
        <p:spPr bwMode="auto">
          <a:xfrm>
            <a:off x="2438400" y="2819400"/>
            <a:ext cx="4495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1137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1,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1981200" y="6248400"/>
            <a:ext cx="1905000" cy="7620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Receive signal from W1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189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1771 -0.86412 C 0.91771 -0.86389 0.75677 -0.75857 0.59583 -0.65301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7"/>
          <p:cNvSpPr>
            <a:spLocks noChangeArrowheads="1"/>
          </p:cNvSpPr>
          <p:nvPr/>
        </p:nvSpPr>
        <p:spPr bwMode="auto">
          <a:xfrm>
            <a:off x="2447192" y="300697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163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92161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gets signal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0, 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623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7"/>
          <p:cNvSpPr>
            <a:spLocks noChangeArrowheads="1"/>
          </p:cNvSpPr>
          <p:nvPr/>
        </p:nvSpPr>
        <p:spPr bwMode="auto">
          <a:xfrm>
            <a:off x="2438400" y="42672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3185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accessing dbase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1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</a:t>
            </a:r>
            <a:r>
              <a:rPr lang="en-US" altLang="ko-KR" dirty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3187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530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7"/>
          <p:cNvSpPr>
            <a:spLocks noChangeArrowheads="1"/>
          </p:cNvSpPr>
          <p:nvPr/>
        </p:nvSpPr>
        <p:spPr bwMode="auto">
          <a:xfrm>
            <a:off x="2438400" y="48006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4209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 = 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1,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4211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73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7"/>
          <p:cNvSpPr>
            <a:spLocks noChangeArrowheads="1"/>
          </p:cNvSpPr>
          <p:nvPr/>
        </p:nvSpPr>
        <p:spPr bwMode="auto">
          <a:xfrm>
            <a:off x="2438400" y="5638800"/>
            <a:ext cx="3352800" cy="2286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>
            <a:solidFill>
              <a:srgbClr val="2A40E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5233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3058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Simulation of Readers/Writers Solution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2133600" y="762000"/>
            <a:ext cx="7924800" cy="10668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R3 finishes (no waiting threads)</a:t>
            </a:r>
          </a:p>
          <a:p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AR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= </a:t>
            </a:r>
            <a:r>
              <a:rPr lang="en-US" altLang="ko-KR" dirty="0" smtClean="0">
                <a:solidFill>
                  <a:srgbClr val="FF0000"/>
                </a:solidFill>
                <a:latin typeface="Helvetica" charset="0"/>
                <a:ea typeface="굴림" charset="0"/>
                <a:cs typeface="굴림" charset="0"/>
              </a:rPr>
              <a:t>0</a:t>
            </a:r>
            <a:r>
              <a:rPr lang="en-US" altLang="ko-KR" dirty="0" smtClean="0">
                <a:latin typeface="Helvetica" charset="0"/>
                <a:ea typeface="굴림" charset="0"/>
                <a:cs typeface="굴림" charset="0"/>
              </a:rPr>
              <a:t>, 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WR = 0, AW = 0, WW = 0</a:t>
            </a:r>
          </a:p>
          <a:p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Content Placeholder 4"/>
          <p:cNvSpPr txBox="1">
            <a:spLocks/>
          </p:cNvSpPr>
          <p:nvPr/>
        </p:nvSpPr>
        <p:spPr bwMode="auto">
          <a:xfrm>
            <a:off x="1828800" y="1828800"/>
            <a:ext cx="9067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/>
          <a:lstStyle>
            <a:lvl1pPr marL="2857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Reader()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while ((AW + WW) &gt; 0) { 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Is it safe to read?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WR++;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No. Writers exist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cond_wait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okToRead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,&amp;lock);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Sleep on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cond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var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WR--;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 longer waiting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AR++;		</a:t>
            </a:r>
            <a:r>
              <a:rPr lang="en-US" altLang="ko-KR" sz="2000" dirty="0">
                <a:solidFill>
                  <a:schemeClr val="accent2"/>
                </a:solidFill>
                <a:latin typeface="Courier New" charset="0"/>
                <a:ea typeface="굴림" charset="0"/>
                <a:cs typeface="굴림" charset="0"/>
              </a:rPr>
              <a:t>// Now we are active!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AccessDbase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ReadOnly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);</a:t>
            </a: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/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AR--;	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cond_signal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(&amp;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okToWrite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);	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}</a:t>
            </a:r>
            <a:endParaRPr lang="en-US" altLang="ko-KR" sz="2000" dirty="0">
              <a:latin typeface="Helvetica" charset="0"/>
              <a:ea typeface="굴림" charset="0"/>
              <a:cs typeface="굴림" charset="0"/>
            </a:endParaRPr>
          </a:p>
          <a:p>
            <a:pPr eaLnBrk="1" hangingPunct="1">
              <a:lnSpc>
                <a:spcPct val="70000"/>
              </a:lnSpc>
              <a:spcBef>
                <a:spcPct val="30000"/>
              </a:spcBef>
              <a:buSzPct val="100000"/>
            </a:pPr>
            <a:endParaRPr lang="en-US" sz="1800" dirty="0">
              <a:latin typeface="Helvetica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-2514600" y="6019800"/>
            <a:ext cx="2438400" cy="914400"/>
          </a:xfrm>
          <a:prstGeom prst="wedgeRoundRectCallout">
            <a:avLst>
              <a:gd name="adj1" fmla="val -41602"/>
              <a:gd name="adj2" fmla="val 77472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All DONE!</a:t>
            </a:r>
          </a:p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DBase is Idle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360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552 -0.43333 C 1.0552 -0.4331 0.89426 -0.32777 0.73332 -0.22222 " pathEditMode="fixed" rAng="0" ptsTypes="AA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94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Questions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7630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readers starve?  Consider Reader() entry code: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while ((AW + WW) &gt; 0) {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Is it safe to read?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WR++;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No. Writers exist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cond_wait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okToRead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,&amp;lock);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Sleep on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cond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b="1" dirty="0" err="1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var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WR--;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waiting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}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AR++;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Now we are active!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What if we erase the condition check in Reader exit?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if (AR == 0 &amp;&amp; WW &gt; 0)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other active readers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cond_signal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one writer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Further, what if we turn the signal() into broadcast()</a:t>
            </a:r>
          </a:p>
          <a:p>
            <a:pPr>
              <a:lnSpc>
                <a:spcPct val="85000"/>
              </a:lnSpc>
              <a:spcBef>
                <a:spcPct val="20000"/>
              </a:spcBef>
              <a:buNone/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AR--;	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No longer active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cond_broadcast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(&amp;</a:t>
            </a:r>
            <a:r>
              <a:rPr lang="en-US" altLang="ko-KR" sz="2000" b="1" dirty="0" err="1">
                <a:latin typeface="Courier New" panose="02070309020205020404" pitchFamily="49" charset="0"/>
                <a:ea typeface="굴림" panose="020B0600000101010101" pitchFamily="34" charset="-127"/>
              </a:rPr>
              <a:t>okToWrite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b="1" dirty="0">
                <a:solidFill>
                  <a:schemeClr val="accent2"/>
                </a:solidFill>
                <a:latin typeface="Courier New" panose="02070309020205020404" pitchFamily="49" charset="0"/>
                <a:ea typeface="굴림" panose="020B0600000101010101" pitchFamily="34" charset="-127"/>
              </a:rPr>
              <a:t>// Wake up sleepers</a:t>
            </a:r>
            <a:r>
              <a:rPr lang="en-US" altLang="ko-KR" sz="2000" b="1" dirty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Finally, what if we use only one condition variable (call it “</a:t>
            </a:r>
            <a:r>
              <a:rPr lang="en-US" altLang="ko-KR" b="1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okContinue</a:t>
            </a:r>
            <a:r>
              <a:rPr lang="en-US" altLang="ko-KR" dirty="0" smtClean="0">
                <a:ea typeface="굴림" panose="020B0600000101010101" pitchFamily="34" charset="-127"/>
              </a:rPr>
              <a:t>”) instead of two separate ones?</a:t>
            </a:r>
            <a:endParaRPr lang="en-US" altLang="ko-KR" sz="2000" dirty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Both readers and writers sleep on this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use broadcast() instead of signal()</a:t>
            </a:r>
          </a:p>
          <a:p>
            <a:pPr>
              <a:lnSpc>
                <a:spcPct val="85000"/>
              </a:lnSpc>
              <a:spcBef>
                <a:spcPct val="20000"/>
              </a:spcBef>
              <a:tabLst>
                <a:tab pos="688975" algn="l"/>
                <a:tab pos="1027113" algn="l"/>
                <a:tab pos="4346575" algn="l"/>
              </a:tabLst>
            </a:pPr>
            <a:endParaRPr lang="ko-KR" altLang="en-US" sz="2200" dirty="0">
              <a:ea typeface="굴림" panose="020B0600000101010101" pitchFamily="34" charset="-127"/>
            </a:endParaRPr>
          </a:p>
        </p:txBody>
      </p:sp>
      <p:sp>
        <p:nvSpPr>
          <p:cNvPr id="490500" name="Rectangle 4"/>
          <p:cNvSpPr>
            <a:spLocks noChangeArrowheads="1"/>
          </p:cNvSpPr>
          <p:nvPr/>
        </p:nvSpPr>
        <p:spPr bwMode="auto">
          <a:xfrm>
            <a:off x="2286000" y="3467100"/>
            <a:ext cx="8001000" cy="266700"/>
          </a:xfrm>
          <a:prstGeom prst="rect">
            <a:avLst/>
          </a:prstGeom>
          <a:solidFill>
            <a:srgbClr val="2A40E2">
              <a:alpha val="59999"/>
            </a:srgbClr>
          </a:solidFill>
          <a:ln w="38100" algn="ctr">
            <a:solidFill>
              <a:srgbClr val="2A40E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187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uiExpand="1" build="p"/>
      <p:bldP spid="490500" grpId="0" uiExpand="1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b="1" dirty="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</p:txBody>
      </p:sp>
      <p:sp>
        <p:nvSpPr>
          <p:cNvPr id="98306" name="Content Placeholder 4"/>
          <p:cNvSpPr>
            <a:spLocks noGrp="1"/>
          </p:cNvSpPr>
          <p:nvPr>
            <p:ph sz="half" idx="1"/>
          </p:nvPr>
        </p:nvSpPr>
        <p:spPr>
          <a:xfrm>
            <a:off x="609600" y="685800"/>
            <a:ext cx="5638800" cy="61722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98307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685800"/>
            <a:ext cx="6248400" cy="60960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WW--;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	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905000" y="5791200"/>
            <a:ext cx="8915400" cy="9334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Helvetica" charset="0"/>
                <a:cs typeface="Helvetica" charset="0"/>
              </a:rPr>
              <a:t>What if we turn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okToWrite</a:t>
            </a:r>
            <a:r>
              <a:rPr lang="en-US" sz="2000" dirty="0">
                <a:latin typeface="Helvetica" charset="0"/>
                <a:cs typeface="Helvetica" charset="0"/>
              </a:rPr>
              <a:t>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okToRead</a:t>
            </a:r>
            <a:r>
              <a:rPr lang="en-US" sz="2000" dirty="0">
                <a:latin typeface="Helvetica" charset="0"/>
                <a:cs typeface="Helvetica" charset="0"/>
              </a:rPr>
              <a:t> into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okContinue</a:t>
            </a:r>
            <a:r>
              <a:rPr lang="en-US" sz="2000" dirty="0">
                <a:latin typeface="Helvetica" charset="0"/>
                <a:cs typeface="Helvetica" charset="0"/>
              </a:rPr>
              <a:t/>
            </a:r>
            <a:br>
              <a:rPr lang="en-US" sz="2000" dirty="0">
                <a:latin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cs typeface="Helvetica" charset="0"/>
              </a:rPr>
              <a:t>(i.e. use only one condition variable instead of two)?</a:t>
            </a:r>
            <a:endParaRPr lang="en-US" sz="2000" dirty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615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First try: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968" y="3352800"/>
            <a:ext cx="11150831" cy="2919086"/>
          </a:xfrm>
        </p:spPr>
        <p:txBody>
          <a:bodyPr>
            <a:normAutofit/>
          </a:bodyPr>
          <a:lstStyle/>
          <a:p>
            <a:r>
              <a:rPr lang="en-US" dirty="0" smtClean="0"/>
              <a:t>Properties: </a:t>
            </a:r>
          </a:p>
          <a:p>
            <a:pPr lvl="1"/>
            <a:r>
              <a:rPr lang="en-US" dirty="0" smtClean="0"/>
              <a:t>Sleep interface by using </a:t>
            </a:r>
            <a:r>
              <a:rPr lang="en-US" dirty="0" err="1" smtClean="0"/>
              <a:t>futex</a:t>
            </a:r>
            <a:r>
              <a:rPr lang="en-US" dirty="0" smtClean="0"/>
              <a:t> – no </a:t>
            </a:r>
            <a:r>
              <a:rPr lang="en-US" dirty="0" err="1" smtClean="0"/>
              <a:t>busywaiting</a:t>
            </a:r>
            <a:endParaRPr lang="en-US" dirty="0" smtClean="0"/>
          </a:p>
          <a:p>
            <a:r>
              <a:rPr lang="en-US" dirty="0" smtClean="0"/>
              <a:t>No overhead to acquire lock</a:t>
            </a:r>
          </a:p>
          <a:p>
            <a:pPr lvl="1"/>
            <a:r>
              <a:rPr lang="en-US" dirty="0" smtClean="0"/>
              <a:t>Good!</a:t>
            </a:r>
          </a:p>
          <a:p>
            <a:r>
              <a:rPr lang="en-US" dirty="0" smtClean="0"/>
              <a:t>Every unlock has to call kernel to potentially wake someone up – even if none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Slows down the uncontested case where only one thread acquiring and releasing over and over…!</a:t>
            </a:r>
          </a:p>
        </p:txBody>
      </p:sp>
      <p:grpSp>
        <p:nvGrpSpPr>
          <p:cNvPr id="8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817562"/>
            <a:ext cx="7140161" cy="2724151"/>
            <a:chOff x="-136" y="1152"/>
            <a:chExt cx="3584" cy="1716"/>
          </a:xfrm>
        </p:grpSpPr>
        <p:sp>
          <p:nvSpPr>
            <p:cNvPr id="9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36" y="1152"/>
              <a:ext cx="3584" cy="17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</a:t>
              </a:r>
              <a:r>
                <a:rPr lang="en-US" altLang="en-US" sz="1900" b="0" dirty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= 0; 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// Interface: acquire(&amp;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                //            release(&amp;</a:t>
              </a:r>
              <a:r>
                <a:rPr lang="en-US" altLang="en-US" sz="1900" b="0" dirty="0" err="1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mylock</a:t>
              </a:r>
              <a:r>
                <a:rPr lang="en-US" altLang="en-US" sz="1900" b="0" dirty="0" smtClean="0">
                  <a:solidFill>
                    <a:schemeClr val="accent5">
                      <a:lumMod val="50000"/>
                    </a:schemeClr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  <a:endParaRPr lang="en-US" altLang="en-US" sz="1900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acquire(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while 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)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FUTEX_WAIT, 1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);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1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4">
            <a:extLst>
              <a:ext uri="{FF2B5EF4-FFF2-40B4-BE49-F238E27FC236}">
                <a16:creationId xmlns:a16="http://schemas.microsoft.com/office/drawing/2014/main" id="{10F605D2-C136-4AFE-B7DC-F7F971608D06}"/>
              </a:ext>
            </a:extLst>
          </p:cNvPr>
          <p:cNvGrpSpPr>
            <a:grpSpLocks/>
          </p:cNvGrpSpPr>
          <p:nvPr/>
        </p:nvGrpSpPr>
        <p:grpSpPr bwMode="auto">
          <a:xfrm>
            <a:off x="6271615" y="817562"/>
            <a:ext cx="5311361" cy="3513138"/>
            <a:chOff x="-27" y="997"/>
            <a:chExt cx="3584" cy="2213"/>
          </a:xfrm>
        </p:grpSpPr>
        <p:sp>
          <p:nvSpPr>
            <p:cNvPr id="12" name="Text Box 4">
              <a:extLst>
                <a:ext uri="{FF2B5EF4-FFF2-40B4-BE49-F238E27FC236}">
                  <a16:creationId xmlns:a16="http://schemas.microsoft.com/office/drawing/2014/main" id="{1162A227-EC73-435D-9290-CF11F61DC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27" y="997"/>
              <a:ext cx="3584" cy="2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release(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*</a:t>
              </a:r>
              <a:r>
                <a:rPr lang="en-US" altLang="en-US" sz="1900" b="0" dirty="0" err="1" smtClean="0"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latin typeface="Consolas" charset="0"/>
                  <a:ea typeface="Consolas" charset="0"/>
                  <a:cs typeface="Consolas" charset="0"/>
                </a:rPr>
                <a:t> = 0; // unlock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(</a:t>
              </a:r>
              <a:r>
                <a:rPr lang="en-US" altLang="en-US" sz="1900" b="0" dirty="0" err="1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thelock</a:t>
              </a:r>
              <a:r>
                <a:rPr lang="en-US" altLang="en-US" sz="1900" b="0" dirty="0" smtClean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, </a:t>
              </a:r>
              <a:r>
                <a:rPr lang="en-US" altLang="en-US" sz="1900" b="0" dirty="0">
                  <a:solidFill>
                    <a:schemeClr val="accent2"/>
                  </a:solidFill>
                  <a:latin typeface="Consolas" charset="0"/>
                  <a:ea typeface="Consolas" charset="0"/>
                  <a:cs typeface="Consolas" charset="0"/>
                </a:rPr>
                <a:t>FUTEX_WAKE, 1);</a:t>
              </a:r>
            </a:p>
            <a:p>
              <a:pPr>
                <a:lnSpc>
                  <a:spcPct val="90000"/>
                </a:lnSpc>
                <a:spcBef>
                  <a:spcPct val="10000"/>
                </a:spcBef>
                <a:buSzPct val="100000"/>
              </a:pP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/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 smtClean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3" name="AutoShape 7">
              <a:extLst>
                <a:ext uri="{FF2B5EF4-FFF2-40B4-BE49-F238E27FC236}">
                  <a16:creationId xmlns:a16="http://schemas.microsoft.com/office/drawing/2014/main" id="{B61CD74D-455A-43A0-B4F1-02061711597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728" y="1248"/>
              <a:ext cx="3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9437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3"/>
          <p:cNvSpPr>
            <a:spLocks noGrp="1"/>
          </p:cNvSpPr>
          <p:nvPr>
            <p:ph type="title"/>
          </p:nvPr>
        </p:nvSpPr>
        <p:spPr>
          <a:xfrm>
            <a:off x="2514600" y="152400"/>
            <a:ext cx="7162800" cy="533400"/>
          </a:xfrm>
        </p:spPr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Content Placeholder 4"/>
          <p:cNvSpPr>
            <a:spLocks noGrp="1"/>
          </p:cNvSpPr>
          <p:nvPr>
            <p:ph sz="half" idx="1"/>
          </p:nvPr>
        </p:nvSpPr>
        <p:spPr>
          <a:xfrm>
            <a:off x="609600" y="685800"/>
            <a:ext cx="5638800" cy="617220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/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11" name="Content Placeholder 5"/>
          <p:cNvSpPr>
            <a:spLocks noGrp="1"/>
          </p:cNvSpPr>
          <p:nvPr>
            <p:ph sz="half" idx="2"/>
          </p:nvPr>
        </p:nvSpPr>
        <p:spPr>
          <a:xfrm>
            <a:off x="5867400" y="685800"/>
            <a:ext cx="6172200" cy="6115050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WW--;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 smtClean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(WW &gt; 0){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cond_signal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 else if (WR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752600" y="5562600"/>
            <a:ext cx="8924925" cy="1238250"/>
          </a:xfrm>
          <a:prstGeom prst="roundRect">
            <a:avLst/>
          </a:prstGeom>
          <a:solidFill>
            <a:srgbClr val="FF66CC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>
                <a:latin typeface="Helvetica" charset="0"/>
                <a:cs typeface="Helvetica" charset="0"/>
              </a:rPr>
              <a:t>Consider this scenario: </a:t>
            </a:r>
          </a:p>
          <a:p>
            <a:pPr>
              <a:buFont typeface="Arial" charset="0"/>
              <a:buChar char="•"/>
            </a:pPr>
            <a:r>
              <a:rPr lang="en-US" sz="2000" dirty="0" smtClean="0">
                <a:latin typeface="Helvetica" charset="0"/>
                <a:cs typeface="Helvetica" charset="0"/>
              </a:rPr>
              <a:t> R1 </a:t>
            </a:r>
            <a:r>
              <a:rPr lang="en-US" sz="2000" dirty="0">
                <a:latin typeface="Helvetica" charset="0"/>
                <a:cs typeface="Helvetica" charset="0"/>
              </a:rPr>
              <a:t>arrives </a:t>
            </a: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W1, R2 arrive while R1 still reading </a:t>
            </a:r>
            <a:r>
              <a:rPr lang="en-US" sz="2000" dirty="0">
                <a:latin typeface="Helvetica" charset="0"/>
                <a:cs typeface="Helvetica" charset="0"/>
                <a:sym typeface="Wingdings" charset="0"/>
              </a:rPr>
              <a:t> W1 and R2 wait for R1 to finish</a:t>
            </a:r>
            <a:endParaRPr lang="en-US" sz="2000" dirty="0">
              <a:latin typeface="Helvetica" charset="0"/>
              <a:cs typeface="Helvetica" charset="0"/>
            </a:endParaRPr>
          </a:p>
          <a:p>
            <a:pPr>
              <a:buFont typeface="Arial" charset="0"/>
              <a:buChar char="•"/>
            </a:pPr>
            <a:r>
              <a:rPr lang="en-US" sz="2000" dirty="0">
                <a:latin typeface="Helvetica" charset="0"/>
                <a:cs typeface="Helvetica" charset="0"/>
              </a:rPr>
              <a:t> Assume R1’s signal is delivered to R2 (not W1)</a:t>
            </a:r>
          </a:p>
        </p:txBody>
      </p:sp>
    </p:spTree>
    <p:extLst>
      <p:ext uri="{BB962C8B-B14F-4D97-AF65-F5344CB8AC3E}">
        <p14:creationId xmlns:p14="http://schemas.microsoft.com/office/powerpoint/2010/main" val="236581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Use of Single CV: </a:t>
            </a:r>
            <a:r>
              <a:rPr lang="en-US" b="1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okContinue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0354" name="Content Placeholder 4"/>
          <p:cNvSpPr>
            <a:spLocks noGrp="1"/>
          </p:cNvSpPr>
          <p:nvPr>
            <p:ph sz="half" idx="1"/>
          </p:nvPr>
        </p:nvSpPr>
        <p:spPr>
          <a:xfrm>
            <a:off x="609600" y="762000"/>
            <a:ext cx="5715000" cy="5486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Reader()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WW)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 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WR--;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AR++;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solidFill>
                  <a:schemeClr val="hlink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// read-only access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latin typeface="Consolas" panose="020B0609020204030204" pitchFamily="49" charset="0"/>
                <a:ea typeface="굴림" charset="0"/>
                <a:cs typeface="굴림" charset="0"/>
              </a:rPr>
              <a:t>ReadOnly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altLang="ko-KR" sz="1900" dirty="0">
              <a:solidFill>
                <a:schemeClr val="hlink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AR--;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(AR == 0 &amp;&amp; WW &gt; 0)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233863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100355" name="Content Placeholder 5"/>
          <p:cNvSpPr>
            <a:spLocks noGrp="1"/>
          </p:cNvSpPr>
          <p:nvPr>
            <p:ph sz="half" idx="2"/>
          </p:nvPr>
        </p:nvSpPr>
        <p:spPr>
          <a:xfrm>
            <a:off x="5943600" y="762000"/>
            <a:ext cx="5791200" cy="5486400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Writer() {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// check into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while ((AW + AR) &gt; 0) 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WW++;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 smtClean="0">
                <a:latin typeface="Consolas" panose="020B0609020204030204" pitchFamily="49" charset="0"/>
                <a:ea typeface="굴림" charset="0"/>
                <a:cs typeface="굴림" charset="0"/>
              </a:rPr>
              <a:t>cond_wait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&amp;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,&amp;lock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r>
              <a:rPr lang="en-US" altLang="ko-KR" sz="1900" dirty="0" smtClean="0"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WW--;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AW++;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>
              <a:solidFill>
                <a:srgbClr val="000000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	// read/write access</a:t>
            </a:r>
            <a:b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	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AccessDbase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</a:t>
            </a:r>
            <a:r>
              <a:rPr lang="en-US" altLang="ko-KR" sz="1900" dirty="0" err="1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ReadWrite</a:t>
            </a:r>
            <a:r>
              <a:rPr lang="en-US" altLang="ko-KR" sz="1900" dirty="0">
                <a:solidFill>
                  <a:srgbClr val="00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altLang="ko-KR" sz="1900" dirty="0">
              <a:solidFill>
                <a:schemeClr val="hlink"/>
              </a:solidFill>
              <a:latin typeface="Consolas" panose="020B0609020204030204" pitchFamily="49" charset="0"/>
              <a:ea typeface="굴림" charset="0"/>
              <a:cs typeface="굴림" charset="0"/>
            </a:endParaRP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// check out of system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acquire(&amp;lock);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AW--;	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if (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WW &gt; 0 || WR &gt; 0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){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	</a:t>
            </a:r>
            <a:r>
              <a:rPr lang="en-US" altLang="ko-KR" sz="1900" dirty="0" err="1" smtClean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cond_broadcast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(&amp;</a:t>
            </a:r>
            <a:r>
              <a:rPr lang="en-US" altLang="ko-KR" sz="1900" dirty="0" err="1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okContinue</a:t>
            </a:r>
            <a:r>
              <a:rPr lang="en-US" altLang="ko-KR" sz="1900" dirty="0">
                <a:solidFill>
                  <a:srgbClr val="FF0000"/>
                </a:solidFill>
                <a:latin typeface="Consolas" panose="020B0609020204030204" pitchFamily="49" charset="0"/>
                <a:ea typeface="굴림" charset="0"/>
                <a:cs typeface="굴림" charset="0"/>
              </a:rPr>
              <a:t>); </a:t>
            </a: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}	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	release(&amp;lock);</a:t>
            </a:r>
            <a:b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</a:br>
            <a:r>
              <a:rPr lang="en-US" altLang="ko-KR" sz="1900" dirty="0">
                <a:latin typeface="Consolas" panose="020B0609020204030204" pitchFamily="49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75000"/>
              </a:lnSpc>
              <a:spcBef>
                <a:spcPts val="0"/>
              </a:spcBef>
              <a:buNone/>
              <a:tabLst>
                <a:tab pos="576263" algn="l"/>
                <a:tab pos="914400" algn="l"/>
                <a:tab pos="1252538" algn="l"/>
                <a:tab pos="1603375" algn="l"/>
                <a:tab pos="4171950" algn="l"/>
              </a:tabLst>
            </a:pPr>
            <a:endParaRPr lang="en-US" sz="1900" dirty="0">
              <a:latin typeface="Consolas" panose="020B0609020204030204" pitchFamily="49" charset="0"/>
              <a:cs typeface="ＭＳ Ｐゴシック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332285" y="5257800"/>
            <a:ext cx="2362200" cy="838200"/>
          </a:xfrm>
          <a:prstGeom prst="wedgeRoundRectCallout">
            <a:avLst>
              <a:gd name="adj1" fmla="val -44952"/>
              <a:gd name="adj2" fmla="val -77773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Need to</a:t>
            </a:r>
            <a:r>
              <a:rPr lang="en-US" altLang="ko-KR" dirty="0" smtClean="0">
                <a:ea typeface="굴림" panose="020B0600000101010101" pitchFamily="34" charset="-127"/>
              </a:rPr>
              <a:t> change to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broadcast()!</a:t>
            </a:r>
            <a:endParaRPr lang="en-US" altLang="ko-KR" dirty="0">
              <a:latin typeface="Courier New" panose="02070309020205020404" pitchFamily="49" charset="0"/>
              <a:ea typeface="굴림" panose="020B0600000101010101" pitchFamily="34" charset="-127"/>
              <a:cs typeface="Courier New" panose="02070309020205020404" pitchFamily="49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8883162" y="5257800"/>
            <a:ext cx="2628900" cy="838200"/>
          </a:xfrm>
          <a:prstGeom prst="wedgeRoundRectCallout">
            <a:avLst>
              <a:gd name="adj1" fmla="val -57661"/>
              <a:gd name="adj2" fmla="val -76724"/>
              <a:gd name="adj3" fmla="val 16667"/>
            </a:avLst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Must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  <a:cs typeface="Courier New" panose="02070309020205020404" pitchFamily="49" charset="0"/>
              </a:rPr>
              <a:t>broadcast() </a:t>
            </a:r>
            <a:r>
              <a:rPr lang="en-US" altLang="ko-KR" dirty="0" smtClean="0">
                <a:latin typeface="Helvetica" panose="020B0604020202020204" pitchFamily="34" charset="0"/>
                <a:ea typeface="굴림" panose="020B0600000101010101" pitchFamily="34" charset="-127"/>
                <a:cs typeface="Helvetica" panose="020B0604020202020204" pitchFamily="34" charset="0"/>
              </a:rPr>
              <a:t>to sort things out!</a:t>
            </a:r>
            <a:endParaRPr lang="en-US" altLang="ko-KR" dirty="0">
              <a:latin typeface="Helvetica" panose="020B0604020202020204" pitchFamily="34" charset="0"/>
              <a:ea typeface="굴림" panose="020B0600000101010101" pitchFamily="34" charset="-127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17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8686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Can we construct Monitors from Semaphores?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739776"/>
            <a:ext cx="8534400" cy="59658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Locking aspect is easy: Just use a </a:t>
            </a:r>
            <a:r>
              <a:rPr lang="en-US" altLang="ko-KR" dirty="0" err="1" smtClean="0">
                <a:ea typeface="굴림" panose="020B0600000101010101" pitchFamily="34" charset="-127"/>
              </a:rPr>
              <a:t>mutex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we implement condition variables this way?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Wait(Semaphore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 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Doesn’t work: Wait() may sleep with lock held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work better?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Wait(Lock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, 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r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elease(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 </a:t>
            </a:r>
            <a:endParaRPr lang="en-US" altLang="ko-KR" sz="2000" dirty="0" smtClean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 </a:t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No: Condition </a:t>
            </a:r>
            <a:r>
              <a:rPr lang="en-US" altLang="ko-KR" dirty="0" err="1" smtClean="0">
                <a:ea typeface="굴림" panose="020B0600000101010101" pitchFamily="34" charset="-127"/>
              </a:rPr>
              <a:t>vars</a:t>
            </a:r>
            <a:r>
              <a:rPr lang="en-US" altLang="ko-KR" dirty="0" smtClean="0">
                <a:ea typeface="굴림" panose="020B0600000101010101" pitchFamily="34" charset="-127"/>
              </a:rPr>
              <a:t> have no history, semaphores have history: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signals and no one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NO-OP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waits?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Thread Waits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V’s and </a:t>
            </a:r>
            <a:r>
              <a:rPr lang="en-US" altLang="ko-KR" dirty="0" err="1" smtClean="0">
                <a:ea typeface="굴림" panose="020B0600000101010101" pitchFamily="34" charset="-127"/>
              </a:rPr>
              <a:t>noone</a:t>
            </a:r>
            <a:r>
              <a:rPr lang="en-US" altLang="ko-KR" dirty="0" smtClean="0">
                <a:ea typeface="굴림" panose="020B0600000101010101" pitchFamily="34" charset="-127"/>
              </a:rPr>
              <a:t> is waiting?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Increment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if thread later does P?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Decrement and continue</a:t>
            </a: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sp>
        <p:nvSpPr>
          <p:cNvPr id="492548" name="Rectangle 4"/>
          <p:cNvSpPr>
            <a:spLocks noChangeArrowheads="1"/>
          </p:cNvSpPr>
          <p:nvPr/>
        </p:nvSpPr>
        <p:spPr bwMode="auto">
          <a:xfrm>
            <a:off x="2095500" y="2057400"/>
            <a:ext cx="8001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49" name="Rectangle 5"/>
          <p:cNvSpPr>
            <a:spLocks noChangeArrowheads="1"/>
          </p:cNvSpPr>
          <p:nvPr/>
        </p:nvSpPr>
        <p:spPr bwMode="auto">
          <a:xfrm>
            <a:off x="2324100" y="4876800"/>
            <a:ext cx="7924800" cy="16002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0" name="Rectangle 6"/>
          <p:cNvSpPr>
            <a:spLocks noChangeArrowheads="1"/>
          </p:cNvSpPr>
          <p:nvPr/>
        </p:nvSpPr>
        <p:spPr bwMode="auto">
          <a:xfrm>
            <a:off x="8191500" y="5196497"/>
            <a:ext cx="11430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1" name="Rectangle 7"/>
          <p:cNvSpPr>
            <a:spLocks noChangeArrowheads="1"/>
          </p:cNvSpPr>
          <p:nvPr/>
        </p:nvSpPr>
        <p:spPr bwMode="auto">
          <a:xfrm>
            <a:off x="6063762" y="5534695"/>
            <a:ext cx="18288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2" name="Rectangle 8"/>
          <p:cNvSpPr>
            <a:spLocks noChangeArrowheads="1"/>
          </p:cNvSpPr>
          <p:nvPr/>
        </p:nvSpPr>
        <p:spPr bwMode="auto">
          <a:xfrm>
            <a:off x="7696200" y="5772698"/>
            <a:ext cx="1371600" cy="3048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92553" name="Rectangle 9"/>
          <p:cNvSpPr>
            <a:spLocks noChangeArrowheads="1"/>
          </p:cNvSpPr>
          <p:nvPr/>
        </p:nvSpPr>
        <p:spPr bwMode="auto">
          <a:xfrm>
            <a:off x="6286500" y="6098013"/>
            <a:ext cx="3048000" cy="3810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0742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  <p:bldP spid="492548" grpId="0" uiExpand="1" animBg="1"/>
      <p:bldP spid="492549" grpId="0" uiExpand="1" animBg="1"/>
      <p:bldP spid="492550" grpId="0" uiExpand="1" animBg="1"/>
      <p:bldP spid="492551" grpId="0" uiExpand="1" animBg="1"/>
      <p:bldP spid="492552" grpId="0" uiExpand="1" animBg="1"/>
      <p:bldP spid="49255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6" y="152400"/>
            <a:ext cx="9013824" cy="533400"/>
          </a:xfrm>
        </p:spPr>
        <p:txBody>
          <a:bodyPr/>
          <a:lstStyle/>
          <a:p>
            <a:r>
              <a:rPr lang="en-US" altLang="ko-KR" sz="3000" dirty="0">
                <a:ea typeface="굴림" panose="020B0600000101010101" pitchFamily="34" charset="-127"/>
              </a:rPr>
              <a:t>Construction of Monitors from Semaphores (</a:t>
            </a:r>
            <a:r>
              <a:rPr lang="en-US" altLang="ko-KR" sz="3000" dirty="0" err="1">
                <a:ea typeface="굴림" panose="020B0600000101010101" pitchFamily="34" charset="-127"/>
              </a:rPr>
              <a:t>con’t</a:t>
            </a:r>
            <a:r>
              <a:rPr lang="en-US" altLang="ko-KR" sz="3000" dirty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50876"/>
            <a:ext cx="8686800" cy="6170613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Problem with previous try: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 and V are commutative – result is the same no matter what order they occur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Condition variables are NOT commutative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Does this fix the problem?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Wait(Lock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*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, Semaphore *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release(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semaP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acquire(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thelock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Signal(Semaphore *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if semaphore queue is not empty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  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semaV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thesema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Not legal to look at contents of semaphore queue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There is a race condition – signaler can slip in after lock release and before waiter executes </a:t>
            </a:r>
            <a:r>
              <a:rPr lang="en-US" altLang="ko-KR" dirty="0" err="1" smtClean="0">
                <a:ea typeface="굴림" panose="020B0600000101010101" pitchFamily="34" charset="-127"/>
              </a:rPr>
              <a:t>semaphore.P</a:t>
            </a:r>
            <a:r>
              <a:rPr lang="en-US" altLang="ko-KR" dirty="0" smtClean="0">
                <a:ea typeface="굴림" panose="020B0600000101010101" pitchFamily="34" charset="-127"/>
              </a:rPr>
              <a:t>()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It is actually possible to do this correctly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Complex solution for Hoare scheduling in book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Can you come up with simpler Mesa-scheduled solution?</a:t>
            </a:r>
          </a:p>
        </p:txBody>
      </p:sp>
    </p:spTree>
    <p:extLst>
      <p:ext uri="{BB962C8B-B14F-4D97-AF65-F5344CB8AC3E}">
        <p14:creationId xmlns:p14="http://schemas.microsoft.com/office/powerpoint/2010/main" val="21369125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Mesa Monitor Conclusion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9525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represent the synchronization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Signal when change something so any waiting threads can proceed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Typical structure of monitor-based program: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while (need to wait)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 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condvar.wait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do something so no need to wait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condvar.signal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unlock</a:t>
            </a:r>
          </a:p>
        </p:txBody>
      </p:sp>
      <p:grpSp>
        <p:nvGrpSpPr>
          <p:cNvPr id="501764" name="Group 4"/>
          <p:cNvGrpSpPr>
            <a:grpSpLocks/>
          </p:cNvGrpSpPr>
          <p:nvPr/>
        </p:nvGrpSpPr>
        <p:grpSpPr bwMode="auto">
          <a:xfrm>
            <a:off x="5486400" y="2401887"/>
            <a:ext cx="2789238" cy="2855913"/>
            <a:chOff x="2880" y="1728"/>
            <a:chExt cx="1757" cy="1799"/>
          </a:xfrm>
        </p:grpSpPr>
        <p:sp>
          <p:nvSpPr>
            <p:cNvPr id="56325" name="AutoShape 5"/>
            <p:cNvSpPr>
              <a:spLocks/>
            </p:cNvSpPr>
            <p:nvPr/>
          </p:nvSpPr>
          <p:spPr bwMode="auto">
            <a:xfrm>
              <a:off x="2880" y="1776"/>
              <a:ext cx="240" cy="480"/>
            </a:xfrm>
            <a:prstGeom prst="rightBrace">
              <a:avLst>
                <a:gd name="adj1" fmla="val 16667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6" name="AutoShape 6"/>
            <p:cNvSpPr>
              <a:spLocks/>
            </p:cNvSpPr>
            <p:nvPr/>
          </p:nvSpPr>
          <p:spPr bwMode="auto">
            <a:xfrm>
              <a:off x="2880" y="3120"/>
              <a:ext cx="240" cy="384"/>
            </a:xfrm>
            <a:prstGeom prst="righ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Gill Sans Light"/>
              </a:endParaRPr>
            </a:p>
          </p:txBody>
        </p:sp>
        <p:sp>
          <p:nvSpPr>
            <p:cNvPr id="56327" name="Text Box 7"/>
            <p:cNvSpPr txBox="1">
              <a:spLocks noChangeArrowheads="1"/>
            </p:cNvSpPr>
            <p:nvPr/>
          </p:nvSpPr>
          <p:spPr bwMode="auto">
            <a:xfrm>
              <a:off x="3172" y="1728"/>
              <a:ext cx="1465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  <a:b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</a:br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  <a:p>
              <a:r>
                <a:rPr lang="en-US" altLang="ko-KR" b="0" dirty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Wait if necessary</a:t>
              </a:r>
            </a:p>
          </p:txBody>
        </p:sp>
        <p:sp>
          <p:nvSpPr>
            <p:cNvPr id="56328" name="Text Box 8"/>
            <p:cNvSpPr txBox="1">
              <a:spLocks noChangeArrowheads="1"/>
            </p:cNvSpPr>
            <p:nvPr/>
          </p:nvSpPr>
          <p:spPr bwMode="auto">
            <a:xfrm>
              <a:off x="3172" y="3120"/>
              <a:ext cx="146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Check and/or update</a:t>
              </a:r>
            </a:p>
            <a:p>
              <a:r>
                <a:rPr lang="en-US" altLang="ko-KR" b="0">
                  <a:solidFill>
                    <a:schemeClr val="hlink"/>
                  </a:solidFill>
                  <a:latin typeface="Gill Sans Light"/>
                  <a:ea typeface="굴림" panose="020B0600000101010101" pitchFamily="34" charset="-127"/>
                </a:rPr>
                <a:t>state variables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8779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0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5344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C-Language Support for Synchronization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03288"/>
            <a:ext cx="9829800" cy="54864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 language: Pretty straightforward synchronization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Just make sure you know </a:t>
            </a:r>
            <a:r>
              <a:rPr lang="en-US" altLang="ko-KR" i="1" dirty="0" smtClean="0">
                <a:ea typeface="굴림" panose="020B0600000101010101" pitchFamily="34" charset="-127"/>
              </a:rPr>
              <a:t>all </a:t>
            </a:r>
            <a:r>
              <a:rPr lang="en-US" altLang="ko-KR" dirty="0" smtClean="0">
                <a:ea typeface="굴림" panose="020B0600000101010101" pitchFamily="34" charset="-127"/>
              </a:rPr>
              <a:t>the code paths out of a critical section</a:t>
            </a:r>
          </a:p>
          <a:p>
            <a:pPr lvl="1">
              <a:lnSpc>
                <a:spcPct val="80000"/>
              </a:lnSpc>
              <a:buNone/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acquire(&amp;lock);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if (exception)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smtClean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release(&amp;lock);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return 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errReturnCode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release(&amp;lock);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return OK;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</a:p>
          <a:p>
            <a:pPr lvl="1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Watch out for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setjmp</a:t>
            </a:r>
            <a:r>
              <a:rPr lang="en-US" altLang="ko-KR" dirty="0" smtClean="0">
                <a:ea typeface="굴림" panose="020B0600000101010101" pitchFamily="34" charset="-127"/>
              </a:rPr>
              <a:t>/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!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cause a non-local jump out of procedure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In example, procedure E calls </a:t>
            </a:r>
            <a:r>
              <a:rPr lang="en-US" altLang="ko-KR" dirty="0" err="1" smtClean="0">
                <a:ea typeface="굴림" panose="020B0600000101010101" pitchFamily="34" charset="-127"/>
              </a:rPr>
              <a:t>longjmp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 err="1" smtClean="0">
                <a:ea typeface="굴림" panose="020B0600000101010101" pitchFamily="34" charset="-127"/>
              </a:rPr>
              <a:t>poping</a:t>
            </a:r>
            <a:r>
              <a:rPr lang="en-US" altLang="ko-KR" dirty="0" smtClean="0">
                <a:ea typeface="굴림" panose="020B0600000101010101" pitchFamily="34" charset="-127"/>
              </a:rPr>
              <a:t> stack back to procedure B</a:t>
            </a:r>
          </a:p>
          <a:p>
            <a:pPr lvl="2">
              <a:lnSpc>
                <a:spcPct val="80000"/>
              </a:lnSpc>
              <a:tabLst>
                <a:tab pos="688975" algn="l"/>
                <a:tab pos="1027113" algn="l"/>
                <a:tab pos="13779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If Procedure C had </a:t>
            </a:r>
            <a:r>
              <a:rPr lang="en-US" altLang="ko-KR" dirty="0" err="1" smtClean="0">
                <a:ea typeface="굴림" panose="020B0600000101010101" pitchFamily="34" charset="-127"/>
              </a:rPr>
              <a:t>lock.acquire</a:t>
            </a:r>
            <a:r>
              <a:rPr lang="en-US" altLang="ko-KR" dirty="0" smtClean="0">
                <a:ea typeface="굴림" panose="020B0600000101010101" pitchFamily="34" charset="-127"/>
              </a:rPr>
              <a:t>, problem!</a:t>
            </a:r>
          </a:p>
        </p:txBody>
      </p:sp>
      <p:grpSp>
        <p:nvGrpSpPr>
          <p:cNvPr id="541700" name="Group 4"/>
          <p:cNvGrpSpPr>
            <a:grpSpLocks/>
          </p:cNvGrpSpPr>
          <p:nvPr/>
        </p:nvGrpSpPr>
        <p:grpSpPr bwMode="auto">
          <a:xfrm>
            <a:off x="8167686" y="1828800"/>
            <a:ext cx="2119314" cy="3048000"/>
            <a:chOff x="4176" y="1200"/>
            <a:chExt cx="1239" cy="1920"/>
          </a:xfrm>
        </p:grpSpPr>
        <p:grpSp>
          <p:nvGrpSpPr>
            <p:cNvPr id="58374" name="Group 5"/>
            <p:cNvGrpSpPr>
              <a:grpSpLocks/>
            </p:cNvGrpSpPr>
            <p:nvPr/>
          </p:nvGrpSpPr>
          <p:grpSpPr bwMode="auto">
            <a:xfrm>
              <a:off x="4176" y="1200"/>
              <a:ext cx="960" cy="1920"/>
              <a:chOff x="4176" y="1344"/>
              <a:chExt cx="960" cy="1920"/>
            </a:xfrm>
          </p:grpSpPr>
          <p:sp>
            <p:nvSpPr>
              <p:cNvPr id="58378" name="Rectangle 6"/>
              <p:cNvSpPr>
                <a:spLocks noChangeArrowheads="1"/>
              </p:cNvSpPr>
              <p:nvPr/>
            </p:nvSpPr>
            <p:spPr bwMode="auto">
              <a:xfrm>
                <a:off x="4176" y="1344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A</a:t>
                </a:r>
              </a:p>
            </p:txBody>
          </p:sp>
          <p:sp>
            <p:nvSpPr>
              <p:cNvPr id="58379" name="Rectangle 7"/>
              <p:cNvSpPr>
                <a:spLocks noChangeArrowheads="1"/>
              </p:cNvSpPr>
              <p:nvPr/>
            </p:nvSpPr>
            <p:spPr bwMode="auto">
              <a:xfrm>
                <a:off x="4176" y="1728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B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setjmp</a:t>
                </a:r>
              </a:p>
            </p:txBody>
          </p:sp>
          <p:sp>
            <p:nvSpPr>
              <p:cNvPr id="58380" name="Rectangle 8"/>
              <p:cNvSpPr>
                <a:spLocks noChangeArrowheads="1"/>
              </p:cNvSpPr>
              <p:nvPr/>
            </p:nvSpPr>
            <p:spPr bwMode="auto">
              <a:xfrm>
                <a:off x="4176" y="2112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dirty="0" err="1">
                    <a:ea typeface="굴림" panose="020B0600000101010101" pitchFamily="34" charset="-127"/>
                  </a:rPr>
                  <a:t>Proc</a:t>
                </a:r>
                <a:r>
                  <a:rPr lang="en-US" altLang="ko-KR" dirty="0">
                    <a:ea typeface="굴림" panose="020B0600000101010101" pitchFamily="34" charset="-127"/>
                  </a:rPr>
                  <a:t> C</a:t>
                </a:r>
              </a:p>
              <a:p>
                <a:r>
                  <a:rPr lang="en-US" altLang="ko-KR" dirty="0">
                    <a:ea typeface="굴림" panose="020B0600000101010101" pitchFamily="34" charset="-127"/>
                  </a:rPr>
                  <a:t>a</a:t>
                </a:r>
                <a:r>
                  <a:rPr lang="en-US" altLang="ko-KR" dirty="0" smtClean="0">
                    <a:ea typeface="굴림" panose="020B0600000101010101" pitchFamily="34" charset="-127"/>
                  </a:rPr>
                  <a:t>cquire(&amp;lock)</a:t>
                </a:r>
                <a:endParaRPr lang="en-US" altLang="ko-KR" dirty="0">
                  <a:ea typeface="굴림" panose="020B0600000101010101" pitchFamily="34" charset="-127"/>
                </a:endParaRPr>
              </a:p>
            </p:txBody>
          </p:sp>
          <p:sp>
            <p:nvSpPr>
              <p:cNvPr id="58381" name="Rectangle 9"/>
              <p:cNvSpPr>
                <a:spLocks noChangeArrowheads="1"/>
              </p:cNvSpPr>
              <p:nvPr/>
            </p:nvSpPr>
            <p:spPr bwMode="auto">
              <a:xfrm>
                <a:off x="4176" y="2496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D</a:t>
                </a:r>
              </a:p>
            </p:txBody>
          </p:sp>
          <p:sp>
            <p:nvSpPr>
              <p:cNvPr id="58382" name="Rectangle 10"/>
              <p:cNvSpPr>
                <a:spLocks noChangeArrowheads="1"/>
              </p:cNvSpPr>
              <p:nvPr/>
            </p:nvSpPr>
            <p:spPr bwMode="auto">
              <a:xfrm>
                <a:off x="4176" y="2880"/>
                <a:ext cx="960" cy="384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Proc E</a:t>
                </a:r>
              </a:p>
              <a:p>
                <a:r>
                  <a:rPr lang="en-US" altLang="ko-KR">
                    <a:ea typeface="굴림" panose="020B0600000101010101" pitchFamily="34" charset="-127"/>
                  </a:rPr>
                  <a:t>Calls longjmp</a:t>
                </a:r>
              </a:p>
            </p:txBody>
          </p:sp>
        </p:grpSp>
        <p:grpSp>
          <p:nvGrpSpPr>
            <p:cNvPr id="58375" name="Group 11"/>
            <p:cNvGrpSpPr>
              <a:grpSpLocks/>
            </p:cNvGrpSpPr>
            <p:nvPr/>
          </p:nvGrpSpPr>
          <p:grpSpPr bwMode="auto">
            <a:xfrm>
              <a:off x="5184" y="1296"/>
              <a:ext cx="231" cy="1536"/>
              <a:chOff x="5184" y="1296"/>
              <a:chExt cx="231" cy="1536"/>
            </a:xfrm>
          </p:grpSpPr>
          <p:sp>
            <p:nvSpPr>
              <p:cNvPr id="58376" name="Text Box 12"/>
              <p:cNvSpPr txBox="1">
                <a:spLocks noChangeArrowheads="1"/>
              </p:cNvSpPr>
              <p:nvPr/>
            </p:nvSpPr>
            <p:spPr bwMode="auto">
              <a:xfrm rot="5400000">
                <a:off x="4775" y="1705"/>
                <a:ext cx="104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algn="ctr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Stack growth</a:t>
                </a:r>
              </a:p>
            </p:txBody>
          </p:sp>
          <p:sp>
            <p:nvSpPr>
              <p:cNvPr id="58377" name="Line 13"/>
              <p:cNvSpPr>
                <a:spLocks noChangeShapeType="1"/>
              </p:cNvSpPr>
              <p:nvPr/>
            </p:nvSpPr>
            <p:spPr bwMode="auto">
              <a:xfrm>
                <a:off x="5299" y="2304"/>
                <a:ext cx="0" cy="52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</p:grpSp>
      <p:sp>
        <p:nvSpPr>
          <p:cNvPr id="541710" name="AutoShape 14"/>
          <p:cNvSpPr>
            <a:spLocks noChangeArrowheads="1"/>
          </p:cNvSpPr>
          <p:nvPr/>
        </p:nvSpPr>
        <p:spPr bwMode="auto">
          <a:xfrm rot="-3025888">
            <a:off x="7069138" y="4086225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algn="ctr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1264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1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1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uiExpand="1" build="p"/>
      <p:bldP spid="541710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56E00-09D0-44AA-AD39-26213B39B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838200"/>
            <a:ext cx="5181600" cy="5572539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Harder with more locks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lock2.release()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lock1.release();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return;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  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5F595F-EBDE-4A73-8645-0D2427848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838200"/>
            <a:ext cx="5181600" cy="5572539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>
                <a:cs typeface="Arial" panose="020B0604020202020204" pitchFamily="34" charset="0"/>
              </a:rPr>
              <a:t>Is </a:t>
            </a:r>
            <a:r>
              <a:rPr lang="en-US" sz="3600" dirty="0" err="1">
                <a:cs typeface="Arial" panose="020B0604020202020204" pitchFamily="34" charset="0"/>
              </a:rPr>
              <a:t>goto</a:t>
            </a:r>
            <a:r>
              <a:rPr lang="en-US" sz="3600" dirty="0">
                <a:cs typeface="Arial" panose="020B0604020202020204" pitchFamily="34" charset="0"/>
              </a:rPr>
              <a:t> a solution???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lock1.acquire();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goto</a:t>
            </a: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release_lock1_and_return;</a:t>
            </a:r>
            <a:b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…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lock2.acquire();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if (error) {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  </a:t>
            </a:r>
            <a:r>
              <a:rPr lang="en-US" altLang="ko-KR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goto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release_both_and_return</a:t>
            </a: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</a:p>
          <a:p>
            <a:pPr marL="0" indent="0">
              <a:buNone/>
            </a:pPr>
            <a:r>
              <a:rPr lang="en-US" altLang="ko-KR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  }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…</a:t>
            </a:r>
          </a:p>
          <a:p>
            <a:pPr marL="0" indent="0">
              <a:buNone/>
            </a:pPr>
            <a:r>
              <a:rPr lang="en-US" altLang="ko-KR" dirty="0" err="1">
                <a:latin typeface="Consolas" panose="020B0609020204030204" pitchFamily="49" charset="0"/>
                <a:ea typeface="굴림" panose="020B0600000101010101" pitchFamily="34" charset="-127"/>
              </a:rPr>
              <a:t>release_both_and_return</a:t>
            </a: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: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lock2.release();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release_lock1_and_return:</a:t>
            </a:r>
          </a:p>
          <a:p>
            <a:pPr marL="0" indent="0">
              <a:buNone/>
            </a:pP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  lock1.release();</a:t>
            </a:r>
            <a:b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dirty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and Synchronization in C</a:t>
            </a:r>
          </a:p>
        </p:txBody>
      </p:sp>
    </p:spTree>
    <p:extLst>
      <p:ext uri="{BB962C8B-B14F-4D97-AF65-F5344CB8AC3E}">
        <p14:creationId xmlns:p14="http://schemas.microsoft.com/office/powerpoint/2010/main" val="2905947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Synchronization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762000"/>
            <a:ext cx="9906000" cy="5867400"/>
          </a:xfrm>
        </p:spPr>
        <p:txBody>
          <a:bodyPr/>
          <a:lstStyle/>
          <a:p>
            <a:pPr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with exceptions like C++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Languages that support exceptions are problematic (easy to make a non-local exit without releasing lock)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Consider:</a:t>
            </a:r>
          </a:p>
          <a:p>
            <a:pPr lvl="1">
              <a:spcBef>
                <a:spcPct val="20000"/>
              </a:spcBef>
              <a:buNone/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  <a:p>
            <a:pPr lvl="1">
              <a:spcBef>
                <a:spcPct val="20000"/>
              </a:spcBef>
              <a:tabLst>
                <a:tab pos="1027113" algn="l"/>
                <a:tab pos="1377950" algn="l"/>
                <a:tab pos="1716088" algn="l"/>
                <a:tab pos="32067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Notice that an exception in </a:t>
            </a:r>
            <a:r>
              <a:rPr lang="en-US" altLang="ko-KR" dirty="0" err="1" smtClean="0">
                <a:ea typeface="굴림" panose="020B0600000101010101" pitchFamily="34" charset="-127"/>
              </a:rPr>
              <a:t>DoFoo</a:t>
            </a:r>
            <a:r>
              <a:rPr lang="en-US" altLang="ko-KR" dirty="0" smtClean="0">
                <a:ea typeface="굴림" panose="020B0600000101010101" pitchFamily="34" charset="-127"/>
              </a:rPr>
              <a:t>() will exit without releasing the lock!</a:t>
            </a:r>
          </a:p>
        </p:txBody>
      </p:sp>
    </p:spTree>
    <p:extLst>
      <p:ext uri="{BB962C8B-B14F-4D97-AF65-F5344CB8AC3E}">
        <p14:creationId xmlns:p14="http://schemas.microsoft.com/office/powerpoint/2010/main" val="3924851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52400"/>
            <a:ext cx="9220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C++ Language Support for </a:t>
            </a:r>
            <a:r>
              <a:rPr lang="en-US" altLang="ko-KR" sz="2800" dirty="0">
                <a:ea typeface="굴림" panose="020B0600000101010101" pitchFamily="34" charset="-127"/>
              </a:rPr>
              <a:t>Synchronization</a:t>
            </a:r>
            <a:r>
              <a:rPr lang="en-US" altLang="ko-KR" dirty="0" smtClean="0">
                <a:ea typeface="굴림" panose="020B0600000101010101" pitchFamily="34" charset="-127"/>
              </a:rPr>
              <a:t> (</a:t>
            </a:r>
            <a:r>
              <a:rPr lang="en-US" altLang="ko-KR" dirty="0" err="1" smtClean="0">
                <a:ea typeface="굴림" panose="020B0600000101010101" pitchFamily="34" charset="-127"/>
              </a:rPr>
              <a:t>con’t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838200"/>
            <a:ext cx="8686800" cy="6019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Must catch all exceptions in critical sections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  <a:tabLst>
                <a:tab pos="1027113" algn="l"/>
                <a:tab pos="1377950" algn="l"/>
                <a:tab pos="1716088" algn="l"/>
                <a:tab pos="4121150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Catch exceptions, release lock, and re-throw exception: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Rtn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lock.acquire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try {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} catch (…) {	// catch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();	// release lock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	throw; 	// re-throw the exception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lock.release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void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DoFoo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if (exception) throw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errException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…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}</a:t>
            </a:r>
            <a:endParaRPr lang="en-US" altLang="ko-KR" sz="2000" dirty="0">
              <a:latin typeface="Consolas" panose="020B06090202040302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825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0ACC-9461-4E37-939F-14640C23C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better: C</a:t>
            </a:r>
            <a:r>
              <a:rPr lang="en-US" dirty="0"/>
              <a:t>++ Lock Guards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E83D9-39B4-4CAF-BA03-DDACC486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&lt;mutex&gt;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std::mutex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safe_increment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std::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lock_guard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&lt;std::mutex&gt;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global_mutex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global_i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Mutex released when ‘lock’ goes out of scope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88216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E3C9-B7F6-4BE6-BC72-0E0A55B9B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smtClean="0"/>
              <a:t>Try #2: T&amp;S and </a:t>
            </a:r>
            <a:r>
              <a:rPr lang="en-US" dirty="0" err="1" smtClean="0">
                <a:latin typeface="Consolas" panose="020B0609020204030204" pitchFamily="49" charset="0"/>
              </a:rPr>
              <a:t>futex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52B3-0CDC-454B-890D-1FD10A575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2674"/>
            <a:ext cx="10896600" cy="1744326"/>
          </a:xfrm>
        </p:spPr>
        <p:txBody>
          <a:bodyPr>
            <a:normAutofit fontScale="92500"/>
          </a:bodyPr>
          <a:lstStyle/>
          <a:p>
            <a:r>
              <a:rPr lang="en-US" dirty="0"/>
              <a:t>This is </a:t>
            </a:r>
            <a:r>
              <a:rPr lang="en-US" dirty="0" err="1"/>
              <a:t>syscall</a:t>
            </a:r>
            <a:r>
              <a:rPr lang="en-US" dirty="0"/>
              <a:t>-free in the uncontended case</a:t>
            </a:r>
          </a:p>
          <a:p>
            <a:pPr lvl="1"/>
            <a:r>
              <a:rPr lang="en-US" dirty="0"/>
              <a:t>Temporarily falls back to </a:t>
            </a:r>
            <a:r>
              <a:rPr lang="en-US" dirty="0" err="1"/>
              <a:t>syscalls</a:t>
            </a:r>
            <a:r>
              <a:rPr lang="en-US" dirty="0"/>
              <a:t> if multiple waiters, or concurrent </a:t>
            </a:r>
            <a:r>
              <a:rPr lang="en-US" dirty="0" smtClean="0"/>
              <a:t>acquire/release</a:t>
            </a:r>
          </a:p>
          <a:p>
            <a:r>
              <a:rPr lang="en-US" dirty="0" smtClean="0"/>
              <a:t>But </a:t>
            </a:r>
            <a:r>
              <a:rPr lang="en-US" dirty="0"/>
              <a:t>it can be considerably optimized!</a:t>
            </a:r>
          </a:p>
          <a:p>
            <a:pPr lvl="1"/>
            <a:r>
              <a:rPr lang="en-US" dirty="0"/>
              <a:t>See “</a:t>
            </a:r>
            <a:r>
              <a:rPr lang="en-US" dirty="0" err="1">
                <a:hlinkClick r:id="rId2"/>
              </a:rPr>
              <a:t>Futexes</a:t>
            </a:r>
            <a:r>
              <a:rPr lang="en-US" dirty="0">
                <a:hlinkClick r:id="rId2"/>
              </a:rPr>
              <a:t> are Tricky</a:t>
            </a:r>
            <a:r>
              <a:rPr lang="en-US" dirty="0"/>
              <a:t>” by Ulrich </a:t>
            </a:r>
            <a:r>
              <a:rPr lang="en-US" dirty="0" err="1"/>
              <a:t>Drepper</a:t>
            </a:r>
            <a:endParaRPr lang="en-US" dirty="0"/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FD31D945-3296-45FA-9F38-10591FC655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716" y="706437"/>
            <a:ext cx="5596284" cy="333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b="0" dirty="0" smtClean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release(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if 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(*maybe)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false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	// Try to wake up someone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FUTEX_WAKE, 1);</a:t>
            </a: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1162A227-EC73-435D-9290-CF11F61DC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16" y="706437"/>
            <a:ext cx="795848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bool 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= false;</a:t>
            </a:r>
          </a:p>
          <a:p>
            <a:pPr algn="l"/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= 0; 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Interface: acquire(&amp;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r>
              <a:rPr lang="en-US" altLang="en-US" b="0" dirty="0" smtClean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               //            release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(&amp;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,&amp;</a:t>
            </a:r>
            <a:r>
              <a:rPr lang="en-US" altLang="en-US" b="0" dirty="0" err="1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maybe_waiters</a:t>
            </a:r>
            <a:r>
              <a:rPr lang="en-US" altLang="en-US" b="0" dirty="0">
                <a:solidFill>
                  <a:schemeClr val="accent5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acquire(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 *</a:t>
            </a:r>
            <a:r>
              <a:rPr lang="en-US" altLang="en-US" b="0" dirty="0" err="1" smtClean="0"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, bool *maybe)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while 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// Sleep, since lock busy!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= true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altLang="en-US" b="0" dirty="0" err="1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thelock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FUTEX_WAIT, 1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algn="l"/>
            <a:endParaRPr lang="en-US" altLang="en-US" b="0" dirty="0" smtClean="0">
              <a:solidFill>
                <a:schemeClr val="accent2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solidFill>
                  <a:schemeClr val="accent2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// Make sure other sleepers not stuck</a:t>
            </a:r>
            <a:endParaRPr lang="en-US" altLang="en-US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b="0" dirty="0" smtClean="0">
                <a:latin typeface="Consolas" charset="0"/>
                <a:ea typeface="Consolas" charset="0"/>
                <a:cs typeface="Consolas" charset="0"/>
              </a:rPr>
              <a:t>*maybe = </a:t>
            </a: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true;</a:t>
            </a:r>
          </a:p>
          <a:p>
            <a:pPr algn="l"/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AutoShape 7">
            <a:extLst>
              <a:ext uri="{FF2B5EF4-FFF2-40B4-BE49-F238E27FC236}">
                <a16:creationId xmlns:a16="http://schemas.microsoft.com/office/drawing/2014/main" id="{B61CD74D-455A-43A0-B4F1-0206171159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649398" y="1011237"/>
            <a:ext cx="62622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61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1BF6-C8E8-49D7-B003-680B33C54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</a:t>
            </a:r>
            <a:r>
              <a:rPr lang="en-US" dirty="0">
                <a:latin typeface="Consolas" panose="020B0609020204030204" pitchFamily="49" charset="0"/>
              </a:rPr>
              <a:t>with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A7ABE-5EDC-4EB1-934C-2B3582DD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versatile than </a:t>
            </a:r>
            <a:r>
              <a:rPr lang="en-US" dirty="0" smtClean="0"/>
              <a:t>we </a:t>
            </a:r>
            <a:r>
              <a:rPr lang="en-US" dirty="0"/>
              <a:t>show here (can be used to close files, database connections, etc.)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lock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threading.Lock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with lock: # Automatically calls acquire()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some_var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+= 1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 release() called however we leave block</a:t>
            </a:r>
          </a:p>
        </p:txBody>
      </p:sp>
    </p:spTree>
    <p:extLst>
      <p:ext uri="{BB962C8B-B14F-4D97-AF65-F5344CB8AC3E}">
        <p14:creationId xmlns:p14="http://schemas.microsoft.com/office/powerpoint/2010/main" val="3221216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14C8-44BD-49A8-9256-0C1D214C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>
                <a:latin typeface="Consolas" panose="020B0609020204030204" pitchFamily="49" charset="0"/>
              </a:rPr>
              <a:t>synchronized</a:t>
            </a:r>
            <a:r>
              <a:rPr lang="en-US" dirty="0"/>
              <a:t>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86FA0-FA24-4C56-B3C6-D5511DA7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11201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Every Java object has an associated lock: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Lock is acquired on entry and released on exit from a 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i="1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</a:t>
            </a: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Lock is properly released if exception occurs inside a </a:t>
            </a:r>
            <a:r>
              <a:rPr lang="en-US" altLang="ko-KR" dirty="0">
                <a:solidFill>
                  <a:srgbClr val="FF0000"/>
                </a:solidFill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synchronized</a:t>
            </a: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 method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latin typeface="Arial" panose="020B0604020202020204" pitchFamily="34" charset="0"/>
                <a:ea typeface="굴림" panose="020B0600000101010101" pitchFamily="34" charset="-127"/>
                <a:cs typeface="Arial" panose="020B0604020202020204" pitchFamily="34" charset="0"/>
              </a:rPr>
              <a:t>Mutex execution of synchronized methods (beware deadlock)</a:t>
            </a:r>
          </a:p>
          <a:p>
            <a:pPr marL="0" indent="0">
              <a:lnSpc>
                <a:spcPct val="80000"/>
              </a:lnSpc>
              <a:buNone/>
              <a:tabLst>
                <a:tab pos="1027113" algn="l"/>
                <a:tab pos="1377950" algn="l"/>
                <a:tab pos="1716088" algn="l"/>
                <a:tab pos="2054225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/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class Account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private int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/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// object constructor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Account (int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=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initialBalance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 int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getBalance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return balance;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public </a:t>
            </a:r>
            <a:r>
              <a:rPr lang="en-US" altLang="ko-KR" sz="2000" i="1" dirty="0">
                <a:solidFill>
                  <a:srgbClr val="FF0000"/>
                </a:solidFill>
                <a:latin typeface="Consolas" panose="020B0609020204030204" pitchFamily="49" charset="0"/>
                <a:ea typeface="굴림" panose="020B0600000101010101" pitchFamily="34" charset="-127"/>
              </a:rPr>
              <a:t>synchronized</a:t>
            </a:r>
            <a:r>
              <a:rPr lang="en-US" altLang="ko-KR" sz="2000" i="1" dirty="0">
                <a:latin typeface="Consolas" panose="020B0609020204030204" pitchFamily="49" charset="0"/>
                <a:ea typeface="굴림" panose="020B0600000101010101" pitchFamily="34" charset="-127"/>
              </a:rPr>
              <a:t> 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void deposit(int amount) {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	balance += amount;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	}</a:t>
            </a:r>
            <a:b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4232535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A2421-A5AE-4187-8FE8-5DDC0675E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Support for Monitors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4CBD9-5C82-4553-AAC1-C4CA7C244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592" y="914400"/>
            <a:ext cx="9245600" cy="5105400"/>
          </a:xfrm>
        </p:spPr>
        <p:txBody>
          <a:bodyPr/>
          <a:lstStyle/>
          <a:p>
            <a:r>
              <a:rPr lang="en-US" dirty="0" smtClean="0"/>
              <a:t>Along with a lock, every object has a single condition variable associated with it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wait inside a synchronized method: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wait();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wait(long timeout);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signal while in a synchronized method: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notify();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</a:rPr>
              <a:t>void </a:t>
            </a:r>
            <a:r>
              <a:rPr lang="en-US" dirty="0" err="1" smtClean="0">
                <a:latin typeface="Consolas" panose="020B0609020204030204" pitchFamily="49" charset="0"/>
              </a:rPr>
              <a:t>notifyAll</a:t>
            </a:r>
            <a:r>
              <a:rPr lang="en-US" dirty="0" smtClean="0">
                <a:latin typeface="Consolas" panose="020B0609020204030204" pitchFamily="49" charset="0"/>
              </a:rPr>
              <a:t>();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39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Conclusion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5062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separate semaphore for each constraint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 smtClean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Three Operations: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and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Monitors represent the logic of the program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Wait if necessary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Signal when change something so any waiting threads can </a:t>
            </a:r>
            <a:r>
              <a:rPr lang="en-US" altLang="ko-KR" dirty="0" smtClean="0">
                <a:ea typeface="굴림" panose="020B0600000101010101" pitchFamily="34" charset="-127"/>
              </a:rPr>
              <a:t>proceed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ea typeface="굴림" panose="020B0600000101010101" pitchFamily="34" charset="-127"/>
              </a:rPr>
              <a:t>Monitors supported natively in a number of languages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Consolas" charset="0"/>
                <a:cs typeface="Consolas" charset="0"/>
              </a:rPr>
              <a:t>Readers/Writers Monitor example</a:t>
            </a:r>
          </a:p>
          <a:p>
            <a:pPr lvl="1">
              <a:lnSpc>
                <a:spcPct val="80000"/>
              </a:lnSpc>
            </a:pPr>
            <a:r>
              <a:rPr lang="en-US" altLang="ko-KR" dirty="0" smtClean="0">
                <a:latin typeface="Gill Sans Light"/>
                <a:ea typeface="Consolas" charset="0"/>
                <a:cs typeface="Consolas" charset="0"/>
              </a:rPr>
              <a:t>Shows how monitors allow sophisticated controlled entry to protected code</a:t>
            </a: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 smtClean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26917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76010</TotalTime>
  <Pages>60</Pages>
  <Words>13821</Words>
  <Application>Microsoft Office PowerPoint</Application>
  <PresentationFormat>Widescreen</PresentationFormat>
  <Paragraphs>1125</Paragraphs>
  <Slides>93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6" baseType="lpstr">
      <vt:lpstr>ＭＳ Ｐゴシック</vt:lpstr>
      <vt:lpstr>Arial</vt:lpstr>
      <vt:lpstr>Comic Sans MS</vt:lpstr>
      <vt:lpstr>Consolas</vt:lpstr>
      <vt:lpstr>Courier</vt:lpstr>
      <vt:lpstr>Courier New</vt:lpstr>
      <vt:lpstr>Gill Sans</vt:lpstr>
      <vt:lpstr>Gill Sans Light</vt:lpstr>
      <vt:lpstr>굴림</vt:lpstr>
      <vt:lpstr>Helvetica</vt:lpstr>
      <vt:lpstr>Symbol</vt:lpstr>
      <vt:lpstr>Wingdings</vt:lpstr>
      <vt:lpstr>Office</vt:lpstr>
      <vt:lpstr>CS162 Operating Systems and Systems Programming Lecture 9  Synchronization 3:  Semaphores, Monitors and Readers/Writers  </vt:lpstr>
      <vt:lpstr>Recall: Atomic Instruction Operations</vt:lpstr>
      <vt:lpstr>Recall: Implementing Locks with test&amp;set</vt:lpstr>
      <vt:lpstr>Better Locks using test&amp;set</vt:lpstr>
      <vt:lpstr>Analysis: Lock Implementation using interrupts</vt:lpstr>
      <vt:lpstr>Analysis: Lock Implementation using test&amp;set</vt:lpstr>
      <vt:lpstr>Linux futex: Fast Userspace Mutex</vt:lpstr>
      <vt:lpstr>Example: First try: T&amp;S and futex</vt:lpstr>
      <vt:lpstr>Example: Try #2: T&amp;S and futex</vt:lpstr>
      <vt:lpstr>Try #3: Better, using more atomics</vt:lpstr>
      <vt:lpstr>Recall: Where are we going with synchronization?</vt:lpstr>
      <vt:lpstr>Administrivia</vt:lpstr>
      <vt:lpstr>Producer-Consumer with a Bounded Buffer</vt:lpstr>
      <vt:lpstr>Bounded Buffer Data Structure (sequential case)</vt:lpstr>
      <vt:lpstr>Bounded Buffer – first cut</vt:lpstr>
      <vt:lpstr>Bounded Buffer – 2nd cut</vt:lpstr>
      <vt:lpstr>Better Primitive: Semaphores</vt:lpstr>
      <vt:lpstr>Semaphores Like Integers Except…</vt:lpstr>
      <vt:lpstr>Two Uses of Semaphores</vt:lpstr>
      <vt:lpstr>Revisit Bounded Buffer: Correctness constraints for solution</vt:lpstr>
      <vt:lpstr>Bounded Buffer, 3rd cut (coke machine)</vt:lpstr>
      <vt:lpstr>Discussion about Solution</vt:lpstr>
      <vt:lpstr>Semaphores are good but…Monitors are better!</vt:lpstr>
      <vt:lpstr>Condition Variables</vt:lpstr>
      <vt:lpstr> Monitor with Condition Variables</vt:lpstr>
      <vt:lpstr>Infinite Synchronized Buffer (with condition variable)</vt:lpstr>
      <vt:lpstr>Mesa vs. Hoare monitors</vt:lpstr>
      <vt:lpstr>Hoare monitors</vt:lpstr>
      <vt:lpstr>Mesa monitors</vt:lpstr>
      <vt:lpstr>Bounded Buffer – 4rd cut (Monitors, pthread-like)</vt:lpstr>
      <vt:lpstr>Again: Why the while Loop?</vt:lpstr>
      <vt:lpstr>OS Library Monitor Pattern: pthreads</vt:lpstr>
      <vt:lpstr>Readers/Writers Problem</vt:lpstr>
      <vt:lpstr>Basic Structure of Mesa Monitor Program </vt:lpstr>
      <vt:lpstr>Basic Readers/Writers Solution</vt:lpstr>
      <vt:lpstr>Code for a Reader</vt:lpstr>
      <vt:lpstr>Code for a Writer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Simulation of Readers/Writers Solution</vt:lpstr>
      <vt:lpstr>Questions</vt:lpstr>
      <vt:lpstr>Use of Single CV: okContinue</vt:lpstr>
      <vt:lpstr>Use of Single CV: okContinue</vt:lpstr>
      <vt:lpstr>Use of Single CV: okContinue</vt:lpstr>
      <vt:lpstr>Can we construct Monitors from Semaphores?</vt:lpstr>
      <vt:lpstr>Construction of Monitors from Semaphores (con’t)</vt:lpstr>
      <vt:lpstr>Mesa Monitor Conclusion</vt:lpstr>
      <vt:lpstr>C-Language Support for Synchronization</vt:lpstr>
      <vt:lpstr>Concurrency and Synchronization in C</vt:lpstr>
      <vt:lpstr>C++ Language Support for Synchronization</vt:lpstr>
      <vt:lpstr>C++ Language Support for Synchronization (con’t)</vt:lpstr>
      <vt:lpstr>Much better: C++ Lock Guards</vt:lpstr>
      <vt:lpstr>Python with Keyword</vt:lpstr>
      <vt:lpstr>Java synchronized Keyword</vt:lpstr>
      <vt:lpstr>Java Support for Monitors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920</cp:revision>
  <cp:lastPrinted>2024-02-13T19:21:41Z</cp:lastPrinted>
  <dcterms:created xsi:type="dcterms:W3CDTF">1995-08-12T11:37:26Z</dcterms:created>
  <dcterms:modified xsi:type="dcterms:W3CDTF">2024-02-13T19:21:49Z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