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1206" r:id="rId3"/>
    <p:sldId id="1181" r:id="rId4"/>
    <p:sldId id="1185" r:id="rId5"/>
    <p:sldId id="1186" r:id="rId6"/>
    <p:sldId id="1187" r:id="rId7"/>
    <p:sldId id="1188" r:id="rId8"/>
    <p:sldId id="1189" r:id="rId9"/>
    <p:sldId id="1190" r:id="rId10"/>
    <p:sldId id="1191" r:id="rId11"/>
    <p:sldId id="1192" r:id="rId12"/>
    <p:sldId id="1193" r:id="rId13"/>
    <p:sldId id="1205" r:id="rId14"/>
    <p:sldId id="1194" r:id="rId15"/>
    <p:sldId id="1195" r:id="rId16"/>
    <p:sldId id="1196" r:id="rId17"/>
    <p:sldId id="1197" r:id="rId18"/>
    <p:sldId id="1198" r:id="rId19"/>
    <p:sldId id="1199" r:id="rId20"/>
    <p:sldId id="1200" r:id="rId21"/>
    <p:sldId id="1201" r:id="rId22"/>
    <p:sldId id="1202" r:id="rId23"/>
    <p:sldId id="1203" r:id="rId24"/>
    <p:sldId id="1204" r:id="rId25"/>
    <p:sldId id="1130" r:id="rId26"/>
    <p:sldId id="1131" r:id="rId27"/>
    <p:sldId id="1132" r:id="rId28"/>
    <p:sldId id="1133" r:id="rId29"/>
    <p:sldId id="1134" r:id="rId30"/>
    <p:sldId id="1135" r:id="rId31"/>
    <p:sldId id="1136" r:id="rId32"/>
    <p:sldId id="1137" r:id="rId33"/>
    <p:sldId id="1138" r:id="rId34"/>
    <p:sldId id="1139" r:id="rId35"/>
    <p:sldId id="1140" r:id="rId36"/>
    <p:sldId id="1141" r:id="rId37"/>
    <p:sldId id="1142" r:id="rId38"/>
    <p:sldId id="1144" r:id="rId39"/>
    <p:sldId id="1143" r:id="rId40"/>
    <p:sldId id="1145" r:id="rId41"/>
    <p:sldId id="1146" r:id="rId42"/>
    <p:sldId id="1147" r:id="rId43"/>
    <p:sldId id="1148" r:id="rId44"/>
    <p:sldId id="1149" r:id="rId45"/>
    <p:sldId id="1150" r:id="rId46"/>
    <p:sldId id="1151" r:id="rId47"/>
    <p:sldId id="1152" r:id="rId48"/>
    <p:sldId id="1153" r:id="rId49"/>
    <p:sldId id="1154" r:id="rId50"/>
    <p:sldId id="1155" r:id="rId51"/>
    <p:sldId id="1156" r:id="rId52"/>
    <p:sldId id="1157" r:id="rId53"/>
    <p:sldId id="1158" r:id="rId54"/>
    <p:sldId id="1159" r:id="rId55"/>
    <p:sldId id="1160" r:id="rId56"/>
    <p:sldId id="1035" r:id="rId57"/>
    <p:sldId id="1036" r:id="rId58"/>
    <p:sldId id="1167" r:id="rId59"/>
    <p:sldId id="1168" r:id="rId60"/>
    <p:sldId id="1169" r:id="rId61"/>
    <p:sldId id="1170" r:id="rId62"/>
    <p:sldId id="1171" r:id="rId63"/>
    <p:sldId id="1172" r:id="rId64"/>
    <p:sldId id="1173" r:id="rId65"/>
    <p:sldId id="1174" r:id="rId66"/>
    <p:sldId id="1175" r:id="rId67"/>
    <p:sldId id="1176" r:id="rId68"/>
    <p:sldId id="1177" r:id="rId69"/>
    <p:sldId id="1178" r:id="rId70"/>
    <p:sldId id="1179" r:id="rId71"/>
    <p:sldId id="1180" r:id="rId72"/>
    <p:sldId id="1100" r:id="rId73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FFBC"/>
    <a:srgbClr val="2A40E2"/>
    <a:srgbClr val="F430AB"/>
    <a:srgbClr val="A18623"/>
    <a:srgbClr val="9E7800"/>
    <a:srgbClr val="C49500"/>
    <a:srgbClr val="E6E703"/>
    <a:srgbClr val="72AAAE"/>
    <a:srgbClr val="233AE1"/>
    <a:srgbClr val="1C3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5005" autoAdjust="0"/>
  </p:normalViewPr>
  <p:slideViewPr>
    <p:cSldViewPr>
      <p:cViewPr varScale="1">
        <p:scale>
          <a:sx n="97" d="100"/>
          <a:sy n="97" d="100"/>
        </p:scale>
        <p:origin x="55" y="19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530" y="6956426"/>
            <a:ext cx="847738" cy="28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1" rIns="92262" bIns="46971">
            <a:spAutoFit/>
          </a:bodyPr>
          <a:lstStyle/>
          <a:p>
            <a:pPr algn="ctr" defTabSz="91704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09.58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0.8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2.1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1565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1,-7-4-1,-2-3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3.60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0,-2-2-1,0-4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4.6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0,-5-4-1,-4-6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5.90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7.41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8.4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0,-9-2-1,-1 3-1,-5-1 1,-15-8-1,19 14 0,-19-14 0,5 19 1,-5-19 0,-11 28 0,2-13 2,-9 4-1,4 0-1,-3 7 1,0-2 0,0 4-1,4-3 0,1 1-1,5-1 0,6 2 1,2-3-1,3-2 0,6-1 1,3-1-1,1-1-1,5-2 1,-2 0 0,3-3-1,-1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628" y="6956426"/>
            <a:ext cx="877538" cy="28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1" rIns="92262" bIns="46971">
            <a:spAutoFit/>
          </a:bodyPr>
          <a:lstStyle/>
          <a:p>
            <a:pPr algn="ctr" defTabSz="91704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6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5" tIns="46971" rIns="95615" bIns="46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532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1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915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619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51555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5.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9797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1/30/2024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412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 2024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eldses.org/~bfields/kernel/vfs.txt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assignments/service-names-port-numbers/service-names-port-numbers.txt" TargetMode="External"/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0"/>
            <a:ext cx="9677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5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Abstractions 3: Files and I/O, </a:t>
            </a:r>
            <a:r>
              <a:rPr lang="en-US" sz="3200" dirty="0" smtClean="0"/>
              <a:t>Sockets and IPC</a:t>
            </a:r>
            <a:br>
              <a:rPr lang="en-US" sz="3200" dirty="0" smtClean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January 30</a:t>
            </a:r>
            <a:r>
              <a:rPr lang="en-US" altLang="en-US" baseline="30000" dirty="0" smtClean="0">
                <a:ea typeface="Gill Sans" charset="0"/>
              </a:rPr>
              <a:t>st</a:t>
            </a:r>
            <a:r>
              <a:rPr lang="en-US" altLang="en-US" dirty="0" smtClean="0">
                <a:ea typeface="Gill Sans" charset="0"/>
              </a:rPr>
              <a:t>, 2024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C759-8578-433B-8DD7-6BC2462E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Streams: Block-by-Block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C25C-D65D-4609-8634-E324543B9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0515600" cy="4904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#define BUFFER_SIZE 1024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int main(void)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FILE* input = </a:t>
            </a:r>
            <a:r>
              <a:rPr lang="en-US" sz="2000" dirty="0" err="1">
                <a:latin typeface="Consolas" panose="020B0609020204030204" pitchFamily="49" charset="0"/>
              </a:rPr>
              <a:t>fopen</a:t>
            </a:r>
            <a:r>
              <a:rPr lang="en-US" sz="2000" dirty="0">
                <a:latin typeface="Consolas" panose="020B0609020204030204" pitchFamily="49" charset="0"/>
              </a:rPr>
              <a:t>("input.txt", "r");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FILE* output = </a:t>
            </a:r>
            <a:r>
              <a:rPr lang="en-US" sz="2000" dirty="0" err="1">
                <a:latin typeface="Consolas" panose="020B0609020204030204" pitchFamily="49" charset="0"/>
              </a:rPr>
              <a:t>fopen</a:t>
            </a:r>
            <a:r>
              <a:rPr lang="en-US" sz="2000" dirty="0">
                <a:latin typeface="Consolas" panose="020B0609020204030204" pitchFamily="49" charset="0"/>
              </a:rPr>
              <a:t>("output.txt", "w");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char buffer[BUFFER_SIZE];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size_t</a:t>
            </a:r>
            <a:r>
              <a:rPr lang="en-US" sz="2000" dirty="0">
                <a:latin typeface="Consolas" panose="020B0609020204030204" pitchFamily="49" charset="0"/>
              </a:rPr>
              <a:t> length;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length = 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>
                <a:latin typeface="Consolas" panose="020B0609020204030204" pitchFamily="49" charset="0"/>
              </a:rPr>
              <a:t>(buffer, </a:t>
            </a:r>
            <a:r>
              <a:rPr lang="en-US" sz="2000" dirty="0" err="1">
                <a:latin typeface="Consolas" panose="020B0609020204030204" pitchFamily="49" charset="0"/>
              </a:rPr>
              <a:t>sizeof</a:t>
            </a:r>
            <a:r>
              <a:rPr lang="en-US" sz="2000" dirty="0">
                <a:latin typeface="Consolas" panose="020B0609020204030204" pitchFamily="49" charset="0"/>
              </a:rPr>
              <a:t>(char), BUFFER_SIZE, </a:t>
            </a:r>
            <a:r>
              <a:rPr lang="en-US" sz="2000" dirty="0">
                <a:latin typeface="Consolas" panose="020B0609020204030204" pitchFamily="49" charset="0"/>
              </a:rPr>
              <a:t>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while (length &gt; 0)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000" dirty="0">
                <a:latin typeface="Consolas" panose="020B0609020204030204" pitchFamily="49" charset="0"/>
              </a:rPr>
              <a:t>(buffer, </a:t>
            </a:r>
            <a:r>
              <a:rPr lang="en-US" sz="2000" dirty="0" err="1">
                <a:latin typeface="Consolas" panose="020B0609020204030204" pitchFamily="49" charset="0"/>
              </a:rPr>
              <a:t>sizeof</a:t>
            </a:r>
            <a:r>
              <a:rPr lang="en-US" sz="2000" dirty="0">
                <a:latin typeface="Consolas" panose="020B0609020204030204" pitchFamily="49" charset="0"/>
              </a:rPr>
              <a:t>(char), </a:t>
            </a:r>
            <a:r>
              <a:rPr lang="en-US" sz="2000" dirty="0" smtClean="0">
                <a:latin typeface="Consolas" panose="020B0609020204030204" pitchFamily="49" charset="0"/>
              </a:rPr>
              <a:t>length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smtClean="0">
                <a:latin typeface="Consolas" panose="020B0609020204030204" pitchFamily="49" charset="0"/>
              </a:rPr>
              <a:t>output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length = 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>
                <a:latin typeface="Consolas" panose="020B0609020204030204" pitchFamily="49" charset="0"/>
              </a:rPr>
              <a:t>(buffer, </a:t>
            </a:r>
            <a:r>
              <a:rPr lang="en-US" sz="2000" dirty="0" err="1">
                <a:latin typeface="Consolas" panose="020B0609020204030204" pitchFamily="49" charset="0"/>
              </a:rPr>
              <a:t>sizeof</a:t>
            </a:r>
            <a:r>
              <a:rPr lang="en-US" sz="2000" dirty="0">
                <a:latin typeface="Consolas" panose="020B0609020204030204" pitchFamily="49" charset="0"/>
              </a:rPr>
              <a:t>(char), </a:t>
            </a:r>
            <a:r>
              <a:rPr lang="en-US" sz="2000" dirty="0" smtClean="0">
                <a:latin typeface="Consolas" panose="020B0609020204030204" pitchFamily="49" charset="0"/>
              </a:rPr>
              <a:t>BUFFER_SIZE, </a:t>
            </a:r>
            <a:r>
              <a:rPr lang="en-US" sz="2000" dirty="0">
                <a:latin typeface="Consolas" panose="020B0609020204030204" pitchFamily="49" charset="0"/>
              </a:rPr>
              <a:t>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fclose</a:t>
            </a:r>
            <a:r>
              <a:rPr lang="en-US" sz="2000" dirty="0">
                <a:latin typeface="Consolas" panose="020B0609020204030204" pitchFamily="49" charset="0"/>
              </a:rPr>
              <a:t>(input);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fclose</a:t>
            </a:r>
            <a:r>
              <a:rPr lang="en-US" sz="2000" dirty="0">
                <a:latin typeface="Consolas" panose="020B0609020204030204" pitchFamily="49" charset="0"/>
              </a:rPr>
              <a:t>(output);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0535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04C6-A673-4BE9-8E7C-9C3971B7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</a:t>
            </a:r>
            <a:r>
              <a:rPr lang="en-US" dirty="0" smtClean="0"/>
              <a:t>Check your Errors!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7FF0F-4D71-4B8C-82FD-C0F98B6F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112014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Systems programmers </a:t>
            </a:r>
            <a:r>
              <a:rPr lang="en-US" dirty="0" smtClean="0"/>
              <a:t>should always be paranoid!</a:t>
            </a:r>
          </a:p>
          <a:p>
            <a:pPr lvl="1"/>
            <a:r>
              <a:rPr lang="en-US" dirty="0" smtClean="0"/>
              <a:t>Otherwise you get intermittently buggy code</a:t>
            </a:r>
            <a:endParaRPr lang="en-US" dirty="0"/>
          </a:p>
          <a:p>
            <a:r>
              <a:rPr lang="en-US" dirty="0"/>
              <a:t>We should really be writing things like: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FILE* input = </a:t>
            </a:r>
            <a:r>
              <a:rPr lang="en-US" sz="2000" dirty="0" err="1">
                <a:latin typeface="Consolas" panose="020B0609020204030204" pitchFamily="49" charset="0"/>
              </a:rPr>
              <a:t>fopen</a:t>
            </a:r>
            <a:r>
              <a:rPr lang="en-US" sz="2000" dirty="0">
                <a:latin typeface="Consolas" panose="020B0609020204030204" pitchFamily="49" charset="0"/>
              </a:rPr>
              <a:t>(“input.txt”, “r”);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if (input == NULL) {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// Prints our string and error msg.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perror</a:t>
            </a:r>
            <a:r>
              <a:rPr lang="en-US" sz="2000" dirty="0">
                <a:latin typeface="Consolas" panose="020B0609020204030204" pitchFamily="49" charset="0"/>
              </a:rPr>
              <a:t>(“Failed to open input file”)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Be </a:t>
            </a:r>
            <a:r>
              <a:rPr lang="en-US" b="1" dirty="0"/>
              <a:t>thorough about checking return </a:t>
            </a:r>
            <a:r>
              <a:rPr lang="en-US" b="1" dirty="0" smtClean="0"/>
              <a:t>values!</a:t>
            </a:r>
            <a:endParaRPr lang="en-US" dirty="0"/>
          </a:p>
          <a:p>
            <a:pPr lvl="1"/>
            <a:r>
              <a:rPr lang="en-US" dirty="0"/>
              <a:t>Want failures to be systematically caught and dealt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I may be a bit loose with error checking for examples in class (to keep short)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 as I say, not as I show in class!</a:t>
            </a:r>
          </a:p>
        </p:txBody>
      </p:sp>
    </p:spTree>
    <p:extLst>
      <p:ext uri="{BB962C8B-B14F-4D97-AF65-F5344CB8AC3E}">
        <p14:creationId xmlns:p14="http://schemas.microsoft.com/office/powerpoint/2010/main" val="30019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C4CC-7928-4E67-8A08-338C2655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High-Level File API: </a:t>
            </a:r>
            <a:r>
              <a:rPr lang="en-US" dirty="0" smtClean="0"/>
              <a:t>Positioning The Pointer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3A1A3-4750-4CDB-8617-46173AE0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20325"/>
            <a:ext cx="10677939" cy="5985275"/>
          </a:xfrm>
        </p:spPr>
        <p:txBody>
          <a:bodyPr/>
          <a:lstStyle/>
          <a:p>
            <a:pPr marL="0" indent="0">
              <a:buNone/>
              <a:tabLst>
                <a:tab pos="1485900" algn="l"/>
              </a:tabLst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fseek</a:t>
            </a:r>
            <a:r>
              <a:rPr lang="en-US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(FILE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2000" i="1" dirty="0">
                <a:latin typeface="Consolas" charset="0"/>
                <a:ea typeface="Consolas" charset="0"/>
                <a:cs typeface="Consolas" charset="0"/>
              </a:rPr>
              <a:t>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long int </a:t>
            </a:r>
            <a:r>
              <a:rPr lang="en-US" sz="2000" i="1" dirty="0">
                <a:latin typeface="Consolas" charset="0"/>
                <a:ea typeface="Consolas" charset="0"/>
                <a:cs typeface="Consolas" charset="0"/>
              </a:rPr>
              <a:t>offset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int </a:t>
            </a:r>
            <a:r>
              <a:rPr lang="en-US" sz="2000" i="1" dirty="0">
                <a:latin typeface="Consolas" charset="0"/>
                <a:ea typeface="Consolas" charset="0"/>
                <a:cs typeface="Consolas" charset="0"/>
              </a:rPr>
              <a:t>whence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  <a:tabLst>
                <a:tab pos="1485900" algn="l"/>
              </a:tabLst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long int </a:t>
            </a:r>
            <a:r>
              <a:rPr lang="en-US" sz="2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ftell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(FILE *stream)</a:t>
            </a:r>
          </a:p>
          <a:p>
            <a:pPr marL="0" indent="0">
              <a:buNone/>
              <a:tabLst>
                <a:tab pos="1485900" algn="l"/>
              </a:tabLst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rewind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(FILE *stream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sz="2000" dirty="0" smtClean="0">
                <a:latin typeface="Consolas" charset="0"/>
                <a:ea typeface="Consolas" charset="0"/>
                <a:cs typeface="Consolas" charset="0"/>
              </a:rPr>
            </a:b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For </a:t>
            </a:r>
            <a:r>
              <a:rPr lang="en-US" dirty="0" err="1" smtClean="0">
                <a:latin typeface="Consolas" panose="020B0609020204030204" pitchFamily="49" charset="0"/>
                <a:ea typeface="Consolas" charset="0"/>
                <a:cs typeface="Consolas" charset="0"/>
              </a:rPr>
              <a:t>fseek</a:t>
            </a:r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()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, the </a:t>
            </a:r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offset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 is interpreted based on the </a:t>
            </a:r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whence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 argument (constants in </a:t>
            </a:r>
            <a:r>
              <a:rPr lang="en-US" dirty="0" err="1" smtClean="0">
                <a:latin typeface="Consolas" panose="020B0609020204030204" pitchFamily="49" charset="0"/>
                <a:ea typeface="Consolas" charset="0"/>
                <a:cs typeface="Consolas" charset="0"/>
              </a:rPr>
              <a:t>stdio.h</a:t>
            </a:r>
            <a:r>
              <a:rPr lang="en-US" dirty="0">
                <a:latin typeface="Gill Sans Light"/>
                <a:ea typeface="Consolas" charset="0"/>
                <a:cs typeface="Consolas" charset="0"/>
              </a:rPr>
              <a:t>)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SEEK_SET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: Then offset interpreted from beginning (position 0)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SEEK_END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: Then offset interpreted backwards from end of file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SEEK_CUR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: Then offset interpreted from current position</a:t>
            </a:r>
          </a:p>
          <a:p>
            <a:endParaRPr lang="en-US" dirty="0" smtClean="0">
              <a:latin typeface="Gill Sans Light"/>
              <a:ea typeface="Consolas" charset="0"/>
              <a:cs typeface="Consolas" charset="0"/>
            </a:endParaRPr>
          </a:p>
          <a:p>
            <a:endParaRPr lang="en-US" dirty="0">
              <a:latin typeface="Gill Sans Light"/>
              <a:ea typeface="Consolas" charset="0"/>
              <a:cs typeface="Consolas" charset="0"/>
            </a:endParaRPr>
          </a:p>
          <a:p>
            <a:endParaRPr lang="en-US" dirty="0" smtClean="0">
              <a:latin typeface="Gill Sans Light"/>
              <a:ea typeface="Consolas" charset="0"/>
              <a:cs typeface="Consolas" charset="0"/>
            </a:endParaRPr>
          </a:p>
          <a:p>
            <a:endParaRPr lang="en-US" dirty="0">
              <a:latin typeface="Gill Sans Light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Overall preserves high-level abstraction of a uniform stream of objects</a:t>
            </a:r>
            <a:endParaRPr lang="en-US" dirty="0">
              <a:latin typeface="Gill Sans Light"/>
              <a:ea typeface="Consolas" charset="0"/>
              <a:cs typeface="Consola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113215-3D8F-4722-AFA5-ABE6461D2719}"/>
              </a:ext>
            </a:extLst>
          </p:cNvPr>
          <p:cNvGrpSpPr/>
          <p:nvPr/>
        </p:nvGrpSpPr>
        <p:grpSpPr>
          <a:xfrm>
            <a:off x="2743200" y="4724400"/>
            <a:ext cx="3753889" cy="655967"/>
            <a:chOff x="4876800" y="1905000"/>
            <a:chExt cx="3753889" cy="655967"/>
          </a:xfrm>
          <a:effectLst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30A1D8-D435-4D19-BDFB-4F87BE2C8EB2}"/>
                </a:ext>
              </a:extLst>
            </p:cNvPr>
            <p:cNvSpPr/>
            <p:nvPr/>
          </p:nvSpPr>
          <p:spPr>
            <a:xfrm>
              <a:off x="4876800" y="1905000"/>
              <a:ext cx="3753889" cy="321005"/>
            </a:xfrm>
            <a:prstGeom prst="rect">
              <a:avLst/>
            </a:prstGeom>
            <a:pattFill prst="lt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5771718-1705-4699-8FF6-9FE6C9748D18}"/>
                </a:ext>
              </a:extLst>
            </p:cNvPr>
            <p:cNvCxnSpPr/>
            <p:nvPr/>
          </p:nvCxnSpPr>
          <p:spPr>
            <a:xfrm flipV="1">
              <a:off x="5658279" y="2226005"/>
              <a:ext cx="0" cy="3349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AE437C-2A43-4F3B-872E-7FC600E176DD}"/>
              </a:ext>
            </a:extLst>
          </p:cNvPr>
          <p:cNvGrpSpPr/>
          <p:nvPr/>
        </p:nvGrpSpPr>
        <p:grpSpPr>
          <a:xfrm>
            <a:off x="3524409" y="5092070"/>
            <a:ext cx="1935967" cy="687462"/>
            <a:chOff x="2381409" y="3187070"/>
            <a:chExt cx="1935967" cy="68746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CA04B8F7-8D62-4947-B4DA-236154068B80}"/>
                </a:ext>
              </a:extLst>
            </p:cNvPr>
            <p:cNvSpPr/>
            <p:nvPr/>
          </p:nvSpPr>
          <p:spPr>
            <a:xfrm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C80EB2-F053-49FD-B911-46CC835C8686}"/>
                </a:ext>
              </a:extLst>
            </p:cNvPr>
            <p:cNvSpPr/>
            <p:nvPr/>
          </p:nvSpPr>
          <p:spPr>
            <a:xfrm>
              <a:off x="2438400" y="3505200"/>
              <a:ext cx="1878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(SEEK_CUR)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256054-71F1-4DBB-8B54-5E28E114E5A3}"/>
              </a:ext>
            </a:extLst>
          </p:cNvPr>
          <p:cNvGrpSpPr/>
          <p:nvPr/>
        </p:nvGrpSpPr>
        <p:grpSpPr>
          <a:xfrm>
            <a:off x="2743200" y="4114800"/>
            <a:ext cx="1813253" cy="613072"/>
            <a:chOff x="2381409" y="2879293"/>
            <a:chExt cx="1813253" cy="61307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02B8842-9C6E-4645-AB61-B560B44E82E1}"/>
                </a:ext>
              </a:extLst>
            </p:cNvPr>
            <p:cNvSpPr/>
            <p:nvPr/>
          </p:nvSpPr>
          <p:spPr>
            <a:xfrm flipV="1"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FD3C45-0785-41EE-9AD7-D810D4A2E693}"/>
                </a:ext>
              </a:extLst>
            </p:cNvPr>
            <p:cNvSpPr/>
            <p:nvPr/>
          </p:nvSpPr>
          <p:spPr>
            <a:xfrm>
              <a:off x="2381409" y="2879293"/>
              <a:ext cx="1813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(SEEK_SET)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48AAB0-042B-4500-9866-E6B02B5A0940}"/>
              </a:ext>
            </a:extLst>
          </p:cNvPr>
          <p:cNvGrpSpPr/>
          <p:nvPr/>
        </p:nvGrpSpPr>
        <p:grpSpPr>
          <a:xfrm>
            <a:off x="5181600" y="4117777"/>
            <a:ext cx="1886991" cy="613072"/>
            <a:chOff x="2076609" y="2879293"/>
            <a:chExt cx="1886991" cy="61307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9F3F7AF-1ABA-43DF-923D-2D439F0467FD}"/>
                </a:ext>
              </a:extLst>
            </p:cNvPr>
            <p:cNvSpPr/>
            <p:nvPr/>
          </p:nvSpPr>
          <p:spPr>
            <a:xfrm flipH="1" flipV="1"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D72390-D2E5-483F-9036-F85A9F2F5D66}"/>
                </a:ext>
              </a:extLst>
            </p:cNvPr>
            <p:cNvSpPr/>
            <p:nvPr/>
          </p:nvSpPr>
          <p:spPr>
            <a:xfrm>
              <a:off x="2076609" y="2879293"/>
              <a:ext cx="1886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(SEEK_END)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CA857CB-18F6-455B-9E69-661A7FB985F0}"/>
              </a:ext>
            </a:extLst>
          </p:cNvPr>
          <p:cNvSpPr/>
          <p:nvPr/>
        </p:nvSpPr>
        <p:spPr>
          <a:xfrm>
            <a:off x="1665374" y="4671057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0" i="1" dirty="0">
                <a:solidFill>
                  <a:schemeClr val="accent1"/>
                </a:solidFill>
                <a:latin typeface="Gill Sans"/>
                <a:cs typeface="Gill Sans"/>
              </a:rPr>
              <a:t>whence</a:t>
            </a:r>
          </a:p>
        </p:txBody>
      </p:sp>
    </p:spTree>
    <p:extLst>
      <p:ext uri="{BB962C8B-B14F-4D97-AF65-F5344CB8AC3E}">
        <p14:creationId xmlns:p14="http://schemas.microsoft.com/office/powerpoint/2010/main" val="235584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11430000" cy="5867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Kubiatowicz</a:t>
            </a:r>
            <a:r>
              <a:rPr lang="en-US" dirty="0" smtClean="0"/>
              <a:t> </a:t>
            </a:r>
            <a:r>
              <a:rPr lang="en-US" dirty="0"/>
              <a:t>Office </a:t>
            </a:r>
            <a:r>
              <a:rPr lang="en-US" dirty="0" smtClean="0"/>
              <a:t>Hours (673 Soda Hall):</a:t>
            </a:r>
            <a:endParaRPr lang="en-US" dirty="0"/>
          </a:p>
          <a:p>
            <a:pPr lvl="1"/>
            <a:r>
              <a:rPr lang="en-US" dirty="0" smtClean="0"/>
              <a:t>3pm-4pm, </a:t>
            </a:r>
            <a:r>
              <a:rPr lang="en-US" dirty="0" smtClean="0"/>
              <a:t>Tuesday/Thursday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Friday </a:t>
            </a:r>
            <a:r>
              <a:rPr lang="en-US" dirty="0" smtClean="0">
                <a:solidFill>
                  <a:srgbClr val="FF0000"/>
                </a:solidFill>
              </a:rPr>
              <a:t>was drop deadline.  If you forgot to drop, we can’t help you!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You need to speak with advisor services in your department about how to drop</a:t>
            </a:r>
            <a:endParaRPr lang="en-US" dirty="0" smtClean="0"/>
          </a:p>
          <a:p>
            <a:r>
              <a:rPr lang="en-US" dirty="0" smtClean="0"/>
              <a:t>Be careful on Ed: Don’t give away solutions when you post questions or answers</a:t>
            </a:r>
          </a:p>
          <a:p>
            <a:pPr lvl="1"/>
            <a:r>
              <a:rPr lang="en-US" dirty="0" smtClean="0"/>
              <a:t>Remember that everyone is supposed to do their own work!</a:t>
            </a:r>
          </a:p>
          <a:p>
            <a:r>
              <a:rPr lang="en-US" dirty="0" smtClean="0"/>
              <a:t>Recommendation: Read assigned readings </a:t>
            </a:r>
            <a:r>
              <a:rPr lang="en-US" i="1" dirty="0" smtClean="0"/>
              <a:t>before</a:t>
            </a:r>
            <a:r>
              <a:rPr lang="en-US" dirty="0" smtClean="0"/>
              <a:t> lecture</a:t>
            </a:r>
          </a:p>
          <a:p>
            <a:r>
              <a:rPr lang="en-US" dirty="0" smtClean="0"/>
              <a:t>Group </a:t>
            </a:r>
            <a:r>
              <a:rPr lang="en-US" dirty="0"/>
              <a:t>sign </a:t>
            </a:r>
            <a:r>
              <a:rPr lang="en-US" dirty="0" smtClean="0"/>
              <a:t>up should have happened already</a:t>
            </a:r>
          </a:p>
          <a:p>
            <a:pPr lvl="1"/>
            <a:r>
              <a:rPr lang="en-US" dirty="0" smtClean="0"/>
              <a:t>If you don’t have 4 members in your group, we will try to find you other partners</a:t>
            </a:r>
          </a:p>
          <a:p>
            <a:pPr lvl="1"/>
            <a:r>
              <a:rPr lang="en-US" dirty="0" smtClean="0"/>
              <a:t>Want everyone in your group to have the same 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 to your assigned section on Friday, starting this week!</a:t>
            </a:r>
          </a:p>
          <a:p>
            <a:r>
              <a:rPr lang="en-US" dirty="0" smtClean="0"/>
              <a:t>Midterm </a:t>
            </a:r>
            <a:r>
              <a:rPr lang="en-US" dirty="0"/>
              <a:t>1 conflicts</a:t>
            </a:r>
          </a:p>
          <a:p>
            <a:pPr lvl="1"/>
            <a:r>
              <a:rPr lang="en-US" dirty="0" smtClean="0"/>
              <a:t>Watch for announcements on </a:t>
            </a:r>
            <a:r>
              <a:rPr lang="en-US" dirty="0" err="1" smtClean="0"/>
              <a:t>EdStem</a:t>
            </a:r>
            <a:r>
              <a:rPr lang="en-US" dirty="0" smtClean="0"/>
              <a:t> (remember: MT1 is 2/15)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17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501858" y="1436681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38368" y="1403866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27506" y="1823559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92676" y="1868305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994781" y="216985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Gill Sans Light"/>
              </a:rPr>
              <a:t>Syscall</a:t>
            </a:r>
            <a:endParaRPr lang="en-US" sz="160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46444" y="2137045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62158" y="2709446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39665" y="2513352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83986" y="3166646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38368" y="3160197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53061" y="3696012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205461" y="3517247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53383" y="3696012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530062" y="3874777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910961" y="3874777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72671" y="3972320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54530" y="3679692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61166" y="3500927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72748" y="90229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269672" y="173960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269672" y="2048454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269672" y="271581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269672" y="3161467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308186" y="370053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60" y="4207455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24" y="4207455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70" y="4579987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76" y="4874295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47" y="4420964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8" y="4420646"/>
            <a:ext cx="1265440" cy="90729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267200" y="23616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269672" y="1371600"/>
            <a:ext cx="26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  <a:latin typeface="Gill Sans Light"/>
              </a:rPr>
              <a:t>Streams (buffered I/O)</a:t>
            </a:r>
            <a:endParaRPr lang="en-US" i="1" dirty="0">
              <a:solidFill>
                <a:srgbClr val="3366FF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631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1D81-AD16-40AB-AD9D-78A4B0DA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Low-Level</a:t>
            </a:r>
            <a:r>
              <a:rPr lang="en-US" dirty="0"/>
              <a:t> File </a:t>
            </a:r>
            <a:r>
              <a:rPr lang="en-US" dirty="0" smtClean="0"/>
              <a:t>I/O: The RAW system-call interface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93B3-03EE-4BA8-899C-96C5D32E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419600"/>
            <a:ext cx="112014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Integer return from </a:t>
            </a:r>
            <a:r>
              <a:rPr lang="en-US" dirty="0" smtClean="0">
                <a:latin typeface="Consolas" panose="020B0609020204030204" pitchFamily="49" charset="0"/>
              </a:rPr>
              <a:t>open() </a:t>
            </a:r>
            <a:r>
              <a:rPr lang="en-US" dirty="0" smtClean="0"/>
              <a:t>is a </a:t>
            </a:r>
            <a:r>
              <a:rPr lang="en-US" i="1" dirty="0" smtClean="0">
                <a:solidFill>
                  <a:srgbClr val="FF0000"/>
                </a:solidFill>
              </a:rPr>
              <a:t>file descriptor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Error indicated by return &lt; 0: </a:t>
            </a:r>
            <a:r>
              <a:rPr lang="en-US" dirty="0" smtClean="0">
                <a:solidFill>
                  <a:srgbClr val="FF0000"/>
                </a:solidFill>
              </a:rPr>
              <a:t>the global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errno</a:t>
            </a:r>
            <a:r>
              <a:rPr lang="en-US" dirty="0" smtClean="0">
                <a:solidFill>
                  <a:srgbClr val="FF0000"/>
                </a:solidFill>
              </a:rPr>
              <a:t> variable set with error (see man pages)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Operations </a:t>
            </a:r>
            <a:r>
              <a:rPr lang="en-US" dirty="0"/>
              <a:t>on </a:t>
            </a:r>
            <a:r>
              <a:rPr lang="en-US" i="1" dirty="0"/>
              <a:t>file </a:t>
            </a:r>
            <a:r>
              <a:rPr lang="en-US" i="1" dirty="0" smtClean="0"/>
              <a:t>descriptors</a:t>
            </a:r>
            <a:r>
              <a:rPr lang="en-US" dirty="0" smtClean="0"/>
              <a:t>:</a:t>
            </a:r>
            <a:endParaRPr lang="en-US" i="1" dirty="0"/>
          </a:p>
          <a:p>
            <a:pPr lvl="1"/>
            <a:r>
              <a:rPr lang="en-US" dirty="0" smtClean="0"/>
              <a:t>Open system call created an </a:t>
            </a:r>
            <a:r>
              <a:rPr lang="en-US" i="1" dirty="0" smtClean="0">
                <a:solidFill>
                  <a:srgbClr val="FF0000"/>
                </a:solidFill>
              </a:rPr>
              <a:t>open file description </a:t>
            </a:r>
            <a:r>
              <a:rPr lang="en-US" dirty="0" smtClean="0"/>
              <a:t>entry in system-wide table of open files</a:t>
            </a:r>
            <a:endParaRPr lang="en-US" i="1" dirty="0" smtClean="0"/>
          </a:p>
          <a:p>
            <a:pPr lvl="1"/>
            <a:r>
              <a:rPr lang="en-US" i="1" dirty="0" smtClean="0"/>
              <a:t>Open </a:t>
            </a:r>
            <a:r>
              <a:rPr lang="en-US" i="1" dirty="0"/>
              <a:t>file description</a:t>
            </a:r>
            <a:r>
              <a:rPr lang="en-US" dirty="0"/>
              <a:t> object in the kernel represents an instance of an open file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 </a:t>
            </a:r>
            <a:r>
              <a:rPr lang="en-US" dirty="0" smtClean="0">
                <a:solidFill>
                  <a:srgbClr val="FF0000"/>
                </a:solidFill>
              </a:rPr>
              <a:t>give user an integer instead of a pointer to the file description in kernel?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3E79-82CE-4250-A925-783F9EFF3FB6}"/>
              </a:ext>
            </a:extLst>
          </p:cNvPr>
          <p:cNvSpPr txBox="1"/>
          <p:nvPr/>
        </p:nvSpPr>
        <p:spPr>
          <a:xfrm>
            <a:off x="838201" y="848792"/>
            <a:ext cx="8229600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fcntl.h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&lt;sys/</a:t>
            </a:r>
            <a:r>
              <a:rPr lang="en-US" dirty="0" err="1">
                <a:latin typeface="Courier"/>
                <a:cs typeface="Courier"/>
              </a:rPr>
              <a:t>types.h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open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flags [,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mode])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creat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close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)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9681AD45-3E6D-42E8-9C28-3A197A56E1A2}"/>
              </a:ext>
            </a:extLst>
          </p:cNvPr>
          <p:cNvSpPr/>
          <p:nvPr/>
        </p:nvSpPr>
        <p:spPr>
          <a:xfrm>
            <a:off x="5299763" y="1971132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98215"/>
              <a:gd name="adj4" fmla="val -18133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885C42AF-61DF-4443-B09A-6B2F3E786132}"/>
              </a:ext>
            </a:extLst>
          </p:cNvPr>
          <p:cNvSpPr/>
          <p:nvPr/>
        </p:nvSpPr>
        <p:spPr>
          <a:xfrm>
            <a:off x="7083486" y="1987802"/>
            <a:ext cx="1548373" cy="271460"/>
          </a:xfrm>
          <a:prstGeom prst="borderCallout1">
            <a:avLst>
              <a:gd name="adj1" fmla="val 50893"/>
              <a:gd name="adj2" fmla="val -2082"/>
              <a:gd name="adj3" fmla="val 451786"/>
              <a:gd name="adj4" fmla="val -639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A8B63-6279-4B9B-A38B-7F3D03643CCD}"/>
              </a:ext>
            </a:extLst>
          </p:cNvPr>
          <p:cNvSpPr txBox="1"/>
          <p:nvPr/>
        </p:nvSpPr>
        <p:spPr>
          <a:xfrm>
            <a:off x="838200" y="3037582"/>
            <a:ext cx="36122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Gill Sans Light"/>
              </a:rPr>
              <a:t>Access modes (Rd, </a:t>
            </a:r>
            <a:r>
              <a:rPr lang="en-US" sz="1600" dirty="0" err="1">
                <a:latin typeface="Gill Sans Light"/>
              </a:rPr>
              <a:t>Wr</a:t>
            </a:r>
            <a:r>
              <a:rPr lang="en-US" sz="1600" dirty="0">
                <a:latin typeface="Gill Sans Light"/>
              </a:rPr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Gill Sans Light"/>
              </a:rPr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Gill Sans Light"/>
              </a:rPr>
              <a:t>Operating modes (Appends, 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D5B98-8925-4DA1-869D-0EA0EF76AC14}"/>
              </a:ext>
            </a:extLst>
          </p:cNvPr>
          <p:cNvSpPr txBox="1"/>
          <p:nvPr/>
        </p:nvSpPr>
        <p:spPr>
          <a:xfrm>
            <a:off x="5148784" y="3158235"/>
            <a:ext cx="335643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Bit vector of Permission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Gill Sans Light"/>
              </a:rPr>
              <a:t>User|Group|Other</a:t>
            </a:r>
            <a:r>
              <a:rPr lang="en-US" sz="1600" dirty="0">
                <a:latin typeface="Gill Sans Light"/>
              </a:rPr>
              <a:t> X R|W|X</a:t>
            </a:r>
          </a:p>
        </p:txBody>
      </p:sp>
    </p:spTree>
    <p:extLst>
      <p:ext uri="{BB962C8B-B14F-4D97-AF65-F5344CB8AC3E}">
        <p14:creationId xmlns:p14="http://schemas.microsoft.com/office/powerpoint/2010/main" val="366596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3B43-B099-40AC-A2BF-E1C86D48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Low-Level </a:t>
            </a:r>
            <a:r>
              <a:rPr lang="en-US" dirty="0" smtClean="0"/>
              <a:t>(pre-opened) Standard </a:t>
            </a:r>
            <a:r>
              <a:rPr lang="en-US" dirty="0"/>
              <a:t>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4C57-BE49-4588-9AA1-B7CBEB3FD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08204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STDIN_FILENO 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-  macro has value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STDOUT_FILENO - macro has value 1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STDERR_FILENO - macro has value 2</a:t>
            </a:r>
          </a:p>
          <a:p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// Get file descriptor inside FILE *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urier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fileno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(FILE *stream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	</a:t>
            </a:r>
            <a:br>
              <a:rPr lang="en-US" sz="2000" dirty="0" smtClean="0">
                <a:latin typeface="Consolas" panose="020B0609020204030204" pitchFamily="49" charset="0"/>
                <a:cs typeface="Courier"/>
              </a:rPr>
            </a:br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// Make FILE * from descriptor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FILE 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*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fdopen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(int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const char *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opentype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</a:t>
            </a:r>
            <a:endParaRPr lang="en-US" sz="2000" dirty="0">
              <a:latin typeface="Consolas" panose="020B0609020204030204" pitchFamily="49" charset="0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09423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4CBE-E7FE-4223-A10C-C7401DDC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File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D65B-4656-43C5-BBFA-7496A743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11074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Courier"/>
              </a:rPr>
              <a:t>Read data from open file using file descriptor:</a:t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/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urier"/>
              </a:rPr>
              <a:t>ssize_t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read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void *buffer,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size_t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maxsize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</a:t>
            </a:r>
            <a:br>
              <a:rPr lang="en-US" sz="2000" dirty="0" smtClean="0">
                <a:latin typeface="Consolas" panose="020B0609020204030204" pitchFamily="49" charset="0"/>
                <a:cs typeface="Courier"/>
              </a:rPr>
            </a:br>
            <a:endParaRPr lang="en-US" sz="2000" dirty="0" smtClean="0">
              <a:latin typeface="Consolas" panose="020B0609020204030204" pitchFamily="49" charset="0"/>
              <a:cs typeface="Courier"/>
            </a:endParaRPr>
          </a:p>
          <a:p>
            <a:pPr lvl="1"/>
            <a:r>
              <a:rPr lang="en-US" dirty="0" smtClean="0">
                <a:cs typeface="Courier"/>
              </a:rPr>
              <a:t>Reads </a:t>
            </a:r>
            <a:r>
              <a:rPr lang="en-US" dirty="0">
                <a:cs typeface="Courier"/>
              </a:rPr>
              <a:t>up to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maxsize</a:t>
            </a:r>
            <a:r>
              <a:rPr lang="en-US" dirty="0">
                <a:cs typeface="Courier"/>
              </a:rPr>
              <a:t> bytes – </a:t>
            </a:r>
            <a:r>
              <a:rPr lang="en-US" b="1" dirty="0">
                <a:solidFill>
                  <a:srgbClr val="FF0000"/>
                </a:solidFill>
                <a:cs typeface="Courier"/>
              </a:rPr>
              <a:t>might actually read less!</a:t>
            </a:r>
          </a:p>
          <a:p>
            <a:pPr lvl="1"/>
            <a:r>
              <a:rPr lang="en-US" dirty="0">
                <a:cs typeface="Courier"/>
              </a:rPr>
              <a:t>returns bytes read, 0 =&gt; EOF, -1 =&gt; </a:t>
            </a:r>
            <a:r>
              <a:rPr lang="en-US" dirty="0" smtClean="0">
                <a:cs typeface="Courier"/>
              </a:rPr>
              <a:t>error</a:t>
            </a:r>
            <a:br>
              <a:rPr lang="en-US" dirty="0" smtClean="0">
                <a:cs typeface="Courier"/>
              </a:rPr>
            </a:br>
            <a:endParaRPr lang="en-US" dirty="0" smtClean="0">
              <a:cs typeface="Courier"/>
            </a:endParaRPr>
          </a:p>
          <a:p>
            <a:r>
              <a:rPr lang="en-US" dirty="0" smtClean="0">
                <a:cs typeface="Courier"/>
              </a:rPr>
              <a:t>Write data to open file using file descriptor</a:t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/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urier"/>
              </a:rPr>
              <a:t>ssize_t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write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(int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const void *buffer,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size_t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size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</a:t>
            </a:r>
            <a:br>
              <a:rPr lang="en-US" sz="2000" dirty="0" smtClean="0">
                <a:latin typeface="Consolas" panose="020B0609020204030204" pitchFamily="49" charset="0"/>
                <a:cs typeface="Courier"/>
              </a:rPr>
            </a:br>
            <a:endParaRPr lang="en-US" sz="2000" dirty="0" smtClean="0">
              <a:latin typeface="Consolas" panose="020B0609020204030204" pitchFamily="49" charset="0"/>
              <a:cs typeface="Courier"/>
            </a:endParaRPr>
          </a:p>
          <a:p>
            <a:pPr lvl="1"/>
            <a:r>
              <a:rPr lang="en-US" dirty="0" smtClean="0">
                <a:cs typeface="Courier"/>
              </a:rPr>
              <a:t>returns number of bytes written</a:t>
            </a:r>
          </a:p>
          <a:p>
            <a:pPr lvl="1"/>
            <a:endParaRPr lang="en-US" dirty="0" smtClean="0">
              <a:cs typeface="Courier"/>
            </a:endParaRPr>
          </a:p>
          <a:p>
            <a:r>
              <a:rPr lang="en-US" dirty="0">
                <a:cs typeface="Courier"/>
              </a:rPr>
              <a:t>Reposition file offset within kernel (this is independent of any position held by high-level FILE descriptor for this </a:t>
            </a:r>
            <a:r>
              <a:rPr lang="en-US" dirty="0" smtClean="0">
                <a:cs typeface="Courier"/>
              </a:rPr>
              <a:t>file!</a:t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/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urier"/>
              </a:rPr>
              <a:t>off_t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lseek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(int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off_t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offset, int whence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</a:t>
            </a:r>
          </a:p>
          <a:p>
            <a:endParaRPr lang="en-US" sz="2000" dirty="0">
              <a:latin typeface="Consolas" panose="020B0609020204030204" pitchFamily="49" charset="0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51408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E521-2ED1-499D-8E0A-47773C84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>
                <a:latin typeface="Consolas" panose="020B0609020204030204" pitchFamily="49" charset="0"/>
              </a:rPr>
              <a:t>lowio.c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580F-7C0E-42CE-BEAF-7E8D82B71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int main()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char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[1000];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int    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open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("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lowio.c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", O_RDONLY, S_IRUSR | S_IWUSR);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ssize_t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rd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read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sizeof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));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int    err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close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ssize_t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wr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write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(STDOUT_FILENO,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rd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r>
              <a:rPr lang="en-US" dirty="0">
                <a:cs typeface="Courier"/>
              </a:rPr>
              <a:t>How many bytes does this program read?</a:t>
            </a:r>
          </a:p>
        </p:txBody>
      </p:sp>
    </p:spTree>
    <p:extLst>
      <p:ext uri="{BB962C8B-B14F-4D97-AF65-F5344CB8AC3E}">
        <p14:creationId xmlns:p14="http://schemas.microsoft.com/office/powerpoint/2010/main" val="1367013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D337-D900-4ACE-A151-43476CA8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I/O: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2A06-CBCB-4580-BB1A-751DEDB7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Open before use</a:t>
            </a:r>
          </a:p>
          <a:p>
            <a:pPr lvl="1"/>
            <a:r>
              <a:rPr lang="en-US" dirty="0"/>
              <a:t>Access control check, setup happens here</a:t>
            </a:r>
          </a:p>
          <a:p>
            <a:r>
              <a:rPr lang="en-US" dirty="0">
                <a:solidFill>
                  <a:srgbClr val="FF0000"/>
                </a:solidFill>
              </a:rPr>
              <a:t>Byte-oriented</a:t>
            </a:r>
          </a:p>
          <a:p>
            <a:pPr lvl="1"/>
            <a:r>
              <a:rPr lang="en-US" dirty="0"/>
              <a:t>Least common denominator</a:t>
            </a:r>
          </a:p>
          <a:p>
            <a:pPr lvl="1"/>
            <a:r>
              <a:rPr lang="en-US" dirty="0"/>
              <a:t>OS responsible for hiding the fact that real devices may not work this way (e.g. hard drive stores data in blocks)</a:t>
            </a:r>
          </a:p>
          <a:p>
            <a:r>
              <a:rPr lang="en-US" dirty="0">
                <a:solidFill>
                  <a:srgbClr val="FF0000"/>
                </a:solidFill>
              </a:rPr>
              <a:t>Explicit close</a:t>
            </a:r>
          </a:p>
        </p:txBody>
      </p:sp>
    </p:spTree>
    <p:extLst>
      <p:ext uri="{BB962C8B-B14F-4D97-AF65-F5344CB8AC3E}">
        <p14:creationId xmlns:p14="http://schemas.microsoft.com/office/powerpoint/2010/main" val="3558169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E7C5-0FC6-4EA1-940E-EB676A1D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Process Creating New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DBF8-5E0D-4E3F-8A58-20AD2BD4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10515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pid_t</a:t>
            </a:r>
            <a:r>
              <a:rPr lang="en-US" dirty="0">
                <a:latin typeface="Consolas" panose="020B0609020204030204" pitchFamily="49" charset="0"/>
              </a:rPr>
              <a:t> fork()</a:t>
            </a:r>
            <a:r>
              <a:rPr lang="en-US" dirty="0"/>
              <a:t> – copy the current process</a:t>
            </a:r>
          </a:p>
          <a:p>
            <a:pPr lvl="1"/>
            <a:r>
              <a:rPr lang="en-US" dirty="0"/>
              <a:t>New process has different </a:t>
            </a:r>
            <a:r>
              <a:rPr lang="en-US" dirty="0" err="1"/>
              <a:t>pid</a:t>
            </a:r>
            <a:endParaRPr lang="en-US" dirty="0"/>
          </a:p>
          <a:p>
            <a:pPr lvl="1"/>
            <a:r>
              <a:rPr lang="en-US" dirty="0"/>
              <a:t>New process contains a single thread</a:t>
            </a:r>
          </a:p>
          <a:p>
            <a:r>
              <a:rPr lang="en-US" dirty="0"/>
              <a:t>Return value from </a:t>
            </a:r>
            <a:r>
              <a:rPr lang="en-US" b="1" dirty="0" smtClean="0">
                <a:latin typeface="Consolas" panose="020B0609020204030204" pitchFamily="49" charset="0"/>
              </a:rPr>
              <a:t>fork</a:t>
            </a:r>
            <a:r>
              <a:rPr lang="en-US" b="1" dirty="0">
                <a:latin typeface="Consolas" panose="020B0609020204030204" pitchFamily="49" charset="0"/>
              </a:rPr>
              <a:t>()</a:t>
            </a:r>
            <a:r>
              <a:rPr lang="en-US" dirty="0"/>
              <a:t>: </a:t>
            </a:r>
            <a:r>
              <a:rPr lang="en-US" dirty="0" err="1"/>
              <a:t>pid</a:t>
            </a:r>
            <a:r>
              <a:rPr lang="en-US" dirty="0"/>
              <a:t> (like an integer)</a:t>
            </a:r>
          </a:p>
          <a:p>
            <a:pPr lvl="1"/>
            <a:r>
              <a:rPr lang="en-US" dirty="0"/>
              <a:t>When &gt; 0: </a:t>
            </a:r>
          </a:p>
          <a:p>
            <a:pPr lvl="2"/>
            <a:r>
              <a:rPr lang="en-US" dirty="0"/>
              <a:t>Running in (original) </a:t>
            </a:r>
            <a:r>
              <a:rPr lang="en-US" dirty="0">
                <a:solidFill>
                  <a:srgbClr val="FF0000"/>
                </a:solidFill>
              </a:rPr>
              <a:t>Parent</a:t>
            </a:r>
            <a:r>
              <a:rPr lang="en-US" dirty="0"/>
              <a:t> process</a:t>
            </a:r>
          </a:p>
          <a:p>
            <a:pPr lvl="2"/>
            <a:r>
              <a:rPr lang="en-US" dirty="0"/>
              <a:t>return value is </a:t>
            </a:r>
            <a:r>
              <a:rPr lang="en-US" dirty="0" err="1">
                <a:solidFill>
                  <a:srgbClr val="FF0000"/>
                </a:solidFill>
              </a:rPr>
              <a:t>pid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new child</a:t>
            </a:r>
          </a:p>
          <a:p>
            <a:pPr lvl="1"/>
            <a:r>
              <a:rPr lang="en-US" dirty="0"/>
              <a:t>When = 0: </a:t>
            </a:r>
          </a:p>
          <a:p>
            <a:pPr lvl="2"/>
            <a:r>
              <a:rPr lang="en-US" dirty="0"/>
              <a:t>Running in new </a:t>
            </a:r>
            <a:r>
              <a:rPr lang="en-US" dirty="0">
                <a:solidFill>
                  <a:srgbClr val="FF0000"/>
                </a:solidFill>
              </a:rPr>
              <a:t>Child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When &lt; 0:</a:t>
            </a:r>
          </a:p>
          <a:p>
            <a:pPr lvl="2"/>
            <a:r>
              <a:rPr lang="en-US" dirty="0"/>
              <a:t>Error!  Must handle somehow</a:t>
            </a:r>
          </a:p>
          <a:p>
            <a:pPr lvl="2"/>
            <a:r>
              <a:rPr lang="en-US" dirty="0"/>
              <a:t>Running in original process</a:t>
            </a:r>
          </a:p>
          <a:p>
            <a:r>
              <a:rPr lang="en-US" dirty="0">
                <a:solidFill>
                  <a:srgbClr val="FF0000"/>
                </a:solidFill>
              </a:rPr>
              <a:t>State of original process duplicated in </a:t>
            </a:r>
            <a:r>
              <a:rPr lang="en-US" i="1" dirty="0">
                <a:solidFill>
                  <a:srgbClr val="FF0000"/>
                </a:solidFill>
              </a:rPr>
              <a:t>both</a:t>
            </a:r>
            <a:r>
              <a:rPr lang="en-US" dirty="0">
                <a:solidFill>
                  <a:srgbClr val="FF0000"/>
                </a:solidFill>
              </a:rPr>
              <a:t> Parent and Child!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Address Space (Memory), File Descriptors (covered later), etc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 now–your mental model of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fork() </a:t>
            </a:r>
            <a:r>
              <a:rPr lang="en-US" dirty="0" smtClean="0">
                <a:solidFill>
                  <a:srgbClr val="FF0000"/>
                </a:solidFill>
              </a:rPr>
              <a:t>should be </a:t>
            </a:r>
            <a:r>
              <a:rPr lang="en-US" i="1" dirty="0" smtClean="0">
                <a:solidFill>
                  <a:srgbClr val="FF0000"/>
                </a:solidFill>
              </a:rPr>
              <a:t>complete</a:t>
            </a:r>
            <a:r>
              <a:rPr lang="en-US" dirty="0" smtClean="0">
                <a:solidFill>
                  <a:srgbClr val="FF0000"/>
                </a:solidFill>
              </a:rPr>
              <a:t> duplication of Parent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50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AC00-3106-494C-B78F-A6E1CF66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I/O: Kernel Buffering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68EE-04DF-4F03-980B-772E0B15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Reads are </a:t>
            </a:r>
            <a:r>
              <a:rPr lang="en-US" dirty="0" smtClean="0">
                <a:solidFill>
                  <a:srgbClr val="FF0000"/>
                </a:solidFill>
              </a:rPr>
              <a:t>buffered inside kernel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Part of making everything byte-oriented</a:t>
            </a:r>
          </a:p>
          <a:p>
            <a:pPr lvl="1"/>
            <a:r>
              <a:rPr lang="en-US" dirty="0"/>
              <a:t>Process is </a:t>
            </a:r>
            <a:r>
              <a:rPr lang="en-US" b="1" dirty="0"/>
              <a:t>blocked</a:t>
            </a:r>
            <a:r>
              <a:rPr lang="en-US" dirty="0"/>
              <a:t> while waiting for device</a:t>
            </a:r>
          </a:p>
          <a:p>
            <a:pPr lvl="1"/>
            <a:r>
              <a:rPr lang="en-US" dirty="0"/>
              <a:t>Let other processes run while gathering result</a:t>
            </a:r>
          </a:p>
          <a:p>
            <a:r>
              <a:rPr lang="en-US" dirty="0">
                <a:solidFill>
                  <a:srgbClr val="FF0000"/>
                </a:solidFill>
              </a:rPr>
              <a:t>Writes are </a:t>
            </a:r>
            <a:r>
              <a:rPr lang="en-US" dirty="0" smtClean="0">
                <a:solidFill>
                  <a:srgbClr val="FF0000"/>
                </a:solidFill>
              </a:rPr>
              <a:t>buffered inside kernel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Complete in background (more later on)</a:t>
            </a:r>
          </a:p>
          <a:p>
            <a:pPr lvl="1"/>
            <a:r>
              <a:rPr lang="en-US" dirty="0"/>
              <a:t>Return to user when data is “handed off” to </a:t>
            </a:r>
            <a:r>
              <a:rPr lang="en-US" dirty="0" smtClean="0"/>
              <a:t>kernel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buffering is part of global buffer management and caching for block devices (such as disks)</a:t>
            </a:r>
          </a:p>
          <a:p>
            <a:pPr lvl="1"/>
            <a:r>
              <a:rPr lang="en-US" dirty="0"/>
              <a:t>Items typically cached in quanta of disk block sizes</a:t>
            </a:r>
          </a:p>
          <a:p>
            <a:pPr lvl="1"/>
            <a:r>
              <a:rPr lang="en-US" dirty="0" smtClean="0"/>
              <a:t>We will have many interesting things to say about this buffering when we dive into the kernel</a:t>
            </a:r>
          </a:p>
        </p:txBody>
      </p:sp>
    </p:spTree>
    <p:extLst>
      <p:ext uri="{BB962C8B-B14F-4D97-AF65-F5344CB8AC3E}">
        <p14:creationId xmlns:p14="http://schemas.microsoft.com/office/powerpoint/2010/main" val="2169718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AE14-3743-4B9E-AF37-5D55C1E0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I/O: Other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57C4-8AA0-401A-B43A-88BFB5BC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0566400" cy="5105400"/>
          </a:xfrm>
        </p:spPr>
        <p:txBody>
          <a:bodyPr>
            <a:normAutofit/>
          </a:bodyPr>
          <a:lstStyle/>
          <a:p>
            <a:r>
              <a:rPr lang="en-US" dirty="0"/>
              <a:t>Operations specific to terminals, devices, networking, …</a:t>
            </a:r>
            <a:endParaRPr lang="en-US" sz="2000" dirty="0"/>
          </a:p>
          <a:p>
            <a:pPr lvl="1"/>
            <a:r>
              <a:rPr lang="en-US" sz="2000" dirty="0"/>
              <a:t>e.g., </a:t>
            </a:r>
            <a:r>
              <a:rPr lang="en-US" sz="2000" dirty="0" err="1">
                <a:latin typeface="Consolas" panose="020B0609020204030204" pitchFamily="49" charset="0"/>
              </a:rPr>
              <a:t>ioctl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dirty="0"/>
              <a:t>Duplicating descriptors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int dup2(int old, int new);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int dup(int old);</a:t>
            </a:r>
          </a:p>
          <a:p>
            <a:r>
              <a:rPr lang="en-US" dirty="0"/>
              <a:t>Pipes – channel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int pipe(int </a:t>
            </a:r>
            <a:r>
              <a:rPr lang="en-US" sz="2000" dirty="0" err="1">
                <a:latin typeface="Consolas" panose="020B0609020204030204" pitchFamily="49" charset="0"/>
              </a:rPr>
              <a:t>pipefd</a:t>
            </a:r>
            <a:r>
              <a:rPr lang="en-US" sz="2000" dirty="0">
                <a:latin typeface="Consolas" panose="020B0609020204030204" pitchFamily="49" charset="0"/>
              </a:rPr>
              <a:t>[2]);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Writes to </a:t>
            </a:r>
            <a:r>
              <a:rPr lang="en-US" sz="2000" dirty="0" err="1">
                <a:latin typeface="Consolas" panose="020B0609020204030204" pitchFamily="49" charset="0"/>
              </a:rPr>
              <a:t>pipefd</a:t>
            </a:r>
            <a:r>
              <a:rPr lang="en-US" sz="2000" dirty="0">
                <a:latin typeface="Consolas" panose="020B0609020204030204" pitchFamily="49" charset="0"/>
              </a:rPr>
              <a:t>[1] can be read from </a:t>
            </a:r>
            <a:r>
              <a:rPr lang="en-US" sz="2000" dirty="0" err="1">
                <a:latin typeface="Consolas" panose="020B0609020204030204" pitchFamily="49" charset="0"/>
              </a:rPr>
              <a:t>pipefd</a:t>
            </a:r>
            <a:r>
              <a:rPr lang="en-US" sz="2000" dirty="0">
                <a:latin typeface="Consolas" panose="020B0609020204030204" pitchFamily="49" charset="0"/>
              </a:rPr>
              <a:t>[0]</a:t>
            </a:r>
          </a:p>
          <a:p>
            <a:r>
              <a:rPr lang="en-US" dirty="0"/>
              <a:t>File Locking</a:t>
            </a:r>
          </a:p>
          <a:p>
            <a:r>
              <a:rPr lang="en-US" dirty="0"/>
              <a:t>Memory-Mapping Files</a:t>
            </a:r>
          </a:p>
          <a:p>
            <a:r>
              <a:rPr lang="en-US" dirty="0"/>
              <a:t>Asynchronous I/O</a:t>
            </a:r>
          </a:p>
        </p:txBody>
      </p:sp>
    </p:spTree>
    <p:extLst>
      <p:ext uri="{BB962C8B-B14F-4D97-AF65-F5344CB8AC3E}">
        <p14:creationId xmlns:p14="http://schemas.microsoft.com/office/powerpoint/2010/main" val="308430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</a:t>
            </a:r>
            <a:r>
              <a:rPr lang="en-US" dirty="0"/>
              <a:t>vs High-Level </a:t>
            </a:r>
            <a:r>
              <a:rPr lang="en-US" dirty="0" smtClean="0"/>
              <a:t>file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5867400" cy="58674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Low-level direct </a:t>
            </a:r>
            <a:r>
              <a:rPr lang="en-US" sz="2400" dirty="0"/>
              <a:t>use of </a:t>
            </a:r>
            <a:r>
              <a:rPr lang="en-US" sz="2400" dirty="0" err="1"/>
              <a:t>syscall</a:t>
            </a:r>
            <a:r>
              <a:rPr lang="en-US" sz="2400" dirty="0"/>
              <a:t> interface:</a:t>
            </a:r>
            <a:br>
              <a:rPr lang="en-US" sz="2400" dirty="0"/>
            </a:b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open(), read(), write(), close()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/>
              <a:t>Opening of file returns file descriptor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myfile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 = open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(…);</a:t>
            </a:r>
            <a:endParaRPr lang="en-US" sz="24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 smtClean="0">
                <a:latin typeface="Gill Sans"/>
              </a:rPr>
              <a:t>File descriptor only meaningful to kernel</a:t>
            </a:r>
          </a:p>
          <a:p>
            <a:pPr lvl="1">
              <a:lnSpc>
                <a:spcPct val="85000"/>
              </a:lnSpc>
            </a:pPr>
            <a:r>
              <a:rPr lang="en-US" sz="2000" dirty="0">
                <a:latin typeface="Gill Sans"/>
              </a:rPr>
              <a:t>I</a:t>
            </a:r>
            <a:r>
              <a:rPr lang="en-US" sz="2000" dirty="0" smtClean="0">
                <a:latin typeface="Gill Sans"/>
              </a:rPr>
              <a:t>ndex into process (PDB</a:t>
            </a:r>
            <a:r>
              <a:rPr lang="en-US" sz="2000" dirty="0">
                <a:latin typeface="Gill Sans"/>
              </a:rPr>
              <a:t>) which holds pointers to kernel-level structure (“file description”) describing file.</a:t>
            </a:r>
            <a:endParaRPr lang="en-US" sz="2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400" dirty="0"/>
              <a:t>Every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read()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write() </a:t>
            </a:r>
            <a:r>
              <a:rPr lang="en-US" sz="2400" dirty="0"/>
              <a:t>causes </a:t>
            </a:r>
            <a:r>
              <a:rPr lang="en-US" sz="2400" dirty="0" err="1"/>
              <a:t>syscall</a:t>
            </a:r>
            <a:r>
              <a:rPr lang="en-US" sz="2400" dirty="0"/>
              <a:t> no matter how small (could read a single byte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Consider loop to get 4 bytes at a time using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read()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 Each iteration enters kernel for 4 bytes.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762000"/>
            <a:ext cx="6019800" cy="58674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High-level buffered access: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fopen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fclose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/>
              <a:t>Opening of file returns </a:t>
            </a:r>
            <a:r>
              <a:rPr lang="en-US" sz="2400" dirty="0" err="1"/>
              <a:t>ptr</a:t>
            </a:r>
            <a:r>
              <a:rPr lang="en-US" sz="2400" dirty="0"/>
              <a:t> to FILE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FILE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myfile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fopen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(…);</a:t>
            </a:r>
            <a:endParaRPr lang="en-US" sz="24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 smtClean="0">
                <a:latin typeface="Gill Sans"/>
              </a:rPr>
              <a:t>FILE structure is user space contains: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>
                <a:latin typeface="Gill Sans"/>
              </a:rPr>
              <a:t>a </a:t>
            </a:r>
            <a:r>
              <a:rPr lang="en-US" sz="2000" dirty="0">
                <a:latin typeface="Gill Sans"/>
              </a:rPr>
              <a:t>chunk of memory for a </a:t>
            </a:r>
            <a:r>
              <a:rPr lang="en-US" sz="2000" dirty="0" smtClean="0">
                <a:latin typeface="Gill Sans"/>
              </a:rPr>
              <a:t>buffer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>
                <a:latin typeface="Gill Sans"/>
              </a:rPr>
              <a:t>the </a:t>
            </a:r>
            <a:r>
              <a:rPr lang="en-US" sz="2000" dirty="0">
                <a:latin typeface="Gill Sans"/>
              </a:rPr>
              <a:t>file descriptor for the </a:t>
            </a:r>
            <a:r>
              <a:rPr lang="en-US" sz="2000" dirty="0" smtClean="0">
                <a:latin typeface="Gill Sans"/>
              </a:rPr>
              <a:t>file</a:t>
            </a:r>
            <a:r>
              <a:rPr lang="en-US" sz="2000" dirty="0">
                <a:latin typeface="Gill Sans"/>
              </a:rPr>
              <a:t> </a:t>
            </a:r>
            <a:r>
              <a:rPr lang="en-US" sz="2000" dirty="0" smtClean="0">
                <a:latin typeface="Gill Sans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fopen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000" dirty="0">
                <a:latin typeface="Gill Sans"/>
              </a:rPr>
              <a:t>will call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open()</a:t>
            </a:r>
            <a:r>
              <a:rPr lang="en-US" sz="2000" dirty="0">
                <a:latin typeface="Gill Sans"/>
              </a:rPr>
              <a:t> </a:t>
            </a:r>
            <a:r>
              <a:rPr lang="en-US" sz="2000" dirty="0" smtClean="0">
                <a:latin typeface="Gill Sans"/>
              </a:rPr>
              <a:t>automatically)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/>
              <a:t>Every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400" dirty="0"/>
              <a:t>or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400" dirty="0"/>
              <a:t>filters through buffer and may not call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read()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write() </a:t>
            </a:r>
            <a:r>
              <a:rPr lang="en-US" sz="2400" dirty="0"/>
              <a:t>on every call</a:t>
            </a:r>
            <a:r>
              <a:rPr lang="en-US" sz="2400" dirty="0" smtClean="0"/>
              <a:t>.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Consider loop to get 4 bytes at a time using 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2400" dirty="0" smtClean="0"/>
              <a:t>: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First call to 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000" dirty="0" smtClean="0"/>
              <a:t>calls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read()</a:t>
            </a:r>
            <a:r>
              <a:rPr lang="en-US" sz="2000" dirty="0" smtClean="0"/>
              <a:t> for block of bytes (say 1024).  Puts in buffer and returns first 4 to user.  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Subsequent 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000" dirty="0" smtClean="0"/>
              <a:t>grab bytes from buffer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442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838200"/>
            <a:ext cx="5633484" cy="5124139"/>
            <a:chOff x="227125" y="990600"/>
            <a:chExt cx="5633484" cy="51241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ECDF7-4CFA-4CB6-B75B-0635E442A644}"/>
                </a:ext>
              </a:extLst>
            </p:cNvPr>
            <p:cNvSpPr txBox="1"/>
            <p:nvPr/>
          </p:nvSpPr>
          <p:spPr>
            <a:xfrm>
              <a:off x="625419" y="1313425"/>
              <a:ext cx="5235190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Gill Sans Light"/>
                </a:rPr>
                <a:t>read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(…) {</a:t>
              </a: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};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339B16-C31E-48DB-8629-7639835DEDA0}"/>
                </a:ext>
              </a:extLst>
            </p:cNvPr>
            <p:cNvSpPr txBox="1"/>
            <p:nvPr/>
          </p:nvSpPr>
          <p:spPr>
            <a:xfrm>
              <a:off x="227125" y="990600"/>
              <a:ext cx="280397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Low-Level Operation: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CECDF7-4CFA-4CB6-B75B-0635E442A644}"/>
              </a:ext>
            </a:extLst>
          </p:cNvPr>
          <p:cNvSpPr txBox="1"/>
          <p:nvPr/>
        </p:nvSpPr>
        <p:spPr>
          <a:xfrm>
            <a:off x="709885" y="1847564"/>
            <a:ext cx="523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code …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syscall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# into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eax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put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args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into registers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ebx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, …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special trap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56145-360A-49DD-8763-2547D329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</a:t>
            </a:r>
            <a:r>
              <a:rPr lang="en-US" dirty="0"/>
              <a:t>vs. </a:t>
            </a:r>
            <a:r>
              <a:rPr lang="en-US" dirty="0" smtClean="0"/>
              <a:t>High-Level </a:t>
            </a:r>
            <a:r>
              <a:rPr lang="en-US" dirty="0"/>
              <a:t>File API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794967" y="4559763"/>
            <a:ext cx="507243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get return values from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regs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630362-7E42-40A9-8403-11CE0B53A026}"/>
              </a:ext>
            </a:extLst>
          </p:cNvPr>
          <p:cNvSpPr/>
          <p:nvPr/>
        </p:nvSpPr>
        <p:spPr bwMode="auto">
          <a:xfrm>
            <a:off x="1468092" y="3020806"/>
            <a:ext cx="4094508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rPr>
              <a:t>Kernel: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6ACD2-7A65-450B-841B-25B9BE3A6ABA}"/>
              </a:ext>
            </a:extLst>
          </p:cNvPr>
          <p:cNvSpPr/>
          <p:nvPr/>
        </p:nvSpPr>
        <p:spPr>
          <a:xfrm>
            <a:off x="1468092" y="3297340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args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func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eax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67400" y="838200"/>
            <a:ext cx="5633484" cy="5124139"/>
            <a:chOff x="227125" y="990600"/>
            <a:chExt cx="5633484" cy="51241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CECDF7-4CFA-4CB6-B75B-0635E442A644}"/>
                </a:ext>
              </a:extLst>
            </p:cNvPr>
            <p:cNvSpPr txBox="1"/>
            <p:nvPr/>
          </p:nvSpPr>
          <p:spPr>
            <a:xfrm>
              <a:off x="625419" y="1313425"/>
              <a:ext cx="5235190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Gill Sans Light"/>
                </a:rPr>
                <a:t>fread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(…) {</a:t>
              </a: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};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339B16-C31E-48DB-8629-7639835DEDA0}"/>
                </a:ext>
              </a:extLst>
            </p:cNvPr>
            <p:cNvSpPr txBox="1"/>
            <p:nvPr/>
          </p:nvSpPr>
          <p:spPr>
            <a:xfrm>
              <a:off x="227125" y="990600"/>
              <a:ext cx="2861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High-Level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Operation: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1CECDF7-4CFA-4CB6-B75B-0635E442A644}"/>
              </a:ext>
            </a:extLst>
          </p:cNvPr>
          <p:cNvSpPr txBox="1"/>
          <p:nvPr/>
        </p:nvSpPr>
        <p:spPr>
          <a:xfrm>
            <a:off x="6577285" y="1847564"/>
            <a:ext cx="523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asm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code …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syscall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# into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eax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put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args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into registers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ebx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, …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special trap instruction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662367" y="4559763"/>
            <a:ext cx="507243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get return values from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regs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630362-7E42-40A9-8403-11CE0B53A026}"/>
              </a:ext>
            </a:extLst>
          </p:cNvPr>
          <p:cNvSpPr/>
          <p:nvPr/>
        </p:nvSpPr>
        <p:spPr bwMode="auto">
          <a:xfrm>
            <a:off x="7335492" y="3020806"/>
            <a:ext cx="4096512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rPr>
              <a:t>Kernel: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36ACD2-7A65-450B-841B-25B9BE3A6ABA}"/>
              </a:ext>
            </a:extLst>
          </p:cNvPr>
          <p:cNvSpPr/>
          <p:nvPr/>
        </p:nvSpPr>
        <p:spPr>
          <a:xfrm>
            <a:off x="7391644" y="3297340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args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func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eax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433767" y="1448227"/>
            <a:ext cx="507243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Check buffer for contents</a:t>
            </a:r>
            <a:endParaRPr lang="en-US" dirty="0">
              <a:solidFill>
                <a:schemeClr val="accent2"/>
              </a:solidFill>
              <a:latin typeface="Gill Sans Light"/>
            </a:endParaRPr>
          </a:p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 Return data to caller if available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435242" y="4992469"/>
            <a:ext cx="507243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Update buffer with excess data</a:t>
            </a:r>
          </a:p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 Return data to caller</a:t>
            </a:r>
            <a:endParaRPr lang="en-US" dirty="0">
              <a:solidFill>
                <a:schemeClr val="accent2"/>
              </a:solidFill>
              <a:latin typeface="Gill Sans Ligh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11075" y="5114485"/>
            <a:ext cx="507243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Return data to caller</a:t>
            </a:r>
            <a:endParaRPr lang="en-US" dirty="0">
              <a:solidFill>
                <a:schemeClr val="accent2"/>
              </a:solidFill>
              <a:latin typeface="Gill Sans Ligh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38200" y="2133493"/>
            <a:ext cx="324091" cy="2819507"/>
          </a:xfrm>
          <a:custGeom>
            <a:avLst/>
            <a:gdLst>
              <a:gd name="connsiteX0" fmla="*/ 324091 w 324091"/>
              <a:gd name="connsiteY0" fmla="*/ 0 h 2819507"/>
              <a:gd name="connsiteX1" fmla="*/ 0 w 324091"/>
              <a:gd name="connsiteY1" fmla="*/ 0 h 2819507"/>
              <a:gd name="connsiteX2" fmla="*/ 0 w 324091"/>
              <a:gd name="connsiteY2" fmla="*/ 2812648 h 2819507"/>
              <a:gd name="connsiteX3" fmla="*/ 300942 w 324091"/>
              <a:gd name="connsiteY3" fmla="*/ 2812648 h 28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91" h="2819507">
                <a:moveTo>
                  <a:pt x="324091" y="0"/>
                </a:moveTo>
                <a:lnTo>
                  <a:pt x="0" y="0"/>
                </a:lnTo>
                <a:lnTo>
                  <a:pt x="0" y="2812648"/>
                </a:lnTo>
                <a:cubicBezTo>
                  <a:pt x="100314" y="2812648"/>
                  <a:pt x="262360" y="2828081"/>
                  <a:pt x="300942" y="2812648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705600" y="2133600"/>
            <a:ext cx="324091" cy="2819507"/>
          </a:xfrm>
          <a:custGeom>
            <a:avLst/>
            <a:gdLst>
              <a:gd name="connsiteX0" fmla="*/ 324091 w 324091"/>
              <a:gd name="connsiteY0" fmla="*/ 0 h 2819507"/>
              <a:gd name="connsiteX1" fmla="*/ 0 w 324091"/>
              <a:gd name="connsiteY1" fmla="*/ 0 h 2819507"/>
              <a:gd name="connsiteX2" fmla="*/ 0 w 324091"/>
              <a:gd name="connsiteY2" fmla="*/ 2812648 h 2819507"/>
              <a:gd name="connsiteX3" fmla="*/ 300942 w 324091"/>
              <a:gd name="connsiteY3" fmla="*/ 2812648 h 28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91" h="2819507">
                <a:moveTo>
                  <a:pt x="324091" y="0"/>
                </a:moveTo>
                <a:lnTo>
                  <a:pt x="0" y="0"/>
                </a:lnTo>
                <a:lnTo>
                  <a:pt x="0" y="2812648"/>
                </a:lnTo>
                <a:cubicBezTo>
                  <a:pt x="100314" y="2812648"/>
                  <a:pt x="262360" y="2828081"/>
                  <a:pt x="300942" y="2812648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20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 animBg="1"/>
      <p:bldP spid="20" grpId="0"/>
      <p:bldP spid="34" grpId="0"/>
      <p:bldP spid="35" grpId="0"/>
      <p:bldP spid="36" grpId="0" animBg="1"/>
      <p:bldP spid="37" grpId="0"/>
      <p:bldP spid="47" grpId="0"/>
      <p:bldP spid="49" grpId="0"/>
      <p:bldP spid="50" grpId="0"/>
      <p:bldP spid="8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2D35-80B8-4E9D-85D4-76EDAFD9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vs. Low-Level File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BC8F-D8E0-4784-A0D5-7870307A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566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Streams are buffered in user memory:</a:t>
            </a:r>
            <a:br>
              <a:rPr lang="en-US" dirty="0" smtClean="0"/>
            </a:b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("Beginning of line ");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sleep(10); // sleep for 10 seconds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("and end of line\n");</a:t>
            </a:r>
          </a:p>
          <a:p>
            <a:pPr marL="284163" indent="0">
              <a:buNone/>
            </a:pPr>
            <a:r>
              <a:rPr lang="en-US" dirty="0" smtClean="0"/>
              <a:t>Prints </a:t>
            </a:r>
            <a:r>
              <a:rPr lang="en-US" dirty="0"/>
              <a:t>out everything at </a:t>
            </a:r>
            <a:r>
              <a:rPr lang="en-US" dirty="0" smtClean="0"/>
              <a:t>once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Operations </a:t>
            </a:r>
            <a:r>
              <a:rPr lang="en-US" dirty="0"/>
              <a:t>on file descriptors are visible immediately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write(STDOUT_FILENO, "Beginning of line ", 18);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sleep(10);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write("and end of line \n", 16);</a:t>
            </a:r>
          </a:p>
          <a:p>
            <a:pPr marL="284163" indent="0">
              <a:buNone/>
            </a:pPr>
            <a:r>
              <a:rPr lang="en-US" dirty="0"/>
              <a:t>Outputs "Beginning of line" 10 seconds </a:t>
            </a:r>
            <a:r>
              <a:rPr lang="en-US" dirty="0" smtClean="0"/>
              <a:t>earlier than “and end of line”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88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below the surface ??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71800" y="914400"/>
            <a:ext cx="250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12" y="4219560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77" y="4219559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22" y="4592091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28" y="4886399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00" y="4433069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32751"/>
            <a:ext cx="1265440" cy="9072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718648" y="2134996"/>
            <a:ext cx="1061900" cy="544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914" y="3863937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09313" y="368517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57235" y="386393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33915" y="404270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814814" y="404270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676523" y="4140245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658383" y="384761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765018" y="366885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267201" y="1448636"/>
            <a:ext cx="1969007" cy="2285165"/>
            <a:chOff x="2874784" y="1448635"/>
            <a:chExt cx="1837423" cy="2285165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276600" y="2363035"/>
              <a:ext cx="998929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324601" y="1447801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24601" y="1935779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2366666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2819401"/>
            <a:ext cx="1691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descriptions</a:t>
            </a:r>
            <a:endParaRPr lang="en-US" sz="2200" b="0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4600" y="3307379"/>
            <a:ext cx="4110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63115" y="3738266"/>
            <a:ext cx="4028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</p:spTree>
    <p:extLst>
      <p:ext uri="{BB962C8B-B14F-4D97-AF65-F5344CB8AC3E}">
        <p14:creationId xmlns:p14="http://schemas.microsoft.com/office/powerpoint/2010/main" val="268163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SYSCALL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146844"/>
            <a:ext cx="8229600" cy="13301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 level lib parameters are set up in registers and </a:t>
            </a:r>
            <a:r>
              <a:rPr lang="en-US" dirty="0" err="1" smtClean="0"/>
              <a:t>syscall</a:t>
            </a:r>
            <a:r>
              <a:rPr lang="en-US" dirty="0" smtClean="0"/>
              <a:t> instruction is issued</a:t>
            </a:r>
          </a:p>
          <a:p>
            <a:pPr lvl="1"/>
            <a:r>
              <a:rPr lang="en-US" dirty="0" smtClean="0"/>
              <a:t>A type of synchronous exception that enters well-defined entry points into kernel</a:t>
            </a:r>
            <a:endParaRPr lang="en-US" dirty="0"/>
          </a:p>
        </p:txBody>
      </p:sp>
      <p:pic>
        <p:nvPicPr>
          <p:cNvPr id="8" name="Picture 7" descr="Screen Shot 2014-09-04 at 10.35.0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14" y="762001"/>
            <a:ext cx="7658063" cy="43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5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5358730" y="4426750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11129" y="424798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59051" y="44267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835731" y="460551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216630" y="4605516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078339" y="4703058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060199" y="441043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166834" y="423166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707054" y="2011449"/>
            <a:ext cx="1930970" cy="2285165"/>
            <a:chOff x="2874784" y="1448635"/>
            <a:chExt cx="1837423" cy="2285165"/>
          </a:xfrm>
        </p:grpSpPr>
        <p:sp>
          <p:nvSpPr>
            <p:cNvPr id="58" name="Rectangle 57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276600" y="2363035"/>
              <a:ext cx="998929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below the surface ??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48200" y="158776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1" y="1976736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1" y="2464714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29400" y="2895601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29400" y="3348336"/>
            <a:ext cx="1691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descriptions</a:t>
            </a:r>
            <a:endParaRPr lang="en-US" sz="2200" b="0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9400" y="3836314"/>
            <a:ext cx="4110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67915" y="4267201"/>
            <a:ext cx="4028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12" y="4892927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77" y="4892926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22" y="5265458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28" y="5559766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00" y="5106436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0" y="5106118"/>
            <a:ext cx="1265440" cy="9072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751920" y="2932354"/>
            <a:ext cx="1061900" cy="544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628759" y="1661055"/>
            <a:ext cx="2729347" cy="781343"/>
          </a:xfrm>
          <a:prstGeom prst="borderCallout1">
            <a:avLst>
              <a:gd name="adj1" fmla="val 78637"/>
              <a:gd name="adj2" fmla="val 101522"/>
              <a:gd name="adj3" fmla="val 136027"/>
              <a:gd name="adj4" fmla="val 1235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 descriptor number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- an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int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Line Callout 1 47"/>
          <p:cNvSpPr/>
          <p:nvPr/>
        </p:nvSpPr>
        <p:spPr>
          <a:xfrm>
            <a:off x="1628759" y="3600140"/>
            <a:ext cx="2845415" cy="971860"/>
          </a:xfrm>
          <a:prstGeom prst="borderCallout1">
            <a:avLst>
              <a:gd name="adj1" fmla="val 78637"/>
              <a:gd name="adj2" fmla="val 101522"/>
              <a:gd name="adj3" fmla="val 444"/>
              <a:gd name="adj4" fmla="val 1229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 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escription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pPr marL="164592" indent="-164592">
              <a:buFont typeface="Arial" charset="0"/>
              <a:buChar char="•"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struct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with all the info about the files</a:t>
            </a:r>
          </a:p>
        </p:txBody>
      </p:sp>
    </p:spTree>
    <p:extLst>
      <p:ext uri="{BB962C8B-B14F-4D97-AF65-F5344CB8AC3E}">
        <p14:creationId xmlns:p14="http://schemas.microsoft.com/office/powerpoint/2010/main" val="296286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E1A-0EB0-48D7-BB45-A138DC50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an Open File Description?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2EE0-41E0-4DE9-9A74-06A616AD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29" y="762000"/>
            <a:ext cx="763656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Inside Kernel!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our purposes, the two most important things are:</a:t>
            </a:r>
          </a:p>
          <a:p>
            <a:r>
              <a:rPr lang="en-US" dirty="0"/>
              <a:t>Where to find the file data on disk</a:t>
            </a:r>
          </a:p>
          <a:p>
            <a:r>
              <a:rPr lang="en-US" dirty="0"/>
              <a:t>The current position within the file</a:t>
            </a:r>
          </a:p>
        </p:txBody>
      </p:sp>
      <p:pic>
        <p:nvPicPr>
          <p:cNvPr id="8" name="Picture 7" descr="Screen Shot 2014-09-04 at 1.19.45 PM.png">
            <a:extLst>
              <a:ext uri="{FF2B5EF4-FFF2-40B4-BE49-F238E27FC236}">
                <a16:creationId xmlns:a16="http://schemas.microsoft.com/office/drawing/2014/main" id="{0AD2729B-4088-40C0-A907-6F58AF5D01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43" y="695793"/>
            <a:ext cx="3860386" cy="510502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F346DB-880B-46F4-99EA-BDC3549EEE06}"/>
              </a:ext>
            </a:extLst>
          </p:cNvPr>
          <p:cNvCxnSpPr/>
          <p:nvPr/>
        </p:nvCxnSpPr>
        <p:spPr>
          <a:xfrm>
            <a:off x="5257800" y="1828800"/>
            <a:ext cx="3371706" cy="284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FDE189-5B49-4972-8721-0DC7FC65B477}"/>
              </a:ext>
            </a:extLst>
          </p:cNvPr>
          <p:cNvCxnSpPr>
            <a:cxnSpLocks/>
          </p:cNvCxnSpPr>
          <p:nvPr/>
        </p:nvCxnSpPr>
        <p:spPr>
          <a:xfrm>
            <a:off x="5257800" y="2286000"/>
            <a:ext cx="3440458" cy="1243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54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1371600"/>
            <a:ext cx="8763000" cy="1752600"/>
            <a:chOff x="228600" y="2057400"/>
            <a:chExt cx="8763000" cy="1752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057400"/>
              <a:ext cx="8534400" cy="2717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724400" y="2667000"/>
              <a:ext cx="4267200" cy="1143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1440" indent="-91440">
                <a:buFont typeface="Arial" charset="0"/>
                <a:buChar char="•"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Read up to “count” bytes from “file” starting from “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pos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” into “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buf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”. </a:t>
              </a:r>
            </a:p>
            <a:p>
              <a:pPr marL="91440" indent="-91440">
                <a:buFont typeface="Arial" charset="0"/>
                <a:buChar char="•"/>
              </a:pPr>
              <a:r>
                <a:rPr lang="en-US" b="0" baseline="0" dirty="0" smtClean="0">
                  <a:latin typeface="Gill Sans" charset="0"/>
                  <a:ea typeface="Gill Sans" charset="0"/>
                  <a:cs typeface="Gill Sans" charset="0"/>
                </a:rPr>
                <a:t>Return error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or number of bytes read.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6172200" y="2308860"/>
              <a:ext cx="6858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89337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933-0C70-42DA-B87B-AA277ADB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Unix/POSIX </a:t>
            </a:r>
            <a:r>
              <a:rPr lang="en-US" dirty="0"/>
              <a:t>Idea: Everything is a “File”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3584-0544-4ED2-A7D9-48DE6859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Identical interface for:</a:t>
            </a:r>
          </a:p>
          <a:p>
            <a:pPr lvl="1"/>
            <a:r>
              <a:rPr lang="en-US" dirty="0"/>
              <a:t>Files on disk</a:t>
            </a:r>
          </a:p>
          <a:p>
            <a:pPr lvl="1"/>
            <a:r>
              <a:rPr lang="en-US" dirty="0"/>
              <a:t>Devices (terminals, printers, etc.)</a:t>
            </a:r>
          </a:p>
          <a:p>
            <a:pPr lvl="1"/>
            <a:r>
              <a:rPr lang="en-US" dirty="0"/>
              <a:t>Regular files on disk</a:t>
            </a:r>
          </a:p>
          <a:p>
            <a:pPr lvl="1"/>
            <a:r>
              <a:rPr lang="en-US" dirty="0"/>
              <a:t>Networking (sockets)</a:t>
            </a:r>
          </a:p>
          <a:p>
            <a:pPr lvl="1"/>
            <a:r>
              <a:rPr lang="en-US" dirty="0"/>
              <a:t>Local </a:t>
            </a:r>
            <a:r>
              <a:rPr lang="en-US" dirty="0" err="1"/>
              <a:t>interprocess</a:t>
            </a:r>
            <a:r>
              <a:rPr lang="en-US" dirty="0"/>
              <a:t> communication (pipes, sockets)</a:t>
            </a:r>
          </a:p>
          <a:p>
            <a:r>
              <a:rPr lang="en-US" dirty="0" smtClean="0"/>
              <a:t>Based </a:t>
            </a:r>
            <a:r>
              <a:rPr lang="en-US" dirty="0"/>
              <a:t>on the system calls </a:t>
            </a:r>
            <a:r>
              <a:rPr lang="en-US" b="1" dirty="0">
                <a:latin typeface="Consolas" panose="020B0609020204030204" pitchFamily="49" charset="0"/>
              </a:rPr>
              <a:t>open</a:t>
            </a:r>
            <a:r>
              <a:rPr lang="en-US" b="1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>
                <a:latin typeface="Consolas" panose="020B0609020204030204" pitchFamily="49" charset="0"/>
              </a:rPr>
              <a:t>read</a:t>
            </a:r>
            <a:r>
              <a:rPr lang="en-US" b="1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>
                <a:latin typeface="Consolas" panose="020B0609020204030204" pitchFamily="49" charset="0"/>
              </a:rPr>
              <a:t>write</a:t>
            </a:r>
            <a:r>
              <a:rPr lang="en-US" b="1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b="1" dirty="0">
                <a:latin typeface="Consolas" panose="020B0609020204030204" pitchFamily="49" charset="0"/>
              </a:rPr>
              <a:t>close</a:t>
            </a:r>
            <a:r>
              <a:rPr lang="en-US" b="1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US" dirty="0" smtClean="0"/>
              <a:t>Additional: </a:t>
            </a:r>
            <a:r>
              <a:rPr lang="en-US" b="1" dirty="0" err="1" smtClean="0">
                <a:latin typeface="Consolas" panose="020B0609020204030204" pitchFamily="49" charset="0"/>
              </a:rPr>
              <a:t>ioctl</a:t>
            </a:r>
            <a:r>
              <a:rPr lang="en-US" b="1" dirty="0" smtClean="0">
                <a:latin typeface="Consolas" panose="020B0609020204030204" pitchFamily="49" charset="0"/>
              </a:rPr>
              <a:t>() </a:t>
            </a:r>
            <a:r>
              <a:rPr lang="en-US" dirty="0" smtClean="0"/>
              <a:t>for custom configuration that doesn’t quite fit</a:t>
            </a:r>
            <a:endParaRPr lang="en-US" dirty="0"/>
          </a:p>
          <a:p>
            <a:r>
              <a:rPr lang="en-US" dirty="0" smtClean="0"/>
              <a:t>Note that the “Everything is a File” idea was a radical idea when proposed</a:t>
            </a:r>
          </a:p>
          <a:p>
            <a:pPr lvl="1"/>
            <a:r>
              <a:rPr lang="en-US" dirty="0" smtClean="0"/>
              <a:t>Dennis Ritchie and Ken Thompson described this idea in their seminal paper on UNIX called “The UNIX Time-Sharing System” from 1974</a:t>
            </a:r>
          </a:p>
          <a:p>
            <a:pPr lvl="1"/>
            <a:r>
              <a:rPr lang="en-US" dirty="0" smtClean="0"/>
              <a:t>I posted this on the resources page if you are </a:t>
            </a:r>
            <a:r>
              <a:rPr lang="en-US" dirty="0" smtClean="0"/>
              <a:t>curious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04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825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103120"/>
            <a:ext cx="8077200" cy="1676400"/>
            <a:chOff x="228600" y="2057400"/>
            <a:chExt cx="80772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057400"/>
              <a:ext cx="7543800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6248400" y="2667000"/>
              <a:ext cx="2057400" cy="10668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Make </a:t>
              </a: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sure we are allowed to read this file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6172200" y="2308860"/>
              <a:ext cx="11049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39606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331720"/>
            <a:ext cx="8077200" cy="1600200"/>
            <a:chOff x="228600" y="2057400"/>
            <a:chExt cx="8077200" cy="16002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057400"/>
              <a:ext cx="75438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6248400" y="2895600"/>
              <a:ext cx="2057400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Check if file has </a:t>
              </a:r>
              <a:r>
                <a:rPr lang="en-US" b="0" smtClean="0">
                  <a:latin typeface="Gill Sans" charset="0"/>
                  <a:ea typeface="Gill Sans" charset="0"/>
                  <a:cs typeface="Gill Sans" charset="0"/>
                </a:rPr>
                <a:t>read methods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6172200" y="2537460"/>
              <a:ext cx="11049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495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761488"/>
            <a:ext cx="8534400" cy="2057400"/>
            <a:chOff x="228600" y="2209800"/>
            <a:chExt cx="8534400" cy="2057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648200" y="2895600"/>
              <a:ext cx="4114800" cy="1371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1440" indent="-91440">
                <a:buFont typeface="Arial" charset="0"/>
                <a:buChar char="•"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Check whether we can write to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buf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 (e.g.,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buf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 is in the user space range)  </a:t>
              </a:r>
            </a:p>
            <a:p>
              <a:pPr marL="91440" indent="-91440">
                <a:buFont typeface="Arial" charset="0"/>
                <a:buChar char="•"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nlikely(): hint to branch prediction this condition is unlikely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  <a:p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5867400" y="2537460"/>
              <a:ext cx="8382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02737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990088"/>
            <a:ext cx="8458200" cy="1371600"/>
            <a:chOff x="228600" y="2209800"/>
            <a:chExt cx="8458200" cy="1371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2895600"/>
              <a:ext cx="3200400" cy="6858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Check whether we read from a valid range in the file.</a:t>
              </a: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5867400" y="2537460"/>
              <a:ext cx="12192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5334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3657600"/>
            <a:ext cx="8610600" cy="2209800"/>
            <a:chOff x="228600" y="2209800"/>
            <a:chExt cx="8610600" cy="2209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939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3429000"/>
              <a:ext cx="33528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If driver provide a read function (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f_op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-&gt;read) use it; otherwise use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do_sync_read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()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5867400" y="3155278"/>
              <a:ext cx="1295400" cy="27372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3594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063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3505200"/>
            <a:ext cx="8458200" cy="1524000"/>
            <a:chOff x="228600" y="1143000"/>
            <a:chExt cx="8458200" cy="15240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3048000" y="1143000"/>
              <a:ext cx="5638800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Notify the parent of this file that the file was read (see 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  <a:hlinkClick r:id="rId2"/>
                </a:rPr>
                <a:t>http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  <a:hlinkClick r:id="rId2"/>
                </a:rPr>
                <a:t>://www.fieldses.org/~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  <a:hlinkClick r:id="rId2"/>
                </a:rPr>
                <a:t>bfields/kernel/vfs.txt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)	 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 bwMode="auto">
            <a:xfrm flipH="1">
              <a:off x="5791200" y="1905000"/>
              <a:ext cx="76200" cy="3048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2376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063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3611880"/>
            <a:ext cx="8458200" cy="1676400"/>
            <a:chOff x="228600" y="838200"/>
            <a:chExt cx="84582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838200"/>
              <a:ext cx="32004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Update the number of bytes read by “current” task (for scheduling purposes)	 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5791200" y="1849934"/>
              <a:ext cx="1371600" cy="35986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0355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063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4069080"/>
            <a:ext cx="8458200" cy="1676400"/>
            <a:chOff x="228600" y="838200"/>
            <a:chExt cx="84582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838200"/>
              <a:ext cx="32004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Update the number of read 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syscalls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by “current” task (for scheduling purposes)	 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5791200" y="1849934"/>
              <a:ext cx="1371600" cy="35986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92974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9982200" cy="57912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Device Driver: </a:t>
            </a:r>
            <a:r>
              <a:rPr lang="en-US" altLang="ko-KR" dirty="0" smtClean="0">
                <a:ea typeface="굴림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Supports a standard, internal interface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Special device-specific configuration supported with the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ioctl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</a:t>
            </a:r>
            <a:r>
              <a:rPr lang="en-US" altLang="ko-KR" sz="2000" dirty="0">
                <a:ea typeface="굴림" panose="020B0600000101010101" pitchFamily="34" charset="-127"/>
              </a:rPr>
              <a:t> system call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Device Drivers typically divided into two pieces: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Top half: accessed in call path from system calls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implements a set of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standard, cross-device calls</a:t>
            </a:r>
            <a:r>
              <a:rPr lang="en-US" altLang="ko-KR" dirty="0" smtClean="0">
                <a:ea typeface="굴림" panose="020B0600000101010101" pitchFamily="34" charset="-127"/>
              </a:rPr>
              <a:t> like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open()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close()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read()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write()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ioctl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strategy()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is the kernel’s interface to the device driver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Top half will </a:t>
            </a:r>
            <a:r>
              <a:rPr lang="en-US" altLang="ko-KR" i="1" dirty="0" smtClean="0">
                <a:ea typeface="굴림" panose="020B0600000101010101" pitchFamily="34" charset="-127"/>
              </a:rPr>
              <a:t>start</a:t>
            </a:r>
            <a:r>
              <a:rPr lang="en-US" altLang="ko-KR" dirty="0" smtClean="0">
                <a:ea typeface="굴림" panose="020B0600000101010101" pitchFamily="34" charset="-127"/>
              </a:rPr>
              <a:t> I/O to device, may put thread to sleep until finished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Bottom half: run as interrupt routine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Gets input or transfers next block of output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2959770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Level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740925"/>
            <a:ext cx="83058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Associated with particular hardware device</a:t>
            </a:r>
          </a:p>
          <a:p>
            <a:r>
              <a:rPr lang="en-US" sz="2800" dirty="0"/>
              <a:t>Registers / Unregisters itself with the kernel</a:t>
            </a:r>
          </a:p>
          <a:p>
            <a:r>
              <a:rPr lang="en-US" sz="2800" dirty="0"/>
              <a:t>Handler functions for each of the file operations</a:t>
            </a:r>
          </a:p>
        </p:txBody>
      </p:sp>
      <p:pic>
        <p:nvPicPr>
          <p:cNvPr id="7" name="Picture 6" descr="Screen Shot 2014-09-04 at 1.4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66" y="762000"/>
            <a:ext cx="8454468" cy="388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20306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501858" y="1436681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38368" y="1403866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27506" y="1823559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92676" y="1868305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994781" y="216985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Gill Sans Light"/>
              </a:rPr>
              <a:t>Syscall</a:t>
            </a:r>
            <a:endParaRPr lang="en-US" sz="160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46444" y="2137045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62158" y="2709446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39665" y="2513352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83986" y="3166646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38368" y="3160197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53061" y="3696012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205461" y="3517247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53383" y="3696012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530062" y="3874777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910961" y="3874777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72671" y="3972320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54530" y="3679692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61166" y="3500927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72748" y="90229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269672" y="1371600"/>
            <a:ext cx="26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  <a:latin typeface="Gill Sans Light"/>
              </a:rPr>
              <a:t>Streams (buffered I/O)</a:t>
            </a:r>
            <a:endParaRPr lang="en-US" i="1" dirty="0">
              <a:solidFill>
                <a:srgbClr val="3366FF"/>
              </a:solidFill>
              <a:latin typeface="Gill Sans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269672" y="173960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269672" y="2048454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269672" y="271581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269672" y="3161467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308186" y="370053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60" y="4207455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24" y="4207455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70" y="4579987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76" y="4874295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47" y="4420964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8" y="4420646"/>
            <a:ext cx="1265440" cy="90729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267200" y="23616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</p:spTree>
    <p:extLst>
      <p:ext uri="{BB962C8B-B14F-4D97-AF65-F5344CB8AC3E}">
        <p14:creationId xmlns:p14="http://schemas.microsoft.com/office/powerpoint/2010/main" val="119312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Communication between processes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676401" y="838200"/>
            <a:ext cx="8984816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Can we view files as communication channels?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Producer and Consumer of a file may be distinct processes</a:t>
            </a:r>
          </a:p>
          <a:p>
            <a:pPr lvl="1"/>
            <a:r>
              <a:rPr lang="en-US" dirty="0" smtClean="0"/>
              <a:t>May be separated in time (or not)</a:t>
            </a:r>
          </a:p>
          <a:p>
            <a:r>
              <a:rPr lang="en-US" dirty="0" smtClean="0"/>
              <a:t>However, what if data written once and consumed once?  </a:t>
            </a:r>
          </a:p>
          <a:p>
            <a:pPr lvl="1"/>
            <a:r>
              <a:rPr lang="en-US" dirty="0" smtClean="0"/>
              <a:t>Don’t we want something more like a queue?</a:t>
            </a:r>
          </a:p>
          <a:p>
            <a:pPr lvl="1"/>
            <a:r>
              <a:rPr lang="en-US" dirty="0" smtClean="0"/>
              <a:t>Can still look like File I/O!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19920" y="1447322"/>
            <a:ext cx="466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wbuf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wlen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2473" y="2839407"/>
            <a:ext cx="461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Cube 7"/>
          <p:cNvSpPr/>
          <p:nvPr/>
        </p:nvSpPr>
        <p:spPr>
          <a:xfrm>
            <a:off x="4648201" y="2268867"/>
            <a:ext cx="152716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64366" y="206949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753704" y="2342708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01289" y="2229279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7275" y="2507211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5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982"/>
            <a:ext cx="10363200" cy="570818"/>
          </a:xfrm>
        </p:spPr>
        <p:txBody>
          <a:bodyPr>
            <a:noAutofit/>
          </a:bodyPr>
          <a:lstStyle/>
          <a:p>
            <a:r>
              <a:rPr lang="en-US" dirty="0"/>
              <a:t>Communication Across the world looks like file </a:t>
            </a:r>
            <a:r>
              <a:rPr lang="en-US" dirty="0" smtClean="0"/>
              <a:t>IO! 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981200" y="4179412"/>
            <a:ext cx="8229600" cy="2124883"/>
          </a:xfrm>
        </p:spPr>
        <p:txBody>
          <a:bodyPr/>
          <a:lstStyle/>
          <a:p>
            <a:r>
              <a:rPr lang="en-US" dirty="0" smtClean="0"/>
              <a:t>Connected queues over the Internet</a:t>
            </a:r>
          </a:p>
          <a:p>
            <a:pPr lvl="1"/>
            <a:r>
              <a:rPr lang="en-US" dirty="0" smtClean="0"/>
              <a:t>But what’s the analog of open?</a:t>
            </a:r>
          </a:p>
          <a:p>
            <a:pPr lvl="1"/>
            <a:r>
              <a:rPr lang="en-US" dirty="0" smtClean="0"/>
              <a:t>What is the namespace?</a:t>
            </a:r>
          </a:p>
          <a:p>
            <a:pPr lvl="1"/>
            <a:r>
              <a:rPr lang="en-US" dirty="0" smtClean="0"/>
              <a:t>How are they connected in time?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6703" y="1341294"/>
            <a:ext cx="466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wbuf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wlen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9256" y="3171320"/>
            <a:ext cx="461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Cube 7"/>
          <p:cNvSpPr/>
          <p:nvPr/>
        </p:nvSpPr>
        <p:spPr>
          <a:xfrm>
            <a:off x="3969492" y="2088998"/>
            <a:ext cx="81838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9501" y="1889626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378840" y="2162839"/>
            <a:ext cx="502053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45062" y="239174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65494" y="2669677"/>
            <a:ext cx="379568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be 14"/>
          <p:cNvSpPr/>
          <p:nvPr/>
        </p:nvSpPr>
        <p:spPr>
          <a:xfrm>
            <a:off x="6347106" y="2480355"/>
            <a:ext cx="81838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3969492" y="1889627"/>
            <a:ext cx="2921441" cy="115930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38782"/>
            <a:ext cx="7908925" cy="875619"/>
          </a:xfrm>
        </p:spPr>
        <p:txBody>
          <a:bodyPr>
            <a:noAutofit/>
          </a:bodyPr>
          <a:lstStyle/>
          <a:p>
            <a:r>
              <a:rPr lang="en-US" dirty="0" smtClean="0"/>
              <a:t>Request Response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4129" y="1688375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buflen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1202" y="2914929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Cube 7"/>
          <p:cNvSpPr/>
          <p:nvPr/>
        </p:nvSpPr>
        <p:spPr>
          <a:xfrm>
            <a:off x="4781092" y="2373926"/>
            <a:ext cx="152716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257" y="2174554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886595" y="2447767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34180" y="2334338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40166" y="2612270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090716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Client (issues requests)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6991" y="1090716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Server (performs operations)</a:t>
            </a:r>
          </a:p>
        </p:txBody>
      </p:sp>
      <p:sp>
        <p:nvSpPr>
          <p:cNvPr id="16" name="Cube 15"/>
          <p:cNvSpPr/>
          <p:nvPr/>
        </p:nvSpPr>
        <p:spPr>
          <a:xfrm>
            <a:off x="4781092" y="4726781"/>
            <a:ext cx="152716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7257" y="4837537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14347" y="5012915"/>
            <a:ext cx="763383" cy="60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34180" y="4421369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6540166" y="4694582"/>
            <a:ext cx="694015" cy="142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47558" y="245515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requests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7559" y="482824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responses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1203" y="4021259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respbuf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02463" y="5383961"/>
            <a:ext cx="5008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resfd,resbuf,resmax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9" name="Freeform 28"/>
          <p:cNvSpPr/>
          <p:nvPr/>
        </p:nvSpPr>
        <p:spPr>
          <a:xfrm>
            <a:off x="7622074" y="3381927"/>
            <a:ext cx="266515" cy="767949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8589" y="3581362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service request</a:t>
            </a:r>
          </a:p>
        </p:txBody>
      </p:sp>
      <p:sp>
        <p:nvSpPr>
          <p:cNvPr id="31" name="Freeform 30"/>
          <p:cNvSpPr/>
          <p:nvPr/>
        </p:nvSpPr>
        <p:spPr>
          <a:xfrm>
            <a:off x="3256001" y="2720978"/>
            <a:ext cx="266515" cy="2107270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00866" y="357416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wait</a:t>
            </a:r>
          </a:p>
        </p:txBody>
      </p:sp>
    </p:spTree>
    <p:extLst>
      <p:ext uri="{BB962C8B-B14F-4D97-AF65-F5344CB8AC3E}">
        <p14:creationId xmlns:p14="http://schemas.microsoft.com/office/powerpoint/2010/main" val="3369562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7" grpId="0" animBg="1"/>
      <p:bldP spid="19" grpId="0" animBg="1"/>
      <p:bldP spid="27" grpId="0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27" y="1"/>
            <a:ext cx="9617074" cy="875619"/>
          </a:xfrm>
        </p:spPr>
        <p:txBody>
          <a:bodyPr>
            <a:noAutofit/>
          </a:bodyPr>
          <a:lstStyle/>
          <a:p>
            <a:r>
              <a:rPr lang="en-US" dirty="0" smtClean="0"/>
              <a:t>Request Response Protocol: Across Network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4129" y="1688375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buflen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1202" y="2914929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7257" y="2174554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886595" y="2447767"/>
            <a:ext cx="413460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34180" y="2334338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34" idx="5"/>
          </p:cNvCxnSpPr>
          <p:nvPr/>
        </p:nvCxnSpPr>
        <p:spPr>
          <a:xfrm flipV="1">
            <a:off x="6894160" y="2649191"/>
            <a:ext cx="340021" cy="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090716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Client (issues requests)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1" y="1090716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Server (performs operations)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7257" y="4837537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14347" y="5012915"/>
            <a:ext cx="385708" cy="60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34180" y="4421369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9" idx="1"/>
            <a:endCxn id="36" idx="5"/>
          </p:cNvCxnSpPr>
          <p:nvPr/>
        </p:nvCxnSpPr>
        <p:spPr>
          <a:xfrm flipH="1">
            <a:off x="6795156" y="4694581"/>
            <a:ext cx="439025" cy="76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1203" y="4021259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respbuf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02463" y="5383961"/>
            <a:ext cx="5008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resfd,resbuf,resmax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9" name="Freeform 28"/>
          <p:cNvSpPr/>
          <p:nvPr/>
        </p:nvSpPr>
        <p:spPr>
          <a:xfrm>
            <a:off x="7622074" y="3322855"/>
            <a:ext cx="266515" cy="767949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8589" y="3581362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service request</a:t>
            </a:r>
          </a:p>
        </p:txBody>
      </p:sp>
      <p:sp>
        <p:nvSpPr>
          <p:cNvPr id="31" name="Freeform 30"/>
          <p:cNvSpPr/>
          <p:nvPr/>
        </p:nvSpPr>
        <p:spPr>
          <a:xfrm>
            <a:off x="3256001" y="2720978"/>
            <a:ext cx="266515" cy="2107270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00866" y="357416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wait</a:t>
            </a:r>
          </a:p>
        </p:txBody>
      </p:sp>
      <p:sp>
        <p:nvSpPr>
          <p:cNvPr id="33" name="Cube 32"/>
          <p:cNvSpPr/>
          <p:nvPr/>
        </p:nvSpPr>
        <p:spPr>
          <a:xfrm>
            <a:off x="4300056" y="2249352"/>
            <a:ext cx="64750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263967" y="2478259"/>
            <a:ext cx="63019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4034263" y="2088486"/>
            <a:ext cx="2760893" cy="346437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6164963" y="4599341"/>
            <a:ext cx="63019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4300056" y="4738886"/>
            <a:ext cx="64750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65484" y="2346082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requests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25807" y="4335155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154426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8B71-E4E7-49A5-948E-3B6D8A96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533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Socket </a:t>
            </a:r>
            <a:r>
              <a:rPr lang="en-US" dirty="0" smtClean="0"/>
              <a:t>Abstraction: Endpoint for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F678-5D24-4CA6-AF9A-B8C9BBAF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0922000" cy="5715000"/>
          </a:xfrm>
        </p:spPr>
        <p:txBody>
          <a:bodyPr/>
          <a:lstStyle/>
          <a:p>
            <a:r>
              <a:rPr lang="en-US" b="1" dirty="0"/>
              <a:t>Key Idea:</a:t>
            </a:r>
            <a:r>
              <a:rPr lang="en-US" dirty="0"/>
              <a:t> Communication across the world looks like File </a:t>
            </a:r>
            <a:r>
              <a:rPr lang="en-US" dirty="0" smtClean="0"/>
              <a:t>I/O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Sockets</a:t>
            </a:r>
            <a:r>
              <a:rPr lang="en-US" dirty="0"/>
              <a:t>: </a:t>
            </a:r>
            <a:r>
              <a:rPr lang="en-US" dirty="0" smtClean="0"/>
              <a:t>Endpoint for Communication</a:t>
            </a:r>
          </a:p>
          <a:p>
            <a:pPr lvl="1"/>
            <a:r>
              <a:rPr lang="en-US" dirty="0" smtClean="0"/>
              <a:t>Queues to temporarily hold results</a:t>
            </a:r>
          </a:p>
          <a:p>
            <a:r>
              <a:rPr lang="en-US" dirty="0" smtClean="0"/>
              <a:t>Connection: Two Sockets Connected Over </a:t>
            </a:r>
            <a:r>
              <a:rPr lang="en-US" dirty="0"/>
              <a:t>the </a:t>
            </a:r>
            <a:r>
              <a:rPr lang="en-US" dirty="0" smtClean="0"/>
              <a:t>network </a:t>
            </a:r>
            <a:r>
              <a:rPr lang="en-US" dirty="0" smtClean="0">
                <a:sym typeface="Symbol" panose="05050102010706020507" pitchFamily="18" charset="2"/>
              </a:rPr>
              <a:t> IPC over network!</a:t>
            </a:r>
            <a:endParaRPr lang="en-US" dirty="0"/>
          </a:p>
          <a:p>
            <a:pPr lvl="1"/>
            <a:r>
              <a:rPr lang="en-US" dirty="0"/>
              <a:t>How to </a:t>
            </a:r>
            <a:r>
              <a:rPr lang="en-US" b="1" dirty="0"/>
              <a:t>open()</a:t>
            </a:r>
            <a:r>
              <a:rPr lang="en-US" dirty="0"/>
              <a:t>? </a:t>
            </a:r>
          </a:p>
          <a:p>
            <a:pPr lvl="1"/>
            <a:r>
              <a:rPr lang="en-US" dirty="0" smtClean="0"/>
              <a:t>What is the namespace?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are </a:t>
            </a:r>
            <a:r>
              <a:rPr lang="en-US" dirty="0" smtClean="0"/>
              <a:t>they </a:t>
            </a:r>
            <a:r>
              <a:rPr lang="en-US" dirty="0"/>
              <a:t>connected in time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2662" y="1430986"/>
            <a:ext cx="11826675" cy="1999653"/>
            <a:chOff x="117777" y="1663376"/>
            <a:chExt cx="11826675" cy="1999653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D9B4B69D-93E5-49AB-85FF-AD0ADA007143}"/>
                </a:ext>
              </a:extLst>
            </p:cNvPr>
            <p:cNvSpPr/>
            <p:nvPr/>
          </p:nvSpPr>
          <p:spPr>
            <a:xfrm>
              <a:off x="4420065" y="2091546"/>
              <a:ext cx="2921441" cy="1159307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D4B934-4D6E-4926-B6A9-84F82FE83049}"/>
                </a:ext>
              </a:extLst>
            </p:cNvPr>
            <p:cNvSpPr/>
            <p:nvPr/>
          </p:nvSpPr>
          <p:spPr>
            <a:xfrm>
              <a:off x="117777" y="1663376"/>
              <a:ext cx="40976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898800-31A0-41AA-A267-ECEEB729F14D}"/>
                </a:ext>
              </a:extLst>
            </p:cNvPr>
            <p:cNvSpPr/>
            <p:nvPr/>
          </p:nvSpPr>
          <p:spPr>
            <a:xfrm>
              <a:off x="7325708" y="3201364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4250616" y="2188574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Socket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2758085" y="2201241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Process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7AEC5A-F289-414B-A55A-2F146758F3CA}"/>
                </a:ext>
              </a:extLst>
            </p:cNvPr>
            <p:cNvCxnSpPr>
              <a:stCxn id="10" idx="3"/>
              <a:endCxn id="9" idx="2"/>
            </p:cNvCxnSpPr>
            <p:nvPr/>
          </p:nvCxnSpPr>
          <p:spPr>
            <a:xfrm>
              <a:off x="3747423" y="2474453"/>
              <a:ext cx="503193" cy="255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6629400" y="2637969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Socket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4D4374-BAAF-4C64-BAC8-2943EED0F6F7}"/>
                </a:ext>
              </a:extLst>
            </p:cNvPr>
            <p:cNvCxnSpPr>
              <a:stCxn id="17" idx="5"/>
              <a:endCxn id="18" idx="1"/>
            </p:cNvCxnSpPr>
            <p:nvPr/>
          </p:nvCxnSpPr>
          <p:spPr>
            <a:xfrm>
              <a:off x="7619535" y="2809650"/>
              <a:ext cx="590397" cy="12922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8209932" y="2549360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Process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</p:grpSp>
      <p:sp>
        <p:nvSpPr>
          <p:cNvPr id="27" name="Left-Right Arrow 26"/>
          <p:cNvSpPr/>
          <p:nvPr/>
        </p:nvSpPr>
        <p:spPr bwMode="auto">
          <a:xfrm rot="905306">
            <a:off x="5328290" y="2240313"/>
            <a:ext cx="1343341" cy="3810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695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CB3F-5EC3-449D-A0A1-28554891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Sockets: More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5772-A4F5-4B91-97F1-B4B334BB5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Socket:</a:t>
            </a:r>
            <a:r>
              <a:rPr lang="en-US" dirty="0"/>
              <a:t> An abstraction for one endpoint of a network connection</a:t>
            </a:r>
          </a:p>
          <a:p>
            <a:pPr lvl="1"/>
            <a:r>
              <a:rPr lang="en-US" dirty="0" smtClean="0"/>
              <a:t>Another mechanism </a:t>
            </a:r>
            <a:r>
              <a:rPr lang="en-US" dirty="0"/>
              <a:t>for </a:t>
            </a:r>
            <a:r>
              <a:rPr lang="en-US" b="1" dirty="0"/>
              <a:t>inter-process </a:t>
            </a:r>
            <a:r>
              <a:rPr lang="en-US" b="1" dirty="0" smtClean="0"/>
              <a:t>communication</a:t>
            </a:r>
          </a:p>
          <a:p>
            <a:pPr lvl="1"/>
            <a:r>
              <a:rPr lang="en-US" dirty="0"/>
              <a:t>Most operating systems (Linux, Mac OS X, Windows) provide this, even if they don’t copy rest of UNIX I/O</a:t>
            </a:r>
          </a:p>
          <a:p>
            <a:pPr lvl="1"/>
            <a:r>
              <a:rPr lang="en-US" dirty="0"/>
              <a:t>Standardized by </a:t>
            </a:r>
            <a:r>
              <a:rPr lang="en-US" dirty="0" smtClean="0"/>
              <a:t>POSIX</a:t>
            </a:r>
            <a:endParaRPr lang="en-US" b="1" dirty="0"/>
          </a:p>
          <a:p>
            <a:r>
              <a:rPr lang="en-US" dirty="0"/>
              <a:t>First introduced in 4.2 BSD </a:t>
            </a:r>
            <a:r>
              <a:rPr lang="en-US" dirty="0" smtClean="0"/>
              <a:t>(Berkeley Standard Distribution) Unix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release had some huge benefits (and excitement from potential users)</a:t>
            </a:r>
          </a:p>
          <a:p>
            <a:pPr lvl="1"/>
            <a:r>
              <a:rPr lang="en-US" dirty="0"/>
              <a:t>Runners waiting at release time to get release on tape and take to businesses</a:t>
            </a:r>
          </a:p>
          <a:p>
            <a:r>
              <a:rPr lang="en-US" dirty="0"/>
              <a:t>Same abstraction for any kind of network</a:t>
            </a:r>
          </a:p>
          <a:p>
            <a:pPr lvl="1"/>
            <a:r>
              <a:rPr lang="en-US" dirty="0"/>
              <a:t>Local (within same machine)</a:t>
            </a:r>
          </a:p>
          <a:p>
            <a:pPr lvl="1"/>
            <a:r>
              <a:rPr lang="en-US" dirty="0"/>
              <a:t>The Internet (TCP/IP, UDP/IP)</a:t>
            </a:r>
          </a:p>
          <a:p>
            <a:pPr lvl="1"/>
            <a:r>
              <a:rPr lang="en-US" dirty="0"/>
              <a:t>Things “no one” uses anymore (OSI, </a:t>
            </a:r>
            <a:r>
              <a:rPr lang="en-US" dirty="0" err="1"/>
              <a:t>Appletalk</a:t>
            </a:r>
            <a:r>
              <a:rPr lang="en-US" dirty="0"/>
              <a:t>, IPX, …)</a:t>
            </a:r>
          </a:p>
        </p:txBody>
      </p:sp>
    </p:spTree>
    <p:extLst>
      <p:ext uri="{BB962C8B-B14F-4D97-AF65-F5344CB8AC3E}">
        <p14:creationId xmlns:p14="http://schemas.microsoft.com/office/powerpoint/2010/main" val="1411851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2140-5A9E-494F-B1AA-F2AD26AF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Sockets: More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1F1A-BC01-41F0-8866-E8C3CE94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just like a file with a </a:t>
            </a:r>
            <a:r>
              <a:rPr lang="en-US" b="1" dirty="0"/>
              <a:t>file descriptor</a:t>
            </a:r>
          </a:p>
          <a:p>
            <a:pPr lvl="1"/>
            <a:r>
              <a:rPr lang="en-US" dirty="0"/>
              <a:t>Corresponds to a network connection (</a:t>
            </a:r>
            <a:r>
              <a:rPr lang="en-US" i="1" dirty="0"/>
              <a:t>two</a:t>
            </a:r>
            <a:r>
              <a:rPr lang="en-US" dirty="0"/>
              <a:t> queues)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write</a:t>
            </a:r>
            <a:r>
              <a:rPr lang="en-US" dirty="0"/>
              <a:t> adds to output queue (queue of data destined for other side)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read</a:t>
            </a:r>
            <a:r>
              <a:rPr lang="en-US" dirty="0"/>
              <a:t> removes from it input queue (queue of data destined for this side)</a:t>
            </a:r>
          </a:p>
          <a:p>
            <a:pPr lvl="1"/>
            <a:r>
              <a:rPr lang="en-US" dirty="0"/>
              <a:t>Some operations do not work, e.g. </a:t>
            </a:r>
            <a:r>
              <a:rPr lang="en-US" b="1" dirty="0" err="1">
                <a:latin typeface="Consolas" panose="020B0609020204030204" pitchFamily="49" charset="0"/>
              </a:rPr>
              <a:t>lseek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How can we use sockets to support real applications?</a:t>
            </a:r>
          </a:p>
          <a:p>
            <a:pPr lvl="1"/>
            <a:r>
              <a:rPr lang="en-US" dirty="0"/>
              <a:t>A bidirectional byte stream isn’t useful on its own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May need messaging facility to partition stream into chunks</a:t>
            </a:r>
          </a:p>
          <a:p>
            <a:pPr lvl="1"/>
            <a:r>
              <a:rPr lang="en-US" dirty="0" smtClean="0"/>
              <a:t>May need RPC facility to translate one environment to another and provide the abstraction of a function call over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Simple Example: Echo Server</a:t>
            </a:r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262275" y="446598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727248" y="4465982"/>
            <a:ext cx="1873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4688876" y="2337626"/>
            <a:ext cx="219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“hello, world”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4688870" y="3773370"/>
            <a:ext cx="219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“hello, world”</a:t>
            </a:r>
          </a:p>
        </p:txBody>
      </p:sp>
    </p:spTree>
    <p:extLst>
      <p:ext uri="{BB962C8B-B14F-4D97-AF65-F5344CB8AC3E}">
        <p14:creationId xmlns:p14="http://schemas.microsoft.com/office/powerpoint/2010/main" val="984352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>
            <a:extLst>
              <a:ext uri="{FF2B5EF4-FFF2-40B4-BE49-F238E27FC236}">
                <a16:creationId xmlns:a16="http://schemas.microsoft.com/office/drawing/2014/main" id="{B87FD9EE-3340-4411-8DC9-133A54B7AEDA}"/>
              </a:ext>
            </a:extLst>
          </p:cNvPr>
          <p:cNvSpPr/>
          <p:nvPr/>
        </p:nvSpPr>
        <p:spPr>
          <a:xfrm>
            <a:off x="3655805" y="2148598"/>
            <a:ext cx="3990904" cy="346437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49793" y="2185936"/>
            <a:ext cx="803513" cy="3267025"/>
          </a:xfrm>
          <a:prstGeom prst="roundRect">
            <a:avLst>
              <a:gd name="adj" fmla="val 0"/>
            </a:avLst>
          </a:prstGeom>
          <a:solidFill>
            <a:srgbClr val="BCFFBC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629400" y="2694975"/>
            <a:ext cx="812117" cy="2181825"/>
          </a:xfrm>
          <a:prstGeom prst="roundRect">
            <a:avLst>
              <a:gd name="adj" fmla="val 0"/>
            </a:avLst>
          </a:prstGeom>
          <a:solidFill>
            <a:srgbClr val="BCFFBC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A8615-C556-497D-8A14-3E1785D82A88}"/>
              </a:ext>
            </a:extLst>
          </p:cNvPr>
          <p:cNvSpPr/>
          <p:nvPr/>
        </p:nvSpPr>
        <p:spPr>
          <a:xfrm>
            <a:off x="2486394" y="1702568"/>
            <a:ext cx="5570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sockfd,sndbuf,strlen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sndbuf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)+1);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DF33-907B-4A71-B703-1A2DED13F761}"/>
              </a:ext>
            </a:extLst>
          </p:cNvPr>
          <p:cNvSpPr/>
          <p:nvPr/>
        </p:nvSpPr>
        <p:spPr>
          <a:xfrm>
            <a:off x="7639480" y="1675546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n 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= 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read(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sockfd,reqbuf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,…);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17279B-769D-4622-B132-6D28D9CFAB38}"/>
              </a:ext>
            </a:extLst>
          </p:cNvPr>
          <p:cNvCxnSpPr>
            <a:stCxn id="45" idx="3"/>
          </p:cNvCxnSpPr>
          <p:nvPr/>
        </p:nvCxnSpPr>
        <p:spPr>
          <a:xfrm>
            <a:off x="3443134" y="2543607"/>
            <a:ext cx="478464" cy="1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407AB1E-5288-4BC0-993D-4F9BF238D82F}"/>
              </a:ext>
            </a:extLst>
          </p:cNvPr>
          <p:cNvSpPr/>
          <p:nvPr/>
        </p:nvSpPr>
        <p:spPr>
          <a:xfrm>
            <a:off x="7766666" y="2103240"/>
            <a:ext cx="989338" cy="1090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F58B60-1D66-44D0-BD58-634AC9FA557B}"/>
              </a:ext>
            </a:extLst>
          </p:cNvPr>
          <p:cNvCxnSpPr/>
          <p:nvPr/>
        </p:nvCxnSpPr>
        <p:spPr>
          <a:xfrm>
            <a:off x="7315200" y="3048307"/>
            <a:ext cx="425854" cy="44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564B9D-195F-4FC1-A401-54155A31551F}"/>
              </a:ext>
            </a:extLst>
          </p:cNvPr>
          <p:cNvSpPr txBox="1"/>
          <p:nvPr/>
        </p:nvSpPr>
        <p:spPr>
          <a:xfrm>
            <a:off x="1097800" y="762000"/>
            <a:ext cx="365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 (issues requests)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AC13D-E05A-485F-B4BA-C86774A4CAF4}"/>
              </a:ext>
            </a:extLst>
          </p:cNvPr>
          <p:cNvSpPr txBox="1"/>
          <p:nvPr/>
        </p:nvSpPr>
        <p:spPr>
          <a:xfrm>
            <a:off x="6978858" y="764394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 (services requests)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E4E37-34A2-4550-AC9D-A797D212195B}"/>
              </a:ext>
            </a:extLst>
          </p:cNvPr>
          <p:cNvSpPr/>
          <p:nvPr/>
        </p:nvSpPr>
        <p:spPr>
          <a:xfrm>
            <a:off x="2453796" y="3376357"/>
            <a:ext cx="989338" cy="20677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5CC9D1-F723-43BD-845D-2ACCC0E11786}"/>
              </a:ext>
            </a:extLst>
          </p:cNvPr>
          <p:cNvCxnSpPr/>
          <p:nvPr/>
        </p:nvCxnSpPr>
        <p:spPr>
          <a:xfrm flipH="1">
            <a:off x="3443134" y="5073027"/>
            <a:ext cx="478464" cy="75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9CF521-1AFB-41D4-B311-B6809023AAB0}"/>
              </a:ext>
            </a:extLst>
          </p:cNvPr>
          <p:cNvSpPr/>
          <p:nvPr/>
        </p:nvSpPr>
        <p:spPr>
          <a:xfrm>
            <a:off x="7786717" y="4254176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D397EB-0393-45A5-8CF0-294757F64DC0}"/>
              </a:ext>
            </a:extLst>
          </p:cNvPr>
          <p:cNvCxnSpPr>
            <a:stCxn id="16" idx="1"/>
          </p:cNvCxnSpPr>
          <p:nvPr/>
        </p:nvCxnSpPr>
        <p:spPr>
          <a:xfrm flipH="1">
            <a:off x="7335557" y="4527388"/>
            <a:ext cx="451160" cy="4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4BDDAF2-0BC7-4416-8166-4397DE0D6E61}"/>
              </a:ext>
            </a:extLst>
          </p:cNvPr>
          <p:cNvSpPr/>
          <p:nvPr/>
        </p:nvSpPr>
        <p:spPr>
          <a:xfrm>
            <a:off x="7298333" y="3867090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sockfd,reqbuf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,…);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>
            <a:off x="8154559" y="3193287"/>
            <a:ext cx="266515" cy="1085186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4BD654-078F-43C1-B8B4-AEB323BED04D}"/>
              </a:ext>
            </a:extLst>
          </p:cNvPr>
          <p:cNvSpPr txBox="1"/>
          <p:nvPr/>
        </p:nvSpPr>
        <p:spPr>
          <a:xfrm>
            <a:off x="8972596" y="33704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print</a:t>
            </a:r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EC5B8904-7774-4730-B220-A21A87C06A4E}"/>
              </a:ext>
            </a:extLst>
          </p:cNvPr>
          <p:cNvSpPr/>
          <p:nvPr/>
        </p:nvSpPr>
        <p:spPr>
          <a:xfrm>
            <a:off x="2717506" y="3411447"/>
            <a:ext cx="266515" cy="2024398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E7D4B9-CAC1-4F35-9189-8B9B50620EBB}"/>
              </a:ext>
            </a:extLst>
          </p:cNvPr>
          <p:cNvSpPr txBox="1"/>
          <p:nvPr/>
        </p:nvSpPr>
        <p:spPr>
          <a:xfrm>
            <a:off x="2362200" y="3766137"/>
            <a:ext cx="65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wait</a:t>
            </a: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A380C0E2-92B9-4088-AAA0-ADB7602957BA}"/>
              </a:ext>
            </a:extLst>
          </p:cNvPr>
          <p:cNvSpPr/>
          <p:nvPr/>
        </p:nvSpPr>
        <p:spPr>
          <a:xfrm>
            <a:off x="3921598" y="2309464"/>
            <a:ext cx="64750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ABE29466-EBD7-4BD6-9DCD-87EF8D1754B1}"/>
              </a:ext>
            </a:extLst>
          </p:cNvPr>
          <p:cNvSpPr/>
          <p:nvPr/>
        </p:nvSpPr>
        <p:spPr>
          <a:xfrm>
            <a:off x="6705600" y="2819400"/>
            <a:ext cx="63019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2FD4FA8B-4FF4-4639-AC57-E3DE08BD266F}"/>
              </a:ext>
            </a:extLst>
          </p:cNvPr>
          <p:cNvSpPr/>
          <p:nvPr/>
        </p:nvSpPr>
        <p:spPr>
          <a:xfrm>
            <a:off x="6705600" y="4267200"/>
            <a:ext cx="63019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1C1749D7-5D53-4D75-ABAB-92DB5AB745AA}"/>
              </a:ext>
            </a:extLst>
          </p:cNvPr>
          <p:cNvSpPr/>
          <p:nvPr/>
        </p:nvSpPr>
        <p:spPr>
          <a:xfrm>
            <a:off x="3921598" y="4798998"/>
            <a:ext cx="64750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62000" y="1219200"/>
            <a:ext cx="4837404" cy="1726329"/>
            <a:chOff x="762000" y="1219200"/>
            <a:chExt cx="4837404" cy="1726329"/>
          </a:xfrm>
        </p:grpSpPr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D3E18327-9A2F-4907-96AC-A760D1428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082" y="1660629"/>
              <a:ext cx="1258399" cy="12849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80F692-4C0F-4A13-A37A-AF190A0A415F}"/>
                </a:ext>
              </a:extLst>
            </p:cNvPr>
            <p:cNvSpPr/>
            <p:nvPr/>
          </p:nvSpPr>
          <p:spPr>
            <a:xfrm>
              <a:off x="762000" y="1219200"/>
              <a:ext cx="48374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Consolas" panose="020B0609020204030204" pitchFamily="49" charset="0"/>
                  <a:cs typeface="Courier"/>
                </a:rPr>
                <a:t>fgets</a:t>
              </a:r>
              <a:r>
                <a:rPr lang="en-US" sz="2000" b="1" dirty="0" smtClean="0">
                  <a:latin typeface="Consolas" panose="020B0609020204030204" pitchFamily="49" charset="0"/>
                  <a:cs typeface="Courier"/>
                </a:rPr>
                <a:t>(</a:t>
              </a:r>
              <a:r>
                <a:rPr lang="en-US" sz="2000" b="1" dirty="0" err="1" smtClean="0">
                  <a:latin typeface="Consolas" panose="020B0609020204030204" pitchFamily="49" charset="0"/>
                  <a:cs typeface="Courier"/>
                </a:rPr>
                <a:t>sndbuf</a:t>
              </a:r>
              <a:r>
                <a:rPr lang="en-US" sz="2000" dirty="0" err="1" smtClean="0">
                  <a:latin typeface="Consolas" panose="020B0609020204030204" pitchFamily="49" charset="0"/>
                  <a:cs typeface="Courier"/>
                </a:rPr>
                <a:t>,bufsize</a:t>
              </a:r>
              <a:r>
                <a:rPr lang="en-US" sz="2000" b="1" dirty="0" err="1" smtClean="0">
                  <a:latin typeface="Consolas" panose="020B0609020204030204" pitchFamily="49" charset="0"/>
                  <a:cs typeface="Courier"/>
                </a:rPr>
                <a:t>,stdin</a:t>
              </a:r>
              <a:r>
                <a:rPr lang="en-US" sz="2000" b="1" dirty="0" smtClean="0">
                  <a:latin typeface="Consolas" panose="020B0609020204030204" pitchFamily="49" charset="0"/>
                  <a:cs typeface="Courier"/>
                </a:rPr>
                <a:t>); </a:t>
              </a:r>
              <a:endParaRPr lang="en-US" sz="2000" b="1" dirty="0">
                <a:latin typeface="Consolas" panose="020B0609020204030204" pitchFamily="49" charset="0"/>
              </a:endParaRPr>
            </a:p>
          </p:txBody>
        </p:sp>
      </p:grpSp>
      <p:pic>
        <p:nvPicPr>
          <p:cNvPr id="33" name="Picture 32" descr="imgres.png">
            <a:extLst>
              <a:ext uri="{FF2B5EF4-FFF2-40B4-BE49-F238E27FC236}">
                <a16:creationId xmlns:a16="http://schemas.microsoft.com/office/drawing/2014/main" id="{1005DD79-CE9D-4B7B-AF5A-945AD6845B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61" y="2924743"/>
            <a:ext cx="948330" cy="822411"/>
          </a:xfrm>
          <a:prstGeom prst="rect">
            <a:avLst/>
          </a:prstGeom>
        </p:spPr>
      </p:pic>
      <p:pic>
        <p:nvPicPr>
          <p:cNvPr id="34" name="Picture 33" descr="imgres.png">
            <a:extLst>
              <a:ext uri="{FF2B5EF4-FFF2-40B4-BE49-F238E27FC236}">
                <a16:creationId xmlns:a16="http://schemas.microsoft.com/office/drawing/2014/main" id="{58A49D54-CF10-4C3B-82C1-570CBB232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74" y="5573454"/>
            <a:ext cx="948330" cy="82241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2A4F59-C863-49FC-A3C9-52A490B4EC9C}"/>
              </a:ext>
            </a:extLst>
          </p:cNvPr>
          <p:cNvCxnSpPr>
            <a:stCxn id="22" idx="1"/>
            <a:endCxn id="33" idx="1"/>
          </p:cNvCxnSpPr>
          <p:nvPr/>
        </p:nvCxnSpPr>
        <p:spPr>
          <a:xfrm flipV="1">
            <a:off x="8420735" y="3335949"/>
            <a:ext cx="1326226" cy="170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4B54B39-DC98-44DB-88AC-3AFCB04616E3}"/>
              </a:ext>
            </a:extLst>
          </p:cNvPr>
          <p:cNvSpPr txBox="1"/>
          <p:nvPr/>
        </p:nvSpPr>
        <p:spPr>
          <a:xfrm>
            <a:off x="3918056" y="59156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print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67CAD5-5F22-48BA-B762-B787BC906D31}"/>
              </a:ext>
            </a:extLst>
          </p:cNvPr>
          <p:cNvCxnSpPr>
            <a:cxnSpLocks/>
          </p:cNvCxnSpPr>
          <p:nvPr/>
        </p:nvCxnSpPr>
        <p:spPr>
          <a:xfrm>
            <a:off x="3144058" y="5444074"/>
            <a:ext cx="1387059" cy="471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45">
            <a:extLst>
              <a:ext uri="{FF2B5EF4-FFF2-40B4-BE49-F238E27FC236}">
                <a16:creationId xmlns:a16="http://schemas.microsoft.com/office/drawing/2014/main" id="{14435F38-29AB-4486-9A71-AC0243C5A8FB}"/>
              </a:ext>
            </a:extLst>
          </p:cNvPr>
          <p:cNvSpPr/>
          <p:nvPr/>
        </p:nvSpPr>
        <p:spPr>
          <a:xfrm>
            <a:off x="654413" y="2994114"/>
            <a:ext cx="2351677" cy="3300577"/>
          </a:xfrm>
          <a:custGeom>
            <a:avLst/>
            <a:gdLst>
              <a:gd name="connsiteX0" fmla="*/ 1654195 w 1654195"/>
              <a:gd name="connsiteY0" fmla="*/ 2997952 h 3812587"/>
              <a:gd name="connsiteX1" fmla="*/ 1432702 w 1654195"/>
              <a:gd name="connsiteY1" fmla="*/ 3647754 h 3812587"/>
              <a:gd name="connsiteX2" fmla="*/ 738688 w 1654195"/>
              <a:gd name="connsiteY2" fmla="*/ 3721596 h 3812587"/>
              <a:gd name="connsiteX3" fmla="*/ 236635 w 1654195"/>
              <a:gd name="connsiteY3" fmla="*/ 2525368 h 3812587"/>
              <a:gd name="connsiteX4" fmla="*/ 375 w 1654195"/>
              <a:gd name="connsiteY4" fmla="*/ 989472 h 3812587"/>
              <a:gd name="connsiteX5" fmla="*/ 177570 w 1654195"/>
              <a:gd name="connsiteY5" fmla="*/ 0 h 381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195" h="3812587">
                <a:moveTo>
                  <a:pt x="1654195" y="2997952"/>
                </a:moveTo>
                <a:cubicBezTo>
                  <a:pt x="1619740" y="3262549"/>
                  <a:pt x="1585286" y="3527147"/>
                  <a:pt x="1432702" y="3647754"/>
                </a:cubicBezTo>
                <a:cubicBezTo>
                  <a:pt x="1280118" y="3768361"/>
                  <a:pt x="938032" y="3908660"/>
                  <a:pt x="738688" y="3721596"/>
                </a:cubicBezTo>
                <a:cubicBezTo>
                  <a:pt x="539343" y="3534532"/>
                  <a:pt x="359687" y="2980722"/>
                  <a:pt x="236635" y="2525368"/>
                </a:cubicBezTo>
                <a:cubicBezTo>
                  <a:pt x="113583" y="2070014"/>
                  <a:pt x="10219" y="1410367"/>
                  <a:pt x="375" y="989472"/>
                </a:cubicBezTo>
                <a:cubicBezTo>
                  <a:pt x="-9469" y="568577"/>
                  <a:pt x="177570" y="0"/>
                  <a:pt x="177570" y="0"/>
                </a:cubicBezTo>
              </a:path>
            </a:pathLst>
          </a:cu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70B229D8-6293-4810-8722-AABC35C20F97}"/>
              </a:ext>
            </a:extLst>
          </p:cNvPr>
          <p:cNvSpPr/>
          <p:nvPr/>
        </p:nvSpPr>
        <p:spPr>
          <a:xfrm>
            <a:off x="8326493" y="1371601"/>
            <a:ext cx="3008744" cy="4081360"/>
          </a:xfrm>
          <a:custGeom>
            <a:avLst/>
            <a:gdLst>
              <a:gd name="connsiteX0" fmla="*/ 0 w 2055225"/>
              <a:gd name="connsiteY0" fmla="*/ 2095367 h 2387676"/>
              <a:gd name="connsiteX1" fmla="*/ 221493 w 2055225"/>
              <a:gd name="connsiteY1" fmla="*/ 2361196 h 2387676"/>
              <a:gd name="connsiteX2" fmla="*/ 1196066 w 2055225"/>
              <a:gd name="connsiteY2" fmla="*/ 2346428 h 2387676"/>
              <a:gd name="connsiteX3" fmla="*/ 1919612 w 2055225"/>
              <a:gd name="connsiteY3" fmla="*/ 2080599 h 2387676"/>
              <a:gd name="connsiteX4" fmla="*/ 2052508 w 2055225"/>
              <a:gd name="connsiteY4" fmla="*/ 1017286 h 2387676"/>
              <a:gd name="connsiteX5" fmla="*/ 1875313 w 2055225"/>
              <a:gd name="connsiteY5" fmla="*/ 116424 h 2387676"/>
              <a:gd name="connsiteX6" fmla="*/ 1151767 w 2055225"/>
              <a:gd name="connsiteY6" fmla="*/ 13046 h 2387676"/>
              <a:gd name="connsiteX7" fmla="*/ 472520 w 2055225"/>
              <a:gd name="connsiteY7" fmla="*/ 131192 h 2387676"/>
              <a:gd name="connsiteX8" fmla="*/ 251026 w 2055225"/>
              <a:gd name="connsiteY8" fmla="*/ 515166 h 2387676"/>
              <a:gd name="connsiteX0" fmla="*/ 0 w 2053606"/>
              <a:gd name="connsiteY0" fmla="*/ 2095367 h 2382030"/>
              <a:gd name="connsiteX1" fmla="*/ 221493 w 2053606"/>
              <a:gd name="connsiteY1" fmla="*/ 2361196 h 2382030"/>
              <a:gd name="connsiteX2" fmla="*/ 1380403 w 2053606"/>
              <a:gd name="connsiteY2" fmla="*/ 2333015 h 2382030"/>
              <a:gd name="connsiteX3" fmla="*/ 1919612 w 2053606"/>
              <a:gd name="connsiteY3" fmla="*/ 2080599 h 2382030"/>
              <a:gd name="connsiteX4" fmla="*/ 2052508 w 2053606"/>
              <a:gd name="connsiteY4" fmla="*/ 1017286 h 2382030"/>
              <a:gd name="connsiteX5" fmla="*/ 1875313 w 2053606"/>
              <a:gd name="connsiteY5" fmla="*/ 116424 h 2382030"/>
              <a:gd name="connsiteX6" fmla="*/ 1151767 w 2053606"/>
              <a:gd name="connsiteY6" fmla="*/ 13046 h 2382030"/>
              <a:gd name="connsiteX7" fmla="*/ 472520 w 2053606"/>
              <a:gd name="connsiteY7" fmla="*/ 131192 h 2382030"/>
              <a:gd name="connsiteX8" fmla="*/ 251026 w 2053606"/>
              <a:gd name="connsiteY8" fmla="*/ 515166 h 2382030"/>
              <a:gd name="connsiteX0" fmla="*/ 0 w 2053606"/>
              <a:gd name="connsiteY0" fmla="*/ 2095367 h 2382030"/>
              <a:gd name="connsiteX1" fmla="*/ 221493 w 2053606"/>
              <a:gd name="connsiteY1" fmla="*/ 2361196 h 2382030"/>
              <a:gd name="connsiteX2" fmla="*/ 1380403 w 2053606"/>
              <a:gd name="connsiteY2" fmla="*/ 2333015 h 2382030"/>
              <a:gd name="connsiteX3" fmla="*/ 1919612 w 2053606"/>
              <a:gd name="connsiteY3" fmla="*/ 2080599 h 2382030"/>
              <a:gd name="connsiteX4" fmla="*/ 2052508 w 2053606"/>
              <a:gd name="connsiteY4" fmla="*/ 1017286 h 2382030"/>
              <a:gd name="connsiteX5" fmla="*/ 1875313 w 2053606"/>
              <a:gd name="connsiteY5" fmla="*/ 116424 h 2382030"/>
              <a:gd name="connsiteX6" fmla="*/ 1151767 w 2053606"/>
              <a:gd name="connsiteY6" fmla="*/ 13046 h 2382030"/>
              <a:gd name="connsiteX7" fmla="*/ 472520 w 2053606"/>
              <a:gd name="connsiteY7" fmla="*/ 131192 h 2382030"/>
              <a:gd name="connsiteX8" fmla="*/ 251026 w 2053606"/>
              <a:gd name="connsiteY8" fmla="*/ 515166 h 2382030"/>
              <a:gd name="connsiteX0" fmla="*/ 0 w 2053606"/>
              <a:gd name="connsiteY0" fmla="*/ 2095367 h 2414995"/>
              <a:gd name="connsiteX1" fmla="*/ 826349 w 2053606"/>
              <a:gd name="connsiteY1" fmla="*/ 2401432 h 2414995"/>
              <a:gd name="connsiteX2" fmla="*/ 1380403 w 2053606"/>
              <a:gd name="connsiteY2" fmla="*/ 2333015 h 2414995"/>
              <a:gd name="connsiteX3" fmla="*/ 1919612 w 2053606"/>
              <a:gd name="connsiteY3" fmla="*/ 2080599 h 2414995"/>
              <a:gd name="connsiteX4" fmla="*/ 2052508 w 2053606"/>
              <a:gd name="connsiteY4" fmla="*/ 1017286 h 2414995"/>
              <a:gd name="connsiteX5" fmla="*/ 1875313 w 2053606"/>
              <a:gd name="connsiteY5" fmla="*/ 116424 h 2414995"/>
              <a:gd name="connsiteX6" fmla="*/ 1151767 w 2053606"/>
              <a:gd name="connsiteY6" fmla="*/ 13046 h 2414995"/>
              <a:gd name="connsiteX7" fmla="*/ 472520 w 2053606"/>
              <a:gd name="connsiteY7" fmla="*/ 131192 h 2414995"/>
              <a:gd name="connsiteX8" fmla="*/ 251026 w 2053606"/>
              <a:gd name="connsiteY8" fmla="*/ 515166 h 2414995"/>
              <a:gd name="connsiteX0" fmla="*/ 0 w 1984480"/>
              <a:gd name="connsiteY0" fmla="*/ 2537978 h 2570071"/>
              <a:gd name="connsiteX1" fmla="*/ 757223 w 1984480"/>
              <a:gd name="connsiteY1" fmla="*/ 2401432 h 2570071"/>
              <a:gd name="connsiteX2" fmla="*/ 1311277 w 1984480"/>
              <a:gd name="connsiteY2" fmla="*/ 2333015 h 2570071"/>
              <a:gd name="connsiteX3" fmla="*/ 1850486 w 1984480"/>
              <a:gd name="connsiteY3" fmla="*/ 2080599 h 2570071"/>
              <a:gd name="connsiteX4" fmla="*/ 1983382 w 1984480"/>
              <a:gd name="connsiteY4" fmla="*/ 1017286 h 2570071"/>
              <a:gd name="connsiteX5" fmla="*/ 1806187 w 1984480"/>
              <a:gd name="connsiteY5" fmla="*/ 116424 h 2570071"/>
              <a:gd name="connsiteX6" fmla="*/ 1082641 w 1984480"/>
              <a:gd name="connsiteY6" fmla="*/ 13046 h 2570071"/>
              <a:gd name="connsiteX7" fmla="*/ 403394 w 1984480"/>
              <a:gd name="connsiteY7" fmla="*/ 131192 h 2570071"/>
              <a:gd name="connsiteX8" fmla="*/ 181900 w 1984480"/>
              <a:gd name="connsiteY8" fmla="*/ 515166 h 2570071"/>
              <a:gd name="connsiteX0" fmla="*/ 0 w 1984480"/>
              <a:gd name="connsiteY0" fmla="*/ 2537978 h 2834267"/>
              <a:gd name="connsiteX1" fmla="*/ 734181 w 1984480"/>
              <a:gd name="connsiteY1" fmla="*/ 2830630 h 2834267"/>
              <a:gd name="connsiteX2" fmla="*/ 1311277 w 1984480"/>
              <a:gd name="connsiteY2" fmla="*/ 2333015 h 2834267"/>
              <a:gd name="connsiteX3" fmla="*/ 1850486 w 1984480"/>
              <a:gd name="connsiteY3" fmla="*/ 2080599 h 2834267"/>
              <a:gd name="connsiteX4" fmla="*/ 1983382 w 1984480"/>
              <a:gd name="connsiteY4" fmla="*/ 1017286 h 2834267"/>
              <a:gd name="connsiteX5" fmla="*/ 1806187 w 1984480"/>
              <a:gd name="connsiteY5" fmla="*/ 116424 h 2834267"/>
              <a:gd name="connsiteX6" fmla="*/ 1082641 w 1984480"/>
              <a:gd name="connsiteY6" fmla="*/ 13046 h 2834267"/>
              <a:gd name="connsiteX7" fmla="*/ 403394 w 1984480"/>
              <a:gd name="connsiteY7" fmla="*/ 131192 h 2834267"/>
              <a:gd name="connsiteX8" fmla="*/ 181900 w 1984480"/>
              <a:gd name="connsiteY8" fmla="*/ 515166 h 2834267"/>
              <a:gd name="connsiteX0" fmla="*/ 0 w 1984005"/>
              <a:gd name="connsiteY0" fmla="*/ 2537978 h 2831059"/>
              <a:gd name="connsiteX1" fmla="*/ 734181 w 1984005"/>
              <a:gd name="connsiteY1" fmla="*/ 2830630 h 2831059"/>
              <a:gd name="connsiteX2" fmla="*/ 1495614 w 1984005"/>
              <a:gd name="connsiteY2" fmla="*/ 2473845 h 2831059"/>
              <a:gd name="connsiteX3" fmla="*/ 1850486 w 1984005"/>
              <a:gd name="connsiteY3" fmla="*/ 2080599 h 2831059"/>
              <a:gd name="connsiteX4" fmla="*/ 1983382 w 1984005"/>
              <a:gd name="connsiteY4" fmla="*/ 1017286 h 2831059"/>
              <a:gd name="connsiteX5" fmla="*/ 1806187 w 1984005"/>
              <a:gd name="connsiteY5" fmla="*/ 116424 h 2831059"/>
              <a:gd name="connsiteX6" fmla="*/ 1082641 w 1984005"/>
              <a:gd name="connsiteY6" fmla="*/ 13046 h 2831059"/>
              <a:gd name="connsiteX7" fmla="*/ 403394 w 1984005"/>
              <a:gd name="connsiteY7" fmla="*/ 131192 h 2831059"/>
              <a:gd name="connsiteX8" fmla="*/ 181900 w 1984005"/>
              <a:gd name="connsiteY8" fmla="*/ 515166 h 2831059"/>
              <a:gd name="connsiteX0" fmla="*/ 0 w 1984005"/>
              <a:gd name="connsiteY0" fmla="*/ 2537978 h 2831059"/>
              <a:gd name="connsiteX1" fmla="*/ 734181 w 1984005"/>
              <a:gd name="connsiteY1" fmla="*/ 2830630 h 2831059"/>
              <a:gd name="connsiteX2" fmla="*/ 1495614 w 1984005"/>
              <a:gd name="connsiteY2" fmla="*/ 2473845 h 2831059"/>
              <a:gd name="connsiteX3" fmla="*/ 1850486 w 1984005"/>
              <a:gd name="connsiteY3" fmla="*/ 2080599 h 2831059"/>
              <a:gd name="connsiteX4" fmla="*/ 1983382 w 1984005"/>
              <a:gd name="connsiteY4" fmla="*/ 1017286 h 2831059"/>
              <a:gd name="connsiteX5" fmla="*/ 1806187 w 1984005"/>
              <a:gd name="connsiteY5" fmla="*/ 116424 h 2831059"/>
              <a:gd name="connsiteX6" fmla="*/ 1082641 w 1984005"/>
              <a:gd name="connsiteY6" fmla="*/ 13046 h 2831059"/>
              <a:gd name="connsiteX7" fmla="*/ 403394 w 1984005"/>
              <a:gd name="connsiteY7" fmla="*/ 131192 h 2831059"/>
              <a:gd name="connsiteX8" fmla="*/ 56636 w 1984005"/>
              <a:gd name="connsiteY8" fmla="*/ 313424 h 2831059"/>
              <a:gd name="connsiteX0" fmla="*/ 0 w 1984005"/>
              <a:gd name="connsiteY0" fmla="*/ 2537978 h 2831059"/>
              <a:gd name="connsiteX1" fmla="*/ 734181 w 1984005"/>
              <a:gd name="connsiteY1" fmla="*/ 2830630 h 2831059"/>
              <a:gd name="connsiteX2" fmla="*/ 1495614 w 1984005"/>
              <a:gd name="connsiteY2" fmla="*/ 2473845 h 2831059"/>
              <a:gd name="connsiteX3" fmla="*/ 1850486 w 1984005"/>
              <a:gd name="connsiteY3" fmla="*/ 2080599 h 2831059"/>
              <a:gd name="connsiteX4" fmla="*/ 1983382 w 1984005"/>
              <a:gd name="connsiteY4" fmla="*/ 1017286 h 2831059"/>
              <a:gd name="connsiteX5" fmla="*/ 1806187 w 1984005"/>
              <a:gd name="connsiteY5" fmla="*/ 116424 h 2831059"/>
              <a:gd name="connsiteX6" fmla="*/ 1082641 w 1984005"/>
              <a:gd name="connsiteY6" fmla="*/ 13046 h 2831059"/>
              <a:gd name="connsiteX7" fmla="*/ 403394 w 1984005"/>
              <a:gd name="connsiteY7" fmla="*/ 131192 h 2831059"/>
              <a:gd name="connsiteX8" fmla="*/ 56636 w 1984005"/>
              <a:gd name="connsiteY8" fmla="*/ 339455 h 2831059"/>
              <a:gd name="connsiteX0" fmla="*/ 0 w 1984005"/>
              <a:gd name="connsiteY0" fmla="*/ 2641130 h 2934211"/>
              <a:gd name="connsiteX1" fmla="*/ 734181 w 1984005"/>
              <a:gd name="connsiteY1" fmla="*/ 2933782 h 2934211"/>
              <a:gd name="connsiteX2" fmla="*/ 1495614 w 1984005"/>
              <a:gd name="connsiteY2" fmla="*/ 2576997 h 2934211"/>
              <a:gd name="connsiteX3" fmla="*/ 1850486 w 1984005"/>
              <a:gd name="connsiteY3" fmla="*/ 2183751 h 2934211"/>
              <a:gd name="connsiteX4" fmla="*/ 1983382 w 1984005"/>
              <a:gd name="connsiteY4" fmla="*/ 1120438 h 2934211"/>
              <a:gd name="connsiteX5" fmla="*/ 1806187 w 1984005"/>
              <a:gd name="connsiteY5" fmla="*/ 219576 h 2934211"/>
              <a:gd name="connsiteX6" fmla="*/ 1082641 w 1984005"/>
              <a:gd name="connsiteY6" fmla="*/ 116198 h 2934211"/>
              <a:gd name="connsiteX7" fmla="*/ 152866 w 1984005"/>
              <a:gd name="connsiteY7" fmla="*/ 26094 h 2934211"/>
              <a:gd name="connsiteX8" fmla="*/ 56636 w 1984005"/>
              <a:gd name="connsiteY8" fmla="*/ 442607 h 2934211"/>
              <a:gd name="connsiteX0" fmla="*/ 4021 w 1936782"/>
              <a:gd name="connsiteY0" fmla="*/ 2495740 h 2934320"/>
              <a:gd name="connsiteX1" fmla="*/ 686958 w 1936782"/>
              <a:gd name="connsiteY1" fmla="*/ 2933782 h 2934320"/>
              <a:gd name="connsiteX2" fmla="*/ 1448391 w 1936782"/>
              <a:gd name="connsiteY2" fmla="*/ 2576997 h 2934320"/>
              <a:gd name="connsiteX3" fmla="*/ 1803263 w 1936782"/>
              <a:gd name="connsiteY3" fmla="*/ 2183751 h 2934320"/>
              <a:gd name="connsiteX4" fmla="*/ 1936159 w 1936782"/>
              <a:gd name="connsiteY4" fmla="*/ 1120438 h 2934320"/>
              <a:gd name="connsiteX5" fmla="*/ 1758964 w 1936782"/>
              <a:gd name="connsiteY5" fmla="*/ 219576 h 2934320"/>
              <a:gd name="connsiteX6" fmla="*/ 1035418 w 1936782"/>
              <a:gd name="connsiteY6" fmla="*/ 116198 h 2934320"/>
              <a:gd name="connsiteX7" fmla="*/ 105643 w 1936782"/>
              <a:gd name="connsiteY7" fmla="*/ 26094 h 2934320"/>
              <a:gd name="connsiteX8" fmla="*/ 9413 w 1936782"/>
              <a:gd name="connsiteY8" fmla="*/ 442607 h 2934320"/>
              <a:gd name="connsiteX0" fmla="*/ 15675 w 1948436"/>
              <a:gd name="connsiteY0" fmla="*/ 2495740 h 2934320"/>
              <a:gd name="connsiteX1" fmla="*/ 698612 w 1948436"/>
              <a:gd name="connsiteY1" fmla="*/ 2933782 h 2934320"/>
              <a:gd name="connsiteX2" fmla="*/ 1460045 w 1948436"/>
              <a:gd name="connsiteY2" fmla="*/ 2576997 h 2934320"/>
              <a:gd name="connsiteX3" fmla="*/ 1814917 w 1948436"/>
              <a:gd name="connsiteY3" fmla="*/ 2183751 h 2934320"/>
              <a:gd name="connsiteX4" fmla="*/ 1947813 w 1948436"/>
              <a:gd name="connsiteY4" fmla="*/ 1120438 h 2934320"/>
              <a:gd name="connsiteX5" fmla="*/ 1770618 w 1948436"/>
              <a:gd name="connsiteY5" fmla="*/ 219576 h 2934320"/>
              <a:gd name="connsiteX6" fmla="*/ 1047072 w 1948436"/>
              <a:gd name="connsiteY6" fmla="*/ 116198 h 2934320"/>
              <a:gd name="connsiteX7" fmla="*/ 117297 w 1948436"/>
              <a:gd name="connsiteY7" fmla="*/ 26094 h 2934320"/>
              <a:gd name="connsiteX8" fmla="*/ 3985 w 1948436"/>
              <a:gd name="connsiteY8" fmla="*/ 505820 h 293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436" h="2934320">
                <a:moveTo>
                  <a:pt x="15675" y="2495740"/>
                </a:moveTo>
                <a:cubicBezTo>
                  <a:pt x="26749" y="2607733"/>
                  <a:pt x="457884" y="2920239"/>
                  <a:pt x="698612" y="2933782"/>
                </a:cubicBezTo>
                <a:cubicBezTo>
                  <a:pt x="939340" y="2947325"/>
                  <a:pt x="1273994" y="2702002"/>
                  <a:pt x="1460045" y="2576997"/>
                </a:cubicBezTo>
                <a:cubicBezTo>
                  <a:pt x="1646096" y="2451992"/>
                  <a:pt x="1733622" y="2426511"/>
                  <a:pt x="1814917" y="2183751"/>
                </a:cubicBezTo>
                <a:cubicBezTo>
                  <a:pt x="1896212" y="1940991"/>
                  <a:pt x="1955196" y="1447800"/>
                  <a:pt x="1947813" y="1120438"/>
                </a:cubicBezTo>
                <a:cubicBezTo>
                  <a:pt x="1940430" y="793076"/>
                  <a:pt x="1920742" y="386949"/>
                  <a:pt x="1770618" y="219576"/>
                </a:cubicBezTo>
                <a:cubicBezTo>
                  <a:pt x="1620495" y="52203"/>
                  <a:pt x="1322625" y="148445"/>
                  <a:pt x="1047072" y="116198"/>
                </a:cubicBezTo>
                <a:cubicBezTo>
                  <a:pt x="771519" y="83951"/>
                  <a:pt x="267421" y="-57593"/>
                  <a:pt x="117297" y="26094"/>
                </a:cubicBezTo>
                <a:cubicBezTo>
                  <a:pt x="-32826" y="109781"/>
                  <a:pt x="3985" y="505820"/>
                  <a:pt x="3985" y="505820"/>
                </a:cubicBezTo>
              </a:path>
            </a:pathLst>
          </a:cu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Simple Example: Echo Server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3E4E37-34A2-4550-AC9D-A797D212195B}"/>
              </a:ext>
            </a:extLst>
          </p:cNvPr>
          <p:cNvSpPr/>
          <p:nvPr/>
        </p:nvSpPr>
        <p:spPr>
          <a:xfrm>
            <a:off x="2453796" y="227039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8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 rot="1032332">
            <a:off x="2606770" y="2835114"/>
            <a:ext cx="266515" cy="549203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9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 rot="1032332">
            <a:off x="2462864" y="1547287"/>
            <a:ext cx="266515" cy="720936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50" name="Freeform 30">
            <a:extLst>
              <a:ext uri="{FF2B5EF4-FFF2-40B4-BE49-F238E27FC236}">
                <a16:creationId xmlns:a16="http://schemas.microsoft.com/office/drawing/2014/main" id="{EC5B8904-7774-4730-B220-A21A87C06A4E}"/>
              </a:ext>
            </a:extLst>
          </p:cNvPr>
          <p:cNvSpPr/>
          <p:nvPr/>
        </p:nvSpPr>
        <p:spPr>
          <a:xfrm rot="1053436">
            <a:off x="8094211" y="2098661"/>
            <a:ext cx="266515" cy="1059652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E7D4B9-CAC1-4F35-9189-8B9B50620EBB}"/>
              </a:ext>
            </a:extLst>
          </p:cNvPr>
          <p:cNvSpPr txBox="1"/>
          <p:nvPr/>
        </p:nvSpPr>
        <p:spPr>
          <a:xfrm>
            <a:off x="7789701" y="2090318"/>
            <a:ext cx="65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wait</a:t>
            </a:r>
          </a:p>
        </p:txBody>
      </p:sp>
      <p:sp>
        <p:nvSpPr>
          <p:cNvPr id="59" name="Right Arrow 58"/>
          <p:cNvSpPr/>
          <p:nvPr/>
        </p:nvSpPr>
        <p:spPr bwMode="auto">
          <a:xfrm rot="635344">
            <a:off x="4701058" y="2511455"/>
            <a:ext cx="1936770" cy="5793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0" name="Right Arrow 59"/>
          <p:cNvSpPr/>
          <p:nvPr/>
        </p:nvSpPr>
        <p:spPr bwMode="auto">
          <a:xfrm rot="9956113">
            <a:off x="4659059" y="4555140"/>
            <a:ext cx="1936770" cy="5793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FE4B10-CC9E-41DA-BCEA-8D4CFB31DDD9}"/>
              </a:ext>
            </a:extLst>
          </p:cNvPr>
          <p:cNvSpPr/>
          <p:nvPr/>
        </p:nvSpPr>
        <p:spPr>
          <a:xfrm>
            <a:off x="2743200" y="3028890"/>
            <a:ext cx="4274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urier"/>
              </a:rPr>
              <a:t>n = 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read(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sockfd,rcvbuf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, …);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5829" y="3527061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>
                <a:latin typeface="Gill Sans Light"/>
              </a:rPr>
              <a:t>Client</a:t>
            </a:r>
          </a:p>
          <a:p>
            <a:pPr algn="ctr"/>
            <a:r>
              <a:rPr lang="en-US" sz="1600" b="0" dirty="0" smtClean="0">
                <a:latin typeface="Gill Sans Light"/>
              </a:rPr>
              <a:t>Socket</a:t>
            </a:r>
            <a:endParaRPr lang="en-US" sz="1600" b="0" dirty="0">
              <a:latin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738" y="3493500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>
                <a:latin typeface="Gill Sans Light"/>
              </a:rPr>
              <a:t>Server</a:t>
            </a:r>
          </a:p>
          <a:p>
            <a:pPr algn="ctr"/>
            <a:r>
              <a:rPr lang="en-US" sz="1600" b="0" dirty="0" smtClean="0">
                <a:latin typeface="Gill Sans Light"/>
              </a:rPr>
              <a:t>Socket</a:t>
            </a:r>
            <a:endParaRPr lang="en-US" sz="16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61799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4" grpId="0" animBg="1"/>
      <p:bldP spid="16" grpId="0" animBg="1"/>
      <p:bldP spid="20" grpId="0"/>
      <p:bldP spid="22" grpId="0" animBg="1"/>
      <p:bldP spid="23" grpId="0"/>
      <p:bldP spid="24" grpId="0" animBg="1"/>
      <p:bldP spid="25" grpId="0"/>
      <p:bldP spid="36" grpId="0"/>
      <p:bldP spid="38" grpId="0" animBg="1"/>
      <p:bldP spid="39" grpId="0" animBg="1"/>
      <p:bldP spid="45" grpId="0" animBg="1"/>
      <p:bldP spid="48" grpId="0" animBg="1"/>
      <p:bldP spid="49" grpId="0" animBg="1"/>
      <p:bldP spid="50" grpId="0" animBg="1"/>
      <p:bldP spid="54" grpId="0"/>
      <p:bldP spid="59" grpId="0" animBg="1"/>
      <p:bldP spid="6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C21E-A93C-4FF1-B306-3FDA99E3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dirty="0">
                <a:solidFill>
                  <a:srgbClr val="FF0000"/>
                </a:solidFill>
              </a:rPr>
              <a:t>High-Level File API </a:t>
            </a:r>
            <a:r>
              <a:rPr lang="en-US" dirty="0"/>
              <a:t>–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B2CD-8F0B-4BC2-BFCC-DC9D24298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53" y="762000"/>
            <a:ext cx="10515600" cy="5703625"/>
          </a:xfrm>
        </p:spPr>
        <p:txBody>
          <a:bodyPr/>
          <a:lstStyle/>
          <a:p>
            <a:r>
              <a:rPr lang="en-US" dirty="0"/>
              <a:t>Operates on “streams” – </a:t>
            </a:r>
            <a:r>
              <a:rPr lang="en-US" dirty="0" smtClean="0"/>
              <a:t>unformatted sequences </a:t>
            </a:r>
            <a:r>
              <a:rPr lang="en-US" dirty="0"/>
              <a:t>of </a:t>
            </a:r>
            <a:r>
              <a:rPr lang="en-US" dirty="0" smtClean="0"/>
              <a:t>bytes (wither </a:t>
            </a:r>
            <a:r>
              <a:rPr lang="en-US" dirty="0"/>
              <a:t>text or </a:t>
            </a:r>
            <a:r>
              <a:rPr lang="en-US" dirty="0" smtClean="0"/>
              <a:t>binary data), </a:t>
            </a:r>
            <a:r>
              <a:rPr lang="en-US" dirty="0"/>
              <a:t>with a </a:t>
            </a:r>
            <a:r>
              <a:rPr lang="en-US" dirty="0" smtClean="0"/>
              <a:t>position: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Open stream represented by </a:t>
            </a:r>
            <a:r>
              <a:rPr lang="en-US" dirty="0" smtClean="0">
                <a:solidFill>
                  <a:srgbClr val="FF0000"/>
                </a:solidFill>
              </a:rPr>
              <a:t>pointer</a:t>
            </a:r>
            <a:r>
              <a:rPr lang="en-US" dirty="0" smtClean="0"/>
              <a:t> to a </a:t>
            </a:r>
            <a:r>
              <a:rPr lang="en-US" dirty="0" smtClean="0">
                <a:solidFill>
                  <a:srgbClr val="FF0000"/>
                </a:solidFill>
              </a:rPr>
              <a:t>FILE</a:t>
            </a:r>
            <a:r>
              <a:rPr lang="en-US" dirty="0" smtClean="0"/>
              <a:t> data structure</a:t>
            </a:r>
          </a:p>
          <a:p>
            <a:pPr lvl="1"/>
            <a:r>
              <a:rPr lang="en-US" dirty="0" smtClean="0"/>
              <a:t>Error reported by returning a NULL pointer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E63D8-FA79-4B46-9EED-DB8AD4309630}"/>
              </a:ext>
            </a:extLst>
          </p:cNvPr>
          <p:cNvSpPr txBox="1"/>
          <p:nvPr/>
        </p:nvSpPr>
        <p:spPr>
          <a:xfrm>
            <a:off x="1471148" y="1828800"/>
            <a:ext cx="793931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stdio.h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FILE *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fopen</a:t>
            </a:r>
            <a:r>
              <a:rPr lang="en-US" dirty="0">
                <a:latin typeface="Courier"/>
                <a:cs typeface="Courier"/>
              </a:rPr>
              <a:t>(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*mode );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fclose</a:t>
            </a:r>
            <a:r>
              <a:rPr lang="en-US" dirty="0">
                <a:latin typeface="Courier"/>
                <a:cs typeface="Courier"/>
              </a:rPr>
              <a:t>( FILE *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8F85FB-14DE-43CD-A3C9-0B79452122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0800" y="2976442"/>
          <a:ext cx="8697468" cy="2346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Mode </a:t>
                      </a:r>
                      <a:r>
                        <a:rPr lang="en-US" sz="1400" baseline="0" dirty="0">
                          <a:latin typeface="Gill Sans Light"/>
                        </a:rPr>
                        <a:t>Text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rb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Open existing</a:t>
                      </a:r>
                      <a:r>
                        <a:rPr lang="en-US" sz="1400" baseline="0" dirty="0">
                          <a:latin typeface="Gill Sans Light"/>
                        </a:rPr>
                        <a:t> file for reading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wb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Open</a:t>
                      </a:r>
                      <a:r>
                        <a:rPr lang="en-US" sz="1400" baseline="0" dirty="0">
                          <a:latin typeface="Gill Sans Light"/>
                        </a:rPr>
                        <a:t> for writing; created if does not exist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ab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ill Sans Light"/>
                        </a:rPr>
                        <a:t>Open</a:t>
                      </a:r>
                      <a:r>
                        <a:rPr lang="en-US" sz="1400" baseline="0" dirty="0">
                          <a:latin typeface="Gill Sans Light"/>
                        </a:rPr>
                        <a:t> for appending; created if does not exist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9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rb</a:t>
                      </a:r>
                      <a:r>
                        <a:rPr lang="en-US" sz="1400" dirty="0">
                          <a:latin typeface="Gill Sans Ligh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ill Sans Light"/>
                        </a:rPr>
                        <a:t>Open existing</a:t>
                      </a:r>
                      <a:r>
                        <a:rPr lang="en-US" sz="1400" baseline="0" dirty="0">
                          <a:latin typeface="Gill Sans Light"/>
                        </a:rPr>
                        <a:t> file for reading &amp; writing.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w+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wb</a:t>
                      </a:r>
                      <a:r>
                        <a:rPr lang="en-US" sz="1400" dirty="0">
                          <a:latin typeface="Gill Sans Ligh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Open</a:t>
                      </a:r>
                      <a:r>
                        <a:rPr lang="en-US" sz="1400" baseline="0" dirty="0">
                          <a:latin typeface="Gill Sans Light"/>
                        </a:rPr>
                        <a:t> for reading &amp; writing; truncated to zero if exists, create otherwise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ab</a:t>
                      </a:r>
                      <a:r>
                        <a:rPr lang="en-US" sz="1400" dirty="0">
                          <a:latin typeface="Gill Sans Ligh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ill Sans Light"/>
                        </a:rPr>
                        <a:t>Open</a:t>
                      </a:r>
                      <a:r>
                        <a:rPr lang="en-US" sz="1400" baseline="0" dirty="0">
                          <a:latin typeface="Gill Sans Light"/>
                        </a:rPr>
                        <a:t> for reading &amp; writing. Created if does not exist. Read from beginning, write as append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07C6397-7629-4F6F-BE46-D7BA9347720E}"/>
              </a:ext>
            </a:extLst>
          </p:cNvPr>
          <p:cNvSpPr/>
          <p:nvPr/>
        </p:nvSpPr>
        <p:spPr>
          <a:xfrm>
            <a:off x="5181600" y="1219200"/>
            <a:ext cx="3753889" cy="321005"/>
          </a:xfrm>
          <a:prstGeom prst="rect">
            <a:avLst/>
          </a:prstGeom>
          <a:pattFill prst="ltVert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054F82-F0F0-4A40-8685-1B62F70C9010}"/>
              </a:ext>
            </a:extLst>
          </p:cNvPr>
          <p:cNvCxnSpPr/>
          <p:nvPr/>
        </p:nvCxnSpPr>
        <p:spPr>
          <a:xfrm flipV="1">
            <a:off x="5963079" y="1482155"/>
            <a:ext cx="0" cy="334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D6AD2D-3D2D-4E1F-BC74-BD1886DD162D}"/>
              </a:ext>
            </a:extLst>
          </p:cNvPr>
          <p:cNvGrpSpPr/>
          <p:nvPr/>
        </p:nvGrpSpPr>
        <p:grpSpPr>
          <a:xfrm>
            <a:off x="2392680" y="2133600"/>
            <a:ext cx="6217920" cy="914400"/>
            <a:chOff x="1524000" y="2971800"/>
            <a:chExt cx="5486400" cy="914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1E3B74-2279-445E-8BC5-64CA99B380AF}"/>
                </a:ext>
              </a:extLst>
            </p:cNvPr>
            <p:cNvSpPr/>
            <p:nvPr/>
          </p:nvSpPr>
          <p:spPr bwMode="auto">
            <a:xfrm>
              <a:off x="6248400" y="2971800"/>
              <a:ext cx="7620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9CE898-F8BB-4038-A575-B41AB6720C25}"/>
                </a:ext>
              </a:extLst>
            </p:cNvPr>
            <p:cNvCxnSpPr>
              <a:stCxn id="15" idx="2"/>
            </p:cNvCxnSpPr>
            <p:nvPr/>
          </p:nvCxnSpPr>
          <p:spPr bwMode="auto">
            <a:xfrm flipH="1">
              <a:off x="1524000" y="3276600"/>
              <a:ext cx="5105400" cy="609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59606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client-server example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9525000" cy="2554545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void client(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n;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char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[MAXIN]; char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[MAXOUT];</a:t>
            </a:r>
          </a:p>
          <a:p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while (1) {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fgets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sndbuf,MAXIN,stdin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);		    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prompt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*/</a:t>
            </a:r>
            <a:endParaRPr lang="en-US" sz="16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)+1);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/*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send (including null terminator)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memset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(rcvbuf,0,MAXOUT);           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clear 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n=read(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MAXOUT);          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receive 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write(STDOUT_FILENO,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n);	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echo */</a:t>
            </a:r>
          </a:p>
          <a:p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6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3766" y="3955519"/>
            <a:ext cx="7000835" cy="289310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void server(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consockfd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char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[MAXREQ];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n;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while (1) {                   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memset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(reqbuf,0, MAXREQ);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n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read(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consockfd,reqbuf,MAXREQ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);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/*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Recv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if (n &lt;= 0) return;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write(STDOUT_FILENO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n); </a:t>
            </a:r>
            <a:endParaRPr lang="en-US" sz="16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consockfd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n);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/* echo*/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Freeform 5"/>
          <p:cNvSpPr/>
          <p:nvPr/>
        </p:nvSpPr>
        <p:spPr>
          <a:xfrm>
            <a:off x="2691495" y="2161346"/>
            <a:ext cx="4863574" cy="3162648"/>
          </a:xfrm>
          <a:custGeom>
            <a:avLst/>
            <a:gdLst>
              <a:gd name="connsiteX0" fmla="*/ 4083817 w 4863574"/>
              <a:gd name="connsiteY0" fmla="*/ 0 h 3162648"/>
              <a:gd name="connsiteX1" fmla="*/ 4572311 w 4863574"/>
              <a:gd name="connsiteY1" fmla="*/ 928036 h 3162648"/>
              <a:gd name="connsiteX2" fmla="*/ 163652 w 4863574"/>
              <a:gd name="connsiteY2" fmla="*/ 2124713 h 3162648"/>
              <a:gd name="connsiteX3" fmla="*/ 871968 w 4863574"/>
              <a:gd name="connsiteY3" fmla="*/ 3162648 h 31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574" h="3162648">
                <a:moveTo>
                  <a:pt x="4083817" y="0"/>
                </a:moveTo>
                <a:cubicBezTo>
                  <a:pt x="4654744" y="286958"/>
                  <a:pt x="5225672" y="573917"/>
                  <a:pt x="4572311" y="928036"/>
                </a:cubicBezTo>
                <a:cubicBezTo>
                  <a:pt x="3918950" y="1282155"/>
                  <a:pt x="780376" y="1752278"/>
                  <a:pt x="163652" y="2124713"/>
                </a:cubicBezTo>
                <a:cubicBezTo>
                  <a:pt x="-453072" y="2497148"/>
                  <a:pt x="871968" y="3162648"/>
                  <a:pt x="871968" y="3162648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38400" y="2057400"/>
            <a:ext cx="43434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5257800"/>
            <a:ext cx="41148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6540" y="5968022"/>
            <a:ext cx="5486400" cy="228600"/>
          </a:xfrm>
          <a:prstGeom prst="rect">
            <a:avLst/>
          </a:prstGeom>
          <a:noFill/>
          <a:ln w="38100" cap="flat" cmpd="sng" algn="ctr">
            <a:solidFill>
              <a:srgbClr val="1C31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00201" y="2661998"/>
            <a:ext cx="8550629" cy="3434003"/>
          </a:xfrm>
          <a:custGeom>
            <a:avLst/>
            <a:gdLst>
              <a:gd name="connsiteX0" fmla="*/ 7561943 w 8629325"/>
              <a:gd name="connsiteY0" fmla="*/ 3138226 h 3138226"/>
              <a:gd name="connsiteX1" fmla="*/ 8038225 w 8629325"/>
              <a:gd name="connsiteY1" fmla="*/ 2014814 h 3138226"/>
              <a:gd name="connsiteX2" fmla="*/ 442141 w 8629325"/>
              <a:gd name="connsiteY2" fmla="*/ 634972 h 3138226"/>
              <a:gd name="connsiteX3" fmla="*/ 857361 w 8629325"/>
              <a:gd name="connsiteY3" fmla="*/ 0 h 313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325" h="3138226">
                <a:moveTo>
                  <a:pt x="7561943" y="3138226"/>
                </a:moveTo>
                <a:cubicBezTo>
                  <a:pt x="8393401" y="2785124"/>
                  <a:pt x="9224859" y="2432023"/>
                  <a:pt x="8038225" y="2014814"/>
                </a:cubicBezTo>
                <a:cubicBezTo>
                  <a:pt x="6851591" y="1597605"/>
                  <a:pt x="1638952" y="970774"/>
                  <a:pt x="442141" y="634972"/>
                </a:cubicBezTo>
                <a:cubicBezTo>
                  <a:pt x="-754670" y="299170"/>
                  <a:pt x="857361" y="0"/>
                  <a:pt x="857361" y="0"/>
                </a:cubicBezTo>
              </a:path>
            </a:pathLst>
          </a:custGeom>
          <a:ln w="57150" cmpd="sng">
            <a:solidFill>
              <a:srgbClr val="1C31CA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38400" y="2554167"/>
            <a:ext cx="3886200" cy="228600"/>
          </a:xfrm>
          <a:prstGeom prst="rect">
            <a:avLst/>
          </a:prstGeom>
          <a:noFill/>
          <a:ln w="38100" cap="flat" cmpd="sng" algn="ctr">
            <a:solidFill>
              <a:srgbClr val="1C31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25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E60F-3F13-4455-AEEF-F268A56B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Assumptions are we Making?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AA08-3835-4402-BF88-E9E170301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Reliable</a:t>
            </a:r>
          </a:p>
          <a:p>
            <a:pPr lvl="1"/>
            <a:r>
              <a:rPr lang="en-US" dirty="0"/>
              <a:t>Write to a file =&gt; Read it back.  Nothing is lost. </a:t>
            </a:r>
          </a:p>
          <a:p>
            <a:pPr lvl="1"/>
            <a:r>
              <a:rPr lang="en-US" dirty="0"/>
              <a:t>Write to a (TCP) socket =&gt; Read from the other side, same.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order (sequential stream)</a:t>
            </a:r>
          </a:p>
          <a:p>
            <a:pPr lvl="1"/>
            <a:r>
              <a:rPr lang="en-US" dirty="0"/>
              <a:t>Write X then write Y =&gt; read gets X then read gets 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ready?</a:t>
            </a:r>
          </a:p>
          <a:p>
            <a:pPr lvl="1"/>
            <a:r>
              <a:rPr lang="en-US" dirty="0"/>
              <a:t>File read gets whatever is there at the </a:t>
            </a:r>
            <a:r>
              <a:rPr lang="en-US" dirty="0" smtClean="0"/>
              <a:t>time</a:t>
            </a:r>
            <a:endParaRPr lang="en-US" dirty="0"/>
          </a:p>
          <a:p>
            <a:pPr lvl="2"/>
            <a:r>
              <a:rPr lang="en-US" dirty="0" smtClean="0"/>
              <a:t>Actually need to loop and read until we receive the terminator (‘\0’)</a:t>
            </a:r>
          </a:p>
          <a:p>
            <a:pPr lvl="1"/>
            <a:r>
              <a:rPr lang="en-US" dirty="0" smtClean="0"/>
              <a:t>Assumes </a:t>
            </a:r>
            <a:r>
              <a:rPr lang="en-US" dirty="0"/>
              <a:t>writing already took </a:t>
            </a:r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Blocks if nothing has arrived yet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00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30C3-72F0-4A10-AC3E-37B33EB4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1BA7-2845-4AD4-9578-103A2CF0F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11658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File systems provide a collection of permanent objects in a structured name space:</a:t>
            </a:r>
            <a:endParaRPr lang="en-US" dirty="0"/>
          </a:p>
          <a:p>
            <a:pPr lvl="1"/>
            <a:r>
              <a:rPr lang="en-US" dirty="0" smtClean="0"/>
              <a:t>Processes open, read/write/close them</a:t>
            </a:r>
          </a:p>
          <a:p>
            <a:pPr lvl="1"/>
            <a:r>
              <a:rPr lang="en-US" dirty="0" smtClean="0"/>
              <a:t>Files </a:t>
            </a:r>
            <a:r>
              <a:rPr lang="en-US" dirty="0"/>
              <a:t>exist independently of processes</a:t>
            </a:r>
          </a:p>
          <a:p>
            <a:pPr lvl="1"/>
            <a:r>
              <a:rPr lang="en-US" dirty="0"/>
              <a:t>Easy to name what file to </a:t>
            </a:r>
            <a:r>
              <a:rPr lang="en-US" dirty="0">
                <a:latin typeface="Consolas" panose="020B0609020204030204" pitchFamily="49" charset="0"/>
              </a:rPr>
              <a:t>open()</a:t>
            </a:r>
          </a:p>
          <a:p>
            <a:r>
              <a:rPr lang="en-US" dirty="0" smtClean="0"/>
              <a:t>Pipes</a:t>
            </a:r>
            <a:r>
              <a:rPr lang="en-US" dirty="0"/>
              <a:t>: </a:t>
            </a:r>
            <a:r>
              <a:rPr lang="en-US" dirty="0" smtClean="0"/>
              <a:t>one-way communication between processes on same (physical) machine</a:t>
            </a:r>
          </a:p>
          <a:p>
            <a:pPr lvl="1"/>
            <a:r>
              <a:rPr lang="en-US" dirty="0" smtClean="0"/>
              <a:t>Single queue</a:t>
            </a:r>
          </a:p>
          <a:p>
            <a:pPr lvl="1"/>
            <a:r>
              <a:rPr lang="en-US" dirty="0" smtClean="0"/>
              <a:t>Created transiently by a call to </a:t>
            </a:r>
            <a:r>
              <a:rPr lang="en-US" dirty="0" smtClean="0">
                <a:latin typeface="Consolas" panose="020B0609020204030204" pitchFamily="49" charset="0"/>
              </a:rPr>
              <a:t>pipe()</a:t>
            </a:r>
          </a:p>
          <a:p>
            <a:pPr lvl="1"/>
            <a:r>
              <a:rPr lang="en-US" dirty="0" smtClean="0"/>
              <a:t>Passed from parent to children (descriptors </a:t>
            </a:r>
            <a:r>
              <a:rPr lang="en-US" dirty="0"/>
              <a:t>inherited from parent </a:t>
            </a:r>
            <a:r>
              <a:rPr lang="en-US" dirty="0" smtClean="0"/>
              <a:t>process)</a:t>
            </a:r>
            <a:endParaRPr lang="en-US" dirty="0"/>
          </a:p>
          <a:p>
            <a:r>
              <a:rPr lang="en-US" dirty="0" smtClean="0"/>
              <a:t>Sockets: two-way communication between processes on same or different machine</a:t>
            </a:r>
          </a:p>
          <a:p>
            <a:pPr lvl="1"/>
            <a:r>
              <a:rPr lang="en-US" dirty="0" smtClean="0"/>
              <a:t>Two queues (one in each direction)</a:t>
            </a:r>
          </a:p>
          <a:p>
            <a:pPr lvl="1"/>
            <a:r>
              <a:rPr lang="en-US" dirty="0" smtClean="0"/>
              <a:t>Processes can be on </a:t>
            </a:r>
            <a:r>
              <a:rPr lang="en-US" dirty="0"/>
              <a:t>separate machines: no common ancestor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do we </a:t>
            </a:r>
            <a:r>
              <a:rPr lang="en-US" i="1" dirty="0">
                <a:solidFill>
                  <a:srgbClr val="FF0000"/>
                </a:solidFill>
              </a:rPr>
              <a:t>name</a:t>
            </a:r>
            <a:r>
              <a:rPr lang="en-US" dirty="0">
                <a:solidFill>
                  <a:srgbClr val="FF0000"/>
                </a:solidFill>
              </a:rPr>
              <a:t> the objects we are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FF0000"/>
                </a:solidFill>
              </a:rPr>
              <a:t>ing?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do these completely independent programs know that the other wants to “talk” to them?</a:t>
            </a:r>
          </a:p>
        </p:txBody>
      </p:sp>
    </p:spTree>
    <p:extLst>
      <p:ext uri="{BB962C8B-B14F-4D97-AF65-F5344CB8AC3E}">
        <p14:creationId xmlns:p14="http://schemas.microsoft.com/office/powerpoint/2010/main" val="2777135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A220-6C5D-486E-922B-CE5F23DF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 for Communication over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49CD-EB9E-4D67-8011-622DFF891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Hostname</a:t>
            </a:r>
          </a:p>
          <a:p>
            <a:pPr lvl="1"/>
            <a:r>
              <a:rPr lang="en-US" dirty="0"/>
              <a:t>www.eecs.berkeley.edu</a:t>
            </a:r>
          </a:p>
          <a:p>
            <a:r>
              <a:rPr lang="en-US" dirty="0"/>
              <a:t>IP address</a:t>
            </a:r>
          </a:p>
          <a:p>
            <a:pPr lvl="1"/>
            <a:r>
              <a:rPr lang="en-US" dirty="0"/>
              <a:t>128.32.244.172  (IPv4, 32-bit Integer)</a:t>
            </a:r>
          </a:p>
          <a:p>
            <a:pPr lvl="1"/>
            <a:r>
              <a:rPr lang="en-US" dirty="0"/>
              <a:t>2607:f140:0:81::f (IPv6, 128-bit Integer)</a:t>
            </a:r>
          </a:p>
          <a:p>
            <a:r>
              <a:rPr lang="en-US" dirty="0"/>
              <a:t>Port Number</a:t>
            </a:r>
          </a:p>
          <a:p>
            <a:pPr lvl="1"/>
            <a:r>
              <a:rPr lang="en-US" dirty="0"/>
              <a:t>0-1023 are “</a:t>
            </a:r>
            <a:r>
              <a:rPr lang="en-US" dirty="0">
                <a:hlinkClick r:id="rId2"/>
              </a:rPr>
              <a:t>well known</a:t>
            </a:r>
            <a:r>
              <a:rPr lang="en-US" dirty="0"/>
              <a:t>” or “system” ports</a:t>
            </a:r>
          </a:p>
          <a:p>
            <a:pPr lvl="2"/>
            <a:r>
              <a:rPr lang="en-US" dirty="0"/>
              <a:t>Superuser privileges to bind to one</a:t>
            </a:r>
          </a:p>
          <a:p>
            <a:pPr lvl="1"/>
            <a:r>
              <a:rPr lang="en-US" dirty="0"/>
              <a:t>1024 – 49151 are “registered” ports (</a:t>
            </a:r>
            <a:r>
              <a:rPr lang="en-US" dirty="0">
                <a:hlinkClick r:id="rId3"/>
              </a:rPr>
              <a:t>registry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Assigned by IANA for specific services</a:t>
            </a:r>
          </a:p>
          <a:p>
            <a:pPr lvl="1"/>
            <a:r>
              <a:rPr lang="en-US" dirty="0"/>
              <a:t>49152–65535 (2</a:t>
            </a:r>
            <a:r>
              <a:rPr lang="en-US" baseline="30000" dirty="0"/>
              <a:t>15</a:t>
            </a:r>
            <a:r>
              <a:rPr lang="en-US" dirty="0"/>
              <a:t>+2</a:t>
            </a:r>
            <a:r>
              <a:rPr lang="en-US" baseline="30000" dirty="0"/>
              <a:t>14</a:t>
            </a:r>
            <a:r>
              <a:rPr lang="en-US" dirty="0"/>
              <a:t> to 2</a:t>
            </a:r>
            <a:r>
              <a:rPr lang="en-US" baseline="30000" dirty="0"/>
              <a:t>16</a:t>
            </a:r>
            <a:r>
              <a:rPr lang="en-US" dirty="0"/>
              <a:t>−1) are “dynamic” or “private”</a:t>
            </a:r>
          </a:p>
          <a:p>
            <a:pPr lvl="2"/>
            <a:r>
              <a:rPr lang="en-US" dirty="0"/>
              <a:t>Automatically allocated as “ephemeral ports”</a:t>
            </a:r>
          </a:p>
        </p:txBody>
      </p:sp>
    </p:spTree>
    <p:extLst>
      <p:ext uri="{BB962C8B-B14F-4D97-AF65-F5344CB8AC3E}">
        <p14:creationId xmlns:p14="http://schemas.microsoft.com/office/powerpoint/2010/main" val="4114924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98170" y="1334449"/>
            <a:ext cx="565150" cy="9506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77197" y="715938"/>
            <a:ext cx="3810000" cy="3422004"/>
          </a:xfrm>
          <a:prstGeom prst="rect">
            <a:avLst/>
          </a:prstGeom>
          <a:solidFill>
            <a:srgbClr val="618FFD">
              <a:alpha val="20000"/>
            </a:srgb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991923" y="685800"/>
            <a:ext cx="4819077" cy="3422004"/>
          </a:xfrm>
          <a:prstGeom prst="rect">
            <a:avLst/>
          </a:prstGeom>
          <a:solidFill>
            <a:srgbClr val="618FFD">
              <a:alpha val="20000"/>
            </a:srgb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652343" y="168705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404" y="4186254"/>
            <a:ext cx="10515600" cy="272005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Special kind of socket: </a:t>
            </a: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server socket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Has file descriptor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Can’t read or write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Two operations:</a:t>
            </a:r>
          </a:p>
          <a:p>
            <a:pPr marL="914400" lvl="1" indent="-45720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listen()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: Start allowing clients to connect</a:t>
            </a:r>
          </a:p>
          <a:p>
            <a:pPr marL="914400" lvl="1" indent="-45720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accept()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: Create a </a:t>
            </a:r>
            <a:r>
              <a:rPr lang="en-US" altLang="ko-KR" i="1" dirty="0">
                <a:latin typeface="Gill Sans Light"/>
                <a:ea typeface="굴림" panose="020B0600000101010101" pitchFamily="34" charset="-127"/>
              </a:rPr>
              <a:t>new socket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 for a </a:t>
            </a:r>
            <a:r>
              <a:rPr lang="en-US" altLang="ko-KR" i="1" dirty="0">
                <a:latin typeface="Gill Sans Light"/>
                <a:ea typeface="굴림" panose="020B0600000101010101" pitchFamily="34" charset="-127"/>
              </a:rPr>
              <a:t>particular 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client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Connection </a:t>
            </a:r>
            <a:r>
              <a:rPr lang="en-US" dirty="0" smtClean="0">
                <a:latin typeface="Gill Sans Light"/>
              </a:rPr>
              <a:t>Setup over TCP/IP</a:t>
            </a:r>
            <a:endParaRPr lang="en-US" dirty="0">
              <a:latin typeface="Gill Sans Light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01468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657" y="1120652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Listening: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 smtClean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well-known port,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</a:t>
            </a: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04" y="1485121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Connection request: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Port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Protocol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98" y="1226104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7768473" y="2047386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7817753" y="2357625"/>
            <a:ext cx="1665056" cy="1562909"/>
            <a:chOff x="6423365" y="1869386"/>
            <a:chExt cx="1665056" cy="1562909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510" y="1869386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365" y="2552391"/>
              <a:ext cx="1111720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 smtClean="0">
                  <a:latin typeface="Gill Sans Light"/>
                  <a:ea typeface="굴림" panose="020B0600000101010101" pitchFamily="34" charset="-127"/>
                </a:rPr>
                <a:t>socket</a:t>
              </a:r>
              <a:endParaRPr lang="en-US" altLang="ko-KR" sz="2200" dirty="0">
                <a:latin typeface="Gill Sans Light"/>
                <a:ea typeface="굴림" panose="020B0600000101010101" pitchFamily="34" charset="-127"/>
              </a:endParaRP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360" y="3168991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3804843" y="2036323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23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715" y="715938"/>
            <a:ext cx="1734430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Server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197" y="775651"/>
            <a:ext cx="1643059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Client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430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5" grpId="0" animBg="1"/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652343" y="168705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98170" y="1334449"/>
            <a:ext cx="565150" cy="950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Connection </a:t>
            </a:r>
            <a:r>
              <a:rPr lang="en-US" dirty="0" smtClean="0">
                <a:latin typeface="Gill Sans Light"/>
              </a:rPr>
              <a:t>Setup over TCP/IP</a:t>
            </a:r>
            <a:endParaRPr lang="en-US" dirty="0">
              <a:latin typeface="Gill Sans Light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01468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657" y="1120652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Listening: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 smtClean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well-known port,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</a:t>
            </a: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04" y="1485121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Connection request: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Port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Protocol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98" y="1226104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7768473" y="2047386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7817753" y="2357625"/>
            <a:ext cx="1665056" cy="1562909"/>
            <a:chOff x="6423365" y="1869386"/>
            <a:chExt cx="1665056" cy="1562909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510" y="1869386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365" y="2552391"/>
              <a:ext cx="1111720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 smtClean="0">
                  <a:latin typeface="Gill Sans Light"/>
                  <a:ea typeface="굴림" panose="020B0600000101010101" pitchFamily="34" charset="-127"/>
                </a:rPr>
                <a:t>socket</a:t>
              </a:r>
              <a:endParaRPr lang="en-US" altLang="ko-KR" sz="2200" dirty="0">
                <a:latin typeface="Gill Sans Light"/>
                <a:ea typeface="굴림" panose="020B0600000101010101" pitchFamily="34" charset="-127"/>
              </a:endParaRP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360" y="3168991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3804843" y="2036323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23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715" y="715938"/>
            <a:ext cx="1734430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Server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41" y="775651"/>
            <a:ext cx="1643059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Client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34590"/>
            <a:ext cx="5181600" cy="247101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5-Tuple identifies each connection: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Protocol (always TCP here)</a:t>
            </a:r>
          </a:p>
        </p:txBody>
      </p:sp>
      <p:sp>
        <p:nvSpPr>
          <p:cNvPr id="27" name="Content Placeholder 24">
            <a:extLst>
              <a:ext uri="{FF2B5EF4-FFF2-40B4-BE49-F238E27FC236}">
                <a16:creationId xmlns:a16="http://schemas.microsoft.com/office/drawing/2014/main" id="{8738E480-1BAA-4EBC-A7FE-AFD9073C24CB}"/>
              </a:ext>
            </a:extLst>
          </p:cNvPr>
          <p:cNvSpPr txBox="1">
            <a:spLocks/>
          </p:cNvSpPr>
          <p:nvPr/>
        </p:nvSpPr>
        <p:spPr>
          <a:xfrm>
            <a:off x="6172199" y="4234589"/>
            <a:ext cx="5685739" cy="247101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>
                <a:latin typeface="Gill Sans Light"/>
              </a:rPr>
              <a:t>Often, Client Port “randomly” assigned</a:t>
            </a:r>
          </a:p>
          <a:p>
            <a:pPr lvl="1"/>
            <a:r>
              <a:rPr lang="en-US" kern="0" smtClean="0">
                <a:latin typeface="Gill Sans Light"/>
              </a:rPr>
              <a:t>Done by OS during client socket setup</a:t>
            </a:r>
          </a:p>
          <a:p>
            <a:r>
              <a:rPr lang="en-US" kern="0" smtClean="0">
                <a:latin typeface="Gill Sans Light"/>
              </a:rPr>
              <a:t>Server Port often “well known”</a:t>
            </a:r>
          </a:p>
          <a:p>
            <a:pPr lvl="1"/>
            <a:r>
              <a:rPr lang="en-US" kern="0" smtClean="0">
                <a:latin typeface="Gill Sans Light"/>
              </a:rPr>
              <a:t>80 (web), 443 (secure web), 25 (sendmail), etc</a:t>
            </a:r>
          </a:p>
          <a:p>
            <a:pPr lvl="1"/>
            <a:r>
              <a:rPr lang="en-US" kern="0" smtClean="0">
                <a:latin typeface="Gill Sans Light"/>
              </a:rPr>
              <a:t>Well-known ports from 0—1023 </a:t>
            </a:r>
            <a:endParaRPr lang="en-US" kern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49225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</a:t>
            </a:r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329440" y="4465983"/>
            <a:ext cx="90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846383" y="4465982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5189424" y="2337626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Request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5351998" y="3773370"/>
            <a:ext cx="87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4024355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242724"/>
            <a:ext cx="8229600" cy="1061570"/>
          </a:xfrm>
        </p:spPr>
        <p:txBody>
          <a:bodyPr>
            <a:normAutofit/>
          </a:bodyPr>
          <a:lstStyle/>
          <a:p>
            <a:r>
              <a:rPr lang="en-US" dirty="0" smtClean="0"/>
              <a:t>File servers, web, FTP, Databases, …</a:t>
            </a:r>
          </a:p>
          <a:p>
            <a:r>
              <a:rPr lang="en-US" dirty="0" smtClean="0"/>
              <a:t>Many clients accessing a common server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462485" y="1624508"/>
            <a:ext cx="3081316" cy="3101329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68812" y="2200468"/>
            <a:ext cx="1550456" cy="11223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1464" y="1260018"/>
            <a:ext cx="1550456" cy="748462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Client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1464" y="2313281"/>
            <a:ext cx="1550456" cy="748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Client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01464" y="3972041"/>
            <a:ext cx="1550456" cy="748462"/>
          </a:xfrm>
          <a:prstGeom prst="roundRect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Client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0534" y="334494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3751920" y="1634249"/>
            <a:ext cx="4416892" cy="9046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3751920" y="2687513"/>
            <a:ext cx="4416892" cy="37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51920" y="2847502"/>
            <a:ext cx="4416892" cy="13762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82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Simple Web Server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0380" y="446935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2923" y="5206271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2994685" y="48467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81455" y="5263373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644030" y="486668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34780" y="6062608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407619" y="5654047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770498" y="4040859"/>
            <a:ext cx="4316103" cy="369332"/>
            <a:chOff x="1246497" y="4040859"/>
            <a:chExt cx="431610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w</a:t>
              </a:r>
              <a:r>
                <a:rPr lang="en-US" dirty="0" smtClean="0">
                  <a:latin typeface="Gill Sans Light"/>
                </a:rPr>
                <a:t>rite request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02834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526834" y="4497349"/>
            <a:ext cx="4404436" cy="369332"/>
            <a:chOff x="3002834" y="4497349"/>
            <a:chExt cx="4404436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write response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002834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8880006" y="41910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322433" y="416296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470456" y="301387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56104" y="2944682"/>
            <a:ext cx="2317651" cy="862846"/>
            <a:chOff x="5832103" y="2944682"/>
            <a:chExt cx="2317651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32103" y="2944682"/>
              <a:ext cx="1946367" cy="729734"/>
              <a:chOff x="5831695" y="2954752"/>
              <a:chExt cx="1946367" cy="72973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31695" y="3315154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81734" y="3013876"/>
            <a:ext cx="5090015" cy="1090777"/>
            <a:chOff x="1457733" y="3013875"/>
            <a:chExt cx="5090015" cy="1090777"/>
          </a:xfrm>
        </p:grpSpPr>
        <p:grpSp>
          <p:nvGrpSpPr>
            <p:cNvPr id="37" name="Group 36"/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997254" y="3636570"/>
                <a:ext cx="2274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57733" y="3622862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5181599" y="3728903"/>
            <a:ext cx="387499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5" y="2864140"/>
            <a:ext cx="1499409" cy="6256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14747" y="410465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87553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2" grpId="0"/>
      <p:bldP spid="42" grpId="0" animBg="1"/>
      <p:bldP spid="43" grpId="0" animBg="1"/>
      <p:bldP spid="27" grpId="0" animBg="1"/>
      <p:bldP spid="6" grpId="0" animBg="1"/>
      <p:bldP spid="5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818A-0EA1-4C7E-8C82-27E36E84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515600" cy="5347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char *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*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</a:rPr>
              <a:t>// Create a socket</a:t>
            </a:r>
          </a:p>
          <a:p>
            <a:pPr marL="0" indent="0">
              <a:buNone/>
            </a:pPr>
            <a:r>
              <a:rPr lang="en-US" b="1" dirty="0" err="1" smtClean="0">
                <a:latin typeface="Consolas" panose="020B0609020204030204" pitchFamily="49" charset="0"/>
              </a:rPr>
              <a:t>struct</a:t>
            </a:r>
            <a:r>
              <a:rPr lang="en-US" b="1" dirty="0" smtClean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 = </a:t>
            </a:r>
            <a:r>
              <a:rPr lang="en-US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lookup_host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b="1" dirty="0">
                <a:latin typeface="Consolas" panose="020B0609020204030204" pitchFamily="49" charset="0"/>
              </a:rPr>
              <a:t>(server-&gt;</a:t>
            </a:r>
            <a:r>
              <a:rPr lang="en-US" b="1" dirty="0" err="1">
                <a:latin typeface="Consolas" panose="020B0609020204030204" pitchFamily="49" charset="0"/>
              </a:rPr>
              <a:t>ai_family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ai_socktype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                 server-&gt;</a:t>
            </a:r>
            <a:r>
              <a:rPr lang="en-US" b="1" dirty="0" err="1">
                <a:latin typeface="Consolas" panose="020B0609020204030204" pitchFamily="49" charset="0"/>
              </a:rPr>
              <a:t>ai_protocol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Connect to specified host and 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connect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ai_addrlen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Carry out Client-Server protocol</a:t>
            </a:r>
          </a:p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</a:rPr>
              <a:t>run_client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/* Clean up on termination */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62000" y="19050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2209800"/>
            <a:ext cx="9829800" cy="685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35814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45720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5638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762000"/>
            <a:ext cx="11430000" cy="5715000"/>
            <a:chOff x="381000" y="762000"/>
            <a:chExt cx="11430000" cy="571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81000" y="762000"/>
              <a:ext cx="11430000" cy="5715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12F0818A-0EA1-4C7E-8C82-27E36E84B8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4400" y="914400"/>
              <a:ext cx="10515600" cy="534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char *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host_name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, *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Create a socket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struct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addrinfo</a:t>
              </a:r>
              <a:r>
                <a:rPr lang="en-US" b="1" kern="0" dirty="0" smtClean="0">
                  <a:latin typeface="Consolas" panose="020B0609020204030204" pitchFamily="49" charset="0"/>
                </a:rPr>
                <a:t> *server = </a:t>
              </a:r>
              <a:r>
                <a:rPr lang="en-US" b="1" kern="0" dirty="0" err="1" smtClean="0">
                  <a:solidFill>
                    <a:schemeClr val="accent2"/>
                  </a:solidFill>
                  <a:latin typeface="Consolas" panose="020B0609020204030204" pitchFamily="49" charset="0"/>
                </a:rPr>
                <a:t>lookup_host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host_name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,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(server-&gt;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ai_family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ai_socktype</a:t>
              </a:r>
              <a:r>
                <a:rPr lang="en-US" b="1" kern="0" dirty="0" smtClean="0">
                  <a:latin typeface="Consolas" panose="020B0609020204030204" pitchFamily="49" charset="0"/>
                </a:rPr>
                <a:t>,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                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ai_protocol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Connect to specified host and port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connect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ai_addrlen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Carry out Client-Server protocol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run_client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/* Clean up on termination */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012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75BF-8A5F-4268-8EC1-D60CE1E3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API Standard Streams – 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4ED81-A662-4639-ADC4-8BAC1609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0566400" cy="5105400"/>
          </a:xfrm>
        </p:spPr>
        <p:txBody>
          <a:bodyPr>
            <a:normAutofit/>
          </a:bodyPr>
          <a:lstStyle/>
          <a:p>
            <a:r>
              <a:rPr lang="en-US" dirty="0"/>
              <a:t>Three predefined streams are opened implicitly when the program is executed.</a:t>
            </a:r>
          </a:p>
          <a:p>
            <a:pPr lvl="1"/>
            <a:r>
              <a:rPr lang="en-US" sz="2000" dirty="0">
                <a:latin typeface="Courier"/>
                <a:cs typeface="Courier"/>
              </a:rPr>
              <a:t>FILE *stdin </a:t>
            </a:r>
            <a:r>
              <a:rPr lang="en-US" dirty="0"/>
              <a:t>– normal source of input, can be redirected</a:t>
            </a:r>
          </a:p>
          <a:p>
            <a:pPr lvl="1"/>
            <a:r>
              <a:rPr lang="en-US" sz="2000" dirty="0">
                <a:latin typeface="Courier"/>
                <a:cs typeface="Courier"/>
              </a:rPr>
              <a:t>FILE *</a:t>
            </a:r>
            <a:r>
              <a:rPr lang="en-US" sz="2000" dirty="0" err="1">
                <a:latin typeface="Courier"/>
                <a:cs typeface="Courier"/>
              </a:rPr>
              <a:t>stdout</a:t>
            </a:r>
            <a:r>
              <a:rPr lang="en-US" sz="2000" dirty="0"/>
              <a:t> </a:t>
            </a:r>
            <a:r>
              <a:rPr lang="en-US" dirty="0"/>
              <a:t>– normal source of output, can too</a:t>
            </a:r>
          </a:p>
          <a:p>
            <a:pPr lvl="1"/>
            <a:r>
              <a:rPr lang="en-US" sz="2000" dirty="0">
                <a:latin typeface="Courier"/>
                <a:cs typeface="Courier"/>
              </a:rPr>
              <a:t>FILE *stderr </a:t>
            </a:r>
            <a:r>
              <a:rPr lang="en-US" dirty="0"/>
              <a:t>– diagnostics and errors</a:t>
            </a:r>
          </a:p>
          <a:p>
            <a:endParaRPr lang="en-US" dirty="0"/>
          </a:p>
          <a:p>
            <a:r>
              <a:rPr lang="en-US" dirty="0"/>
              <a:t>STDIN / STDOUT enable composition in </a:t>
            </a:r>
            <a:r>
              <a:rPr lang="en-US" dirty="0" smtClean="0"/>
              <a:t>Unix</a:t>
            </a:r>
          </a:p>
          <a:p>
            <a:endParaRPr lang="en-US" dirty="0"/>
          </a:p>
          <a:p>
            <a:r>
              <a:rPr lang="en-US" dirty="0"/>
              <a:t>All can be redirected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cat hello.txt | grep “World!”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cat</a:t>
            </a:r>
            <a:r>
              <a:rPr lang="en-US" dirty="0"/>
              <a:t>’s </a:t>
            </a:r>
            <a:r>
              <a:rPr lang="en-US" b="1" dirty="0" err="1">
                <a:latin typeface="Consolas" panose="020B0609020204030204" pitchFamily="49" charset="0"/>
              </a:rPr>
              <a:t>stdout</a:t>
            </a:r>
            <a:r>
              <a:rPr lang="en-US" dirty="0"/>
              <a:t> goes to </a:t>
            </a:r>
            <a:r>
              <a:rPr lang="en-US" b="1" dirty="0">
                <a:latin typeface="Consolas" panose="020B0609020204030204" pitchFamily="49" charset="0"/>
              </a:rPr>
              <a:t>grep</a:t>
            </a:r>
            <a:r>
              <a:rPr lang="en-US" dirty="0"/>
              <a:t>’s </a:t>
            </a:r>
            <a:r>
              <a:rPr lang="en-US" b="1" dirty="0">
                <a:latin typeface="Consolas" panose="020B0609020204030204" pitchFamily="49" charset="0"/>
              </a:rPr>
              <a:t>stdin</a:t>
            </a:r>
          </a:p>
        </p:txBody>
      </p:sp>
    </p:spTree>
    <p:extLst>
      <p:ext uri="{BB962C8B-B14F-4D97-AF65-F5344CB8AC3E}">
        <p14:creationId xmlns:p14="http://schemas.microsoft.com/office/powerpoint/2010/main" val="3737688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0EBC-3132-47E0-9FAA-022DC3DE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Client-Side: </a:t>
            </a:r>
            <a:r>
              <a:rPr lang="en-US" dirty="0"/>
              <a:t>Getting the Server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ACF9-98F8-4D2B-A923-9CD8186DF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430000" cy="49052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</a:t>
            </a:r>
            <a:r>
              <a:rPr lang="en-US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lookup_host</a:t>
            </a:r>
            <a:r>
              <a:rPr lang="en-US" b="1" dirty="0">
                <a:latin typeface="Consolas" panose="020B0609020204030204" pitchFamily="49" charset="0"/>
              </a:rPr>
              <a:t>(char *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char *port)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hints;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memset</a:t>
            </a:r>
            <a:r>
              <a:rPr lang="en-US" b="1" dirty="0">
                <a:latin typeface="Consolas" panose="020B0609020204030204" pitchFamily="49" charset="0"/>
              </a:rPr>
              <a:t>(&amp;hints, 0, </a:t>
            </a:r>
            <a:r>
              <a:rPr lang="en-US" b="1" dirty="0" err="1">
                <a:latin typeface="Consolas" panose="020B0609020204030204" pitchFamily="49" charset="0"/>
              </a:rPr>
              <a:t>sizeof</a:t>
            </a:r>
            <a:r>
              <a:rPr lang="en-US" b="1" dirty="0">
                <a:latin typeface="Consolas" panose="020B0609020204030204" pitchFamily="49" charset="0"/>
              </a:rPr>
              <a:t>(hints));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hints.ai_family</a:t>
            </a:r>
            <a:r>
              <a:rPr lang="en-US" b="1" dirty="0">
                <a:latin typeface="Consolas" panose="020B0609020204030204" pitchFamily="49" charset="0"/>
              </a:rPr>
              <a:t> = AF_UNSPEC</a:t>
            </a:r>
            <a:r>
              <a:rPr lang="en-US" b="1" dirty="0" smtClean="0">
                <a:latin typeface="Consolas" panose="020B0609020204030204" pitchFamily="49" charset="0"/>
              </a:rPr>
              <a:t>;		/* Includes AF_INET and AF_INET6 */</a:t>
            </a: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hints.ai_socktype</a:t>
            </a:r>
            <a:r>
              <a:rPr lang="en-US" b="1" dirty="0">
                <a:latin typeface="Consolas" panose="020B0609020204030204" pitchFamily="49" charset="0"/>
              </a:rPr>
              <a:t> = SOCK_STREAM</a:t>
            </a:r>
            <a:r>
              <a:rPr lang="en-US" b="1" dirty="0" smtClean="0">
                <a:latin typeface="Consolas" panose="020B0609020204030204" pitchFamily="49" charset="0"/>
              </a:rPr>
              <a:t>;	/* Essentially TCP/IP */</a:t>
            </a: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rv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getaddrinfo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 smtClean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&amp;hints, &amp;server);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if (</a:t>
            </a:r>
            <a:r>
              <a:rPr lang="en-US" b="1" dirty="0" err="1">
                <a:latin typeface="Consolas" panose="020B0609020204030204" pitchFamily="49" charset="0"/>
              </a:rPr>
              <a:t>rv</a:t>
            </a:r>
            <a:r>
              <a:rPr lang="en-US" b="1" dirty="0">
                <a:latin typeface="Consolas" panose="020B06090202040302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printf</a:t>
            </a:r>
            <a:r>
              <a:rPr lang="en-US" b="1" dirty="0">
                <a:latin typeface="Consolas" panose="020B0609020204030204" pitchFamily="49" charset="0"/>
              </a:rPr>
              <a:t>("</a:t>
            </a:r>
            <a:r>
              <a:rPr lang="en-US" b="1" dirty="0" err="1">
                <a:latin typeface="Consolas" panose="020B0609020204030204" pitchFamily="49" charset="0"/>
              </a:rPr>
              <a:t>getaddrinfo</a:t>
            </a:r>
            <a:r>
              <a:rPr lang="en-US" b="1" dirty="0">
                <a:latin typeface="Consolas" panose="020B0609020204030204" pitchFamily="49" charset="0"/>
              </a:rPr>
              <a:t> failed: %s\n",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gai_strerror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rv</a:t>
            </a:r>
            <a:r>
              <a:rPr lang="en-US" b="1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return NULL;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return server;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2486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055-2F05-4B09-8E7E-A4136A86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1330"/>
            <a:ext cx="10515600" cy="5408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Create socket to listen for client connections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char *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 = </a:t>
            </a:r>
            <a:r>
              <a:rPr lang="en-US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setup_address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b="1" dirty="0">
                <a:latin typeface="Consolas" panose="020B0609020204030204" pitchFamily="49" charset="0"/>
              </a:rPr>
              <a:t>(server-&gt;</a:t>
            </a:r>
            <a:r>
              <a:rPr lang="en-US" b="1" dirty="0" err="1">
                <a:latin typeface="Consolas" panose="020B0609020204030204" pitchFamily="49" charset="0"/>
              </a:rPr>
              <a:t>ai_family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 smtClean="0">
                <a:latin typeface="Consolas" panose="020B0609020204030204" pitchFamily="49" charset="0"/>
              </a:rPr>
              <a:t>			 </a:t>
            </a:r>
            <a:r>
              <a:rPr lang="en-US" b="1" dirty="0">
                <a:latin typeface="Consolas" panose="020B0609020204030204" pitchFamily="49" charset="0"/>
              </a:rPr>
              <a:t>	</a:t>
            </a:r>
            <a:r>
              <a:rPr lang="en-US" b="1" dirty="0" smtClean="0">
                <a:latin typeface="Consolas" panose="020B0609020204030204" pitchFamily="49" charset="0"/>
              </a:rPr>
              <a:t> server-</a:t>
            </a:r>
            <a:r>
              <a:rPr lang="en-US" b="1" dirty="0">
                <a:latin typeface="Consolas" panose="020B0609020204030204" pitchFamily="49" charset="0"/>
              </a:rPr>
              <a:t>&gt;</a:t>
            </a:r>
            <a:r>
              <a:rPr lang="en-US" b="1" dirty="0" err="1">
                <a:latin typeface="Consolas" panose="020B0609020204030204" pitchFamily="49" charset="0"/>
              </a:rPr>
              <a:t>ai_socktype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ai_protocol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Bind socket to specific 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bind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ai_addrlen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Start listening for new client connections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Code</a:t>
            </a:r>
            <a:r>
              <a:rPr lang="en-US" dirty="0" smtClean="0"/>
              <a:t> </a:t>
            </a:r>
            <a:r>
              <a:rPr lang="en-US" dirty="0"/>
              <a:t>(v1)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62000" y="1447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1752600"/>
            <a:ext cx="9829800" cy="57647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2590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32004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44196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" y="47244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2000" y="50292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" y="5638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685800"/>
            <a:ext cx="11353800" cy="5715000"/>
            <a:chOff x="304800" y="762000"/>
            <a:chExt cx="11353800" cy="571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04800" y="762000"/>
              <a:ext cx="11353800" cy="5715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6BA5C055-2F05-4B09-8E7E-A4136A86B3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8200" y="947530"/>
              <a:ext cx="10515600" cy="540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Create socket to listen for client connections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char *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;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struct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addrinfo</a:t>
              </a:r>
              <a:r>
                <a:rPr lang="en-US" b="1" kern="0" dirty="0" smtClean="0">
                  <a:latin typeface="Consolas" panose="020B0609020204030204" pitchFamily="49" charset="0"/>
                </a:rPr>
                <a:t> *server = </a:t>
              </a:r>
              <a:r>
                <a:rPr lang="en-US" b="1" kern="0" dirty="0" err="1" smtClean="0">
                  <a:solidFill>
                    <a:schemeClr val="accent2"/>
                  </a:solidFill>
                  <a:latin typeface="Consolas" panose="020B0609020204030204" pitchFamily="49" charset="0"/>
                </a:rPr>
                <a:t>setup_address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(server-&gt;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ai_family</a:t>
              </a:r>
              <a:r>
                <a:rPr lang="en-US" b="1" kern="0" dirty="0" smtClean="0">
                  <a:latin typeface="Consolas" panose="020B0609020204030204" pitchFamily="49" charset="0"/>
                </a:rPr>
                <a:t>,</a:t>
              </a:r>
              <a:br>
                <a:rPr lang="en-US" b="1" kern="0" dirty="0" smtClean="0">
                  <a:latin typeface="Consolas" panose="020B0609020204030204" pitchFamily="49" charset="0"/>
                </a:rPr>
              </a:br>
              <a:r>
                <a:rPr lang="en-US" b="1" kern="0" dirty="0" smtClean="0">
                  <a:latin typeface="Consolas" panose="020B0609020204030204" pitchFamily="49" charset="0"/>
                </a:rPr>
                <a:t>			 	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ai_socktype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ai_protocol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Bind socket to specific port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bind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ai_addrlen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Start listening for new client connections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listen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MAX_QUEUE);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while (1)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// Accept a new client connection, obtaining a new socket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accept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NULL, 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246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AFC1-E843-4602-B035-44457AC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/>
              <a:t>Address: </a:t>
            </a:r>
            <a:r>
              <a:rPr lang="en-US" dirty="0" smtClean="0"/>
              <a:t>Itself (wildcard IP), Passive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2631-2E9B-493D-AE43-18706F99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1658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struct </a:t>
            </a:r>
            <a:r>
              <a:rPr lang="en-US" sz="2000" b="1" dirty="0" err="1">
                <a:latin typeface="Consolas" panose="020B0609020204030204" pitchFamily="49" charset="0"/>
              </a:rPr>
              <a:t>addrinfo</a:t>
            </a:r>
            <a:r>
              <a:rPr lang="en-US" sz="2000" b="1" dirty="0">
                <a:latin typeface="Consolas" panose="020B0609020204030204" pitchFamily="49" charset="0"/>
              </a:rPr>
              <a:t> *</a:t>
            </a:r>
            <a:r>
              <a:rPr lang="en-US" sz="20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setup_address</a:t>
            </a:r>
            <a:r>
              <a:rPr lang="en-US" sz="2000" b="1" dirty="0">
                <a:latin typeface="Consolas" panose="020B0609020204030204" pitchFamily="49" charset="0"/>
              </a:rPr>
              <a:t>(char *port) {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struct </a:t>
            </a:r>
            <a:r>
              <a:rPr lang="en-US" sz="2000" b="1" dirty="0" err="1">
                <a:latin typeface="Consolas" panose="020B0609020204030204" pitchFamily="49" charset="0"/>
              </a:rPr>
              <a:t>addrinfo</a:t>
            </a:r>
            <a:r>
              <a:rPr lang="en-US" sz="2000" b="1" dirty="0">
                <a:latin typeface="Consolas" panose="020B0609020204030204" pitchFamily="49" charset="0"/>
              </a:rPr>
              <a:t> *server;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struct </a:t>
            </a:r>
            <a:r>
              <a:rPr lang="en-US" sz="2000" b="1" dirty="0" err="1">
                <a:latin typeface="Consolas" panose="020B0609020204030204" pitchFamily="49" charset="0"/>
              </a:rPr>
              <a:t>addrinfo</a:t>
            </a:r>
            <a:r>
              <a:rPr lang="en-US" sz="2000" b="1" dirty="0">
                <a:latin typeface="Consolas" panose="020B0609020204030204" pitchFamily="49" charset="0"/>
              </a:rPr>
              <a:t> hints;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err="1">
                <a:latin typeface="Consolas" panose="020B0609020204030204" pitchFamily="49" charset="0"/>
              </a:rPr>
              <a:t>memset</a:t>
            </a:r>
            <a:r>
              <a:rPr lang="en-US" sz="2000" b="1" dirty="0">
                <a:latin typeface="Consolas" panose="020B0609020204030204" pitchFamily="49" charset="0"/>
              </a:rPr>
              <a:t>(&amp;hints, 0, </a:t>
            </a:r>
            <a:r>
              <a:rPr lang="en-US" sz="2000" b="1" dirty="0" err="1">
                <a:latin typeface="Consolas" panose="020B0609020204030204" pitchFamily="49" charset="0"/>
              </a:rPr>
              <a:t>sizeof</a:t>
            </a:r>
            <a:r>
              <a:rPr lang="en-US" sz="2000" b="1" dirty="0">
                <a:latin typeface="Consolas" panose="020B0609020204030204" pitchFamily="49" charset="0"/>
              </a:rPr>
              <a:t>(hints));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err="1">
                <a:latin typeface="Consolas" panose="020B0609020204030204" pitchFamily="49" charset="0"/>
              </a:rPr>
              <a:t>hints.ai_family</a:t>
            </a:r>
            <a:r>
              <a:rPr lang="en-US" sz="2000" b="1" dirty="0">
                <a:latin typeface="Consolas" panose="020B0609020204030204" pitchFamily="49" charset="0"/>
              </a:rPr>
              <a:t> = AF_UNSPEC;		/* Includes AF_INET and AF_INET6 </a:t>
            </a:r>
            <a:r>
              <a:rPr lang="en-US" sz="2000" b="1" dirty="0" smtClean="0">
                <a:latin typeface="Consolas" panose="020B0609020204030204" pitchFamily="49" charset="0"/>
              </a:rPr>
              <a:t>*/</a:t>
            </a:r>
            <a:endParaRPr lang="en-US" sz="20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err="1">
                <a:latin typeface="Consolas" panose="020B0609020204030204" pitchFamily="49" charset="0"/>
              </a:rPr>
              <a:t>hints.ai_socktype</a:t>
            </a:r>
            <a:r>
              <a:rPr lang="en-US" sz="2000" b="1" dirty="0">
                <a:latin typeface="Consolas" panose="020B0609020204030204" pitchFamily="49" charset="0"/>
              </a:rPr>
              <a:t> = SOCK_STREAM;	</a:t>
            </a:r>
            <a:r>
              <a:rPr lang="en-US" sz="2000" b="1" dirty="0" smtClean="0">
                <a:latin typeface="Consolas" panose="020B0609020204030204" pitchFamily="49" charset="0"/>
              </a:rPr>
              <a:t>	/* </a:t>
            </a:r>
            <a:r>
              <a:rPr lang="en-US" sz="2000" b="1" dirty="0">
                <a:latin typeface="Consolas" panose="020B0609020204030204" pitchFamily="49" charset="0"/>
              </a:rPr>
              <a:t>Essentially TCP/IP */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err="1">
                <a:latin typeface="Consolas" panose="020B0609020204030204" pitchFamily="49" charset="0"/>
              </a:rPr>
              <a:t>hints.ai_flags</a:t>
            </a:r>
            <a:r>
              <a:rPr lang="en-US" sz="2000" b="1" dirty="0">
                <a:latin typeface="Consolas" panose="020B0609020204030204" pitchFamily="49" charset="0"/>
              </a:rPr>
              <a:t> = AI_PASSIVE</a:t>
            </a:r>
            <a:r>
              <a:rPr lang="en-US" sz="2000" b="1" dirty="0" smtClean="0">
                <a:latin typeface="Consolas" panose="020B0609020204030204" pitchFamily="49" charset="0"/>
              </a:rPr>
              <a:t>;		/* Set up for server socket */</a:t>
            </a:r>
          </a:p>
          <a:p>
            <a:pPr marL="0" indent="0">
              <a:buNone/>
            </a:pPr>
            <a:endParaRPr lang="en-US" sz="20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err="1" smtClean="0">
                <a:latin typeface="Consolas" panose="020B0609020204030204" pitchFamily="49" charset="0"/>
              </a:rPr>
              <a:t>int</a:t>
            </a:r>
            <a:r>
              <a:rPr lang="en-US" sz="2000" b="1" dirty="0" smtClean="0">
                <a:latin typeface="Consolas" panose="020B0609020204030204" pitchFamily="49" charset="0"/>
              </a:rPr>
              <a:t> </a:t>
            </a:r>
            <a:r>
              <a:rPr lang="en-US" sz="2000" b="1" dirty="0" err="1" smtClean="0">
                <a:latin typeface="Consolas" panose="020B0609020204030204" pitchFamily="49" charset="0"/>
              </a:rPr>
              <a:t>rv</a:t>
            </a:r>
            <a:r>
              <a:rPr lang="en-US" sz="2000" b="1" dirty="0" smtClean="0">
                <a:latin typeface="Consolas" panose="020B0609020204030204" pitchFamily="49" charset="0"/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getaddrinfo</a:t>
            </a:r>
            <a:r>
              <a:rPr lang="en-US" sz="2000" b="1" dirty="0" smtClean="0">
                <a:latin typeface="Consolas" panose="020B0609020204030204" pitchFamily="49" charset="0"/>
              </a:rPr>
              <a:t>(NULL</a:t>
            </a:r>
            <a:r>
              <a:rPr lang="en-US" sz="2000" b="1" dirty="0">
                <a:latin typeface="Consolas" panose="020B0609020204030204" pitchFamily="49" charset="0"/>
              </a:rPr>
              <a:t>, port, &amp;hints, &amp;server</a:t>
            </a:r>
            <a:r>
              <a:rPr lang="en-US" sz="2000" b="1" dirty="0" smtClean="0">
                <a:latin typeface="Consolas" panose="020B0609020204030204" pitchFamily="49" charset="0"/>
              </a:rPr>
              <a:t>);  /* No address! (any local IP) */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smtClean="0">
                <a:latin typeface="Consolas" panose="020B0609020204030204" pitchFamily="49" charset="0"/>
              </a:rPr>
              <a:t>if </a:t>
            </a:r>
            <a:r>
              <a:rPr lang="en-US" sz="2000" b="1" dirty="0"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</a:rPr>
              <a:t>rv</a:t>
            </a:r>
            <a:r>
              <a:rPr lang="en-US" sz="2000" b="1" dirty="0">
                <a:latin typeface="Consolas" panose="020B06090202040302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</a:rPr>
              <a:t>printf</a:t>
            </a:r>
            <a:r>
              <a:rPr lang="en-US" sz="2000" b="1" dirty="0">
                <a:latin typeface="Consolas" panose="020B0609020204030204" pitchFamily="49" charset="0"/>
              </a:rPr>
              <a:t>("</a:t>
            </a:r>
            <a:r>
              <a:rPr lang="en-US" sz="2000" b="1" dirty="0" err="1">
                <a:latin typeface="Consolas" panose="020B0609020204030204" pitchFamily="49" charset="0"/>
              </a:rPr>
              <a:t>getaddrinfo</a:t>
            </a:r>
            <a:r>
              <a:rPr lang="en-US" sz="2000" b="1" dirty="0">
                <a:latin typeface="Consolas" panose="020B0609020204030204" pitchFamily="49" charset="0"/>
              </a:rPr>
              <a:t> failed: %s\n",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gai_strerror</a:t>
            </a:r>
            <a:r>
              <a:rPr lang="en-US" sz="2000" b="1" dirty="0"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</a:rPr>
              <a:t>rv</a:t>
            </a:r>
            <a:r>
              <a:rPr lang="en-US" sz="2000" b="1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return NULL;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return server;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Accepts any connections on the specified port</a:t>
            </a:r>
          </a:p>
        </p:txBody>
      </p:sp>
    </p:spTree>
    <p:extLst>
      <p:ext uri="{BB962C8B-B14F-4D97-AF65-F5344CB8AC3E}">
        <p14:creationId xmlns:p14="http://schemas.microsoft.com/office/powerpoint/2010/main" val="126604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4BC8-05A8-40A1-8182-1B23787D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Could </a:t>
            </a:r>
            <a:r>
              <a:rPr lang="en-US" dirty="0"/>
              <a:t>the Server Protect Itself?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BF3B-07C2-4ECD-B2EB-2051E1596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150600" cy="5105400"/>
          </a:xfrm>
        </p:spPr>
        <p:txBody>
          <a:bodyPr/>
          <a:lstStyle/>
          <a:p>
            <a:r>
              <a:rPr lang="en-US" dirty="0"/>
              <a:t>Handle each connection in a separate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This will mean that the logic serving each request will be “sandboxed” away from the main server process</a:t>
            </a:r>
          </a:p>
          <a:p>
            <a:r>
              <a:rPr lang="en-US" dirty="0" smtClean="0"/>
              <a:t>In the following code, keep in mind: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</a:t>
            </a:r>
            <a:r>
              <a:rPr lang="en-US" dirty="0" smtClean="0">
                <a:latin typeface="Consolas" panose="020B0609020204030204" pitchFamily="49" charset="0"/>
              </a:rPr>
              <a:t>ork() </a:t>
            </a:r>
            <a:r>
              <a:rPr lang="en-US" dirty="0" smtClean="0"/>
              <a:t>will duplicate </a:t>
            </a:r>
            <a:r>
              <a:rPr lang="en-US" i="1" dirty="0" smtClean="0"/>
              <a:t>all</a:t>
            </a:r>
            <a:r>
              <a:rPr lang="en-US" dirty="0" smtClean="0"/>
              <a:t> of the parent’s file descriptors (i.e. pointers to sockets!)</a:t>
            </a:r>
          </a:p>
          <a:p>
            <a:pPr lvl="1"/>
            <a:r>
              <a:rPr lang="en-US" dirty="0" smtClean="0"/>
              <a:t>We keep control over accepting new connections in the parent</a:t>
            </a:r>
          </a:p>
          <a:p>
            <a:pPr lvl="1"/>
            <a:r>
              <a:rPr lang="en-US" dirty="0" smtClean="0"/>
              <a:t>New child connection for each remote client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912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559254"/>
            <a:ext cx="245557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1277600" cy="533400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Server </a:t>
            </a:r>
            <a:r>
              <a:rPr lang="en-US" dirty="0" smtClean="0">
                <a:latin typeface="Gill Sans Light"/>
              </a:rPr>
              <a:t>With Protection (each connection has own process)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470456" y="301387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572000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6663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09484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83176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4722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1149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7298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12253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716178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4289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83635" y="6253907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89683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006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7884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2275" y="40707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Gill Sans Light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Gill Sans Light"/>
              </a:rPr>
              <a:t>hild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7716" y="4589566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134779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479518" y="449580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Listen Socket</a:t>
            </a:r>
            <a:endParaRPr lang="en-US" dirty="0">
              <a:latin typeface="Gill Sans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60712" y="411045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Parent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07198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116459" y="5313522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Wait for child</a:t>
            </a:r>
            <a:endParaRPr lang="en-US" dirty="0">
              <a:latin typeface="Gill Sans Light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9092158" y="495889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9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</a:rPr>
              <a:t>while </a:t>
            </a:r>
            <a:r>
              <a:rPr lang="en-US" b="1" dirty="0">
                <a:latin typeface="Consolas" panose="020B0609020204030204" pitchFamily="49" charset="0"/>
              </a:rPr>
              <a:t>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pid_t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fork</a:t>
            </a:r>
            <a:r>
              <a:rPr lang="en-US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if (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close(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wait</a:t>
            </a:r>
            <a:r>
              <a:rPr lang="en-US" b="1" dirty="0">
                <a:latin typeface="Consolas" panose="020B0609020204030204" pitchFamily="49" charset="0"/>
              </a:rPr>
              <a:t>(NULL);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</a:t>
            </a:r>
            <a:r>
              <a:rPr lang="en-US" dirty="0" smtClean="0"/>
              <a:t>Code </a:t>
            </a:r>
            <a:r>
              <a:rPr lang="en-US" dirty="0"/>
              <a:t>(v2)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11430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22098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25146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3186896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800" y="35052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38100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48768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51816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61722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762000"/>
            <a:ext cx="11049000" cy="5867400"/>
            <a:chOff x="228600" y="762000"/>
            <a:chExt cx="11049000" cy="5867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28600" y="762000"/>
              <a:ext cx="11049000" cy="5791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9555355-6664-4BAD-9824-D194123434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838200"/>
              <a:ext cx="10515600" cy="579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Socket setup code elided…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listen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MAX_QUEUE);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while (1)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// Accept a new client connection, obtaining a new socket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accept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NULL, 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pid_t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fork</a:t>
              </a:r>
              <a:r>
                <a:rPr lang="en-US" b="1" kern="0" dirty="0" smtClean="0">
                  <a:latin typeface="Consolas" panose="020B0609020204030204" pitchFamily="49" charset="0"/>
                </a:rPr>
                <a:t>();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if 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== 0)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exit(0);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 else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close(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wait</a:t>
              </a:r>
              <a:r>
                <a:rPr lang="en-US" b="1" kern="0" dirty="0" smtClean="0">
                  <a:latin typeface="Consolas" panose="020B0609020204030204" pitchFamily="49" charset="0"/>
                </a:rPr>
                <a:t>(NULL);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532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A58-D600-44B7-8BD8-2E3FFB25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Concurrent </a:t>
            </a:r>
            <a:r>
              <a:rPr lang="en-US" dirty="0"/>
              <a:t>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54F4-5F26-4381-B421-74FF447A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in the server:</a:t>
            </a:r>
          </a:p>
          <a:p>
            <a:pPr lvl="1"/>
            <a:r>
              <a:rPr lang="en-US" dirty="0"/>
              <a:t>Listen will queue requests</a:t>
            </a:r>
          </a:p>
          <a:p>
            <a:pPr lvl="1"/>
            <a:r>
              <a:rPr lang="en-US" dirty="0"/>
              <a:t>Buffering present elsewhere</a:t>
            </a:r>
          </a:p>
          <a:p>
            <a:pPr lvl="1"/>
            <a:r>
              <a:rPr lang="en-US" dirty="0"/>
              <a:t>But server </a:t>
            </a:r>
            <a:r>
              <a:rPr lang="en-US" i="1" dirty="0">
                <a:solidFill>
                  <a:srgbClr val="FF0000"/>
                </a:solidFill>
              </a:rPr>
              <a:t>waits</a:t>
            </a:r>
            <a:r>
              <a:rPr lang="en-US" dirty="0"/>
              <a:t> for each connection to terminate before servicing the </a:t>
            </a:r>
            <a:r>
              <a:rPr lang="en-US" dirty="0" smtClean="0"/>
              <a:t>next</a:t>
            </a:r>
          </a:p>
          <a:p>
            <a:pPr lvl="2"/>
            <a:r>
              <a:rPr lang="en-US" dirty="0" smtClean="0"/>
              <a:t>This is the standard shell pattern</a:t>
            </a:r>
            <a:endParaRPr lang="en-US" dirty="0"/>
          </a:p>
          <a:p>
            <a:endParaRPr lang="en-US" dirty="0"/>
          </a:p>
          <a:p>
            <a:r>
              <a:rPr lang="en-US" dirty="0"/>
              <a:t>A concurrent server can handle and service a new connection before the previous client </a:t>
            </a:r>
            <a:r>
              <a:rPr lang="en-US" dirty="0" smtClean="0"/>
              <a:t>disconnects</a:t>
            </a:r>
          </a:p>
          <a:p>
            <a:pPr lvl="1"/>
            <a:r>
              <a:rPr lang="en-US" dirty="0" smtClean="0"/>
              <a:t>Simple – just don’t wait in parent!</a:t>
            </a:r>
          </a:p>
          <a:p>
            <a:pPr lvl="1"/>
            <a:r>
              <a:rPr lang="en-US" dirty="0" smtClean="0"/>
              <a:t>Perhaps not so simple – multiple child processes better not have data races with one another through file system/</a:t>
            </a:r>
            <a:r>
              <a:rPr lang="en-US" dirty="0" err="1" smtClean="0"/>
              <a:t>etc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1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559254"/>
            <a:ext cx="245557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830" y="152400"/>
            <a:ext cx="8426340" cy="533400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Server </a:t>
            </a:r>
            <a:r>
              <a:rPr lang="en-US" dirty="0" smtClean="0">
                <a:latin typeface="Gill Sans Light"/>
              </a:rPr>
              <a:t>With Protection and Concurrency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470456" y="3013876"/>
            <a:ext cx="1838714" cy="254872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572000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6663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09484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83176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4722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1149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7298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12253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716178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4289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44342" y="5787423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89683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006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7884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2275" y="40707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Gill Sans Light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Gill Sans Light"/>
              </a:rPr>
              <a:t>hild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7716" y="4589566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134779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479518" y="449580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Listen Socket</a:t>
            </a:r>
            <a:endParaRPr lang="en-US" dirty="0">
              <a:latin typeface="Gill Sans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60712" y="411045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Parent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07198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9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</a:rPr>
              <a:t>while </a:t>
            </a:r>
            <a:r>
              <a:rPr lang="en-US" b="1" dirty="0">
                <a:latin typeface="Consolas" panose="020B0609020204030204" pitchFamily="49" charset="0"/>
              </a:rPr>
              <a:t>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pid_t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fork</a:t>
            </a:r>
            <a:r>
              <a:rPr lang="en-US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if (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close(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latin typeface="Consolas" panose="020B0609020204030204" pitchFamily="49" charset="0"/>
              </a:rPr>
              <a:t>//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wait</a:t>
            </a:r>
            <a:r>
              <a:rPr lang="en-US" b="1" dirty="0" smtClean="0">
                <a:latin typeface="Consolas" panose="020B0609020204030204" pitchFamily="49" charset="0"/>
              </a:rPr>
              <a:t>(NULL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</a:t>
            </a:r>
            <a:r>
              <a:rPr lang="en-US" dirty="0" smtClean="0"/>
              <a:t>Code </a:t>
            </a:r>
            <a:r>
              <a:rPr lang="en-US" dirty="0"/>
              <a:t>(</a:t>
            </a:r>
            <a:r>
              <a:rPr lang="en-US" dirty="0" smtClean="0"/>
              <a:t>v3)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51816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762000"/>
            <a:ext cx="11049000" cy="5867400"/>
            <a:chOff x="228600" y="762000"/>
            <a:chExt cx="11049000" cy="5867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28600" y="762000"/>
              <a:ext cx="11049000" cy="5791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9555355-6664-4BAD-9824-D194123434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838200"/>
              <a:ext cx="10515600" cy="579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Socket setup code elided…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listen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MAX_QUEUE);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while (1)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// Accept a new client connection, obtaining a new socket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accept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NULL, 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pid_t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fork</a:t>
              </a:r>
              <a:r>
                <a:rPr lang="en-US" b="1" kern="0" dirty="0" smtClean="0">
                  <a:latin typeface="Consolas" panose="020B0609020204030204" pitchFamily="49" charset="0"/>
                </a:rPr>
                <a:t>();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if 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== 0)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exit(0);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 else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close(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//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wait</a:t>
              </a:r>
              <a:r>
                <a:rPr lang="en-US" b="1" kern="0" dirty="0" smtClean="0">
                  <a:latin typeface="Consolas" panose="020B0609020204030204" pitchFamily="49" charset="0"/>
                </a:rPr>
                <a:t>(NULL);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306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D431-CFB7-411E-BE0B-AF392031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Concurrent </a:t>
            </a:r>
            <a:r>
              <a:rPr lang="en-US" dirty="0"/>
              <a:t>Server </a:t>
            </a:r>
            <a:r>
              <a:rPr lang="en-US" dirty="0" smtClean="0"/>
              <a:t>(without Protection)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F147-3D52-4F6C-862D-4BF17545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Spawn a new </a:t>
            </a:r>
            <a:r>
              <a:rPr lang="en-US" i="1" dirty="0"/>
              <a:t>thread</a:t>
            </a:r>
            <a:r>
              <a:rPr lang="en-US" dirty="0"/>
              <a:t> to handle each </a:t>
            </a:r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Lower overhead spawning process (less to do)</a:t>
            </a:r>
            <a:endParaRPr lang="en-US" dirty="0"/>
          </a:p>
          <a:p>
            <a:r>
              <a:rPr lang="en-US" dirty="0"/>
              <a:t>Main </a:t>
            </a:r>
            <a:r>
              <a:rPr lang="en-US" i="1" dirty="0"/>
              <a:t>thread</a:t>
            </a:r>
            <a:r>
              <a:rPr lang="en-US" dirty="0"/>
              <a:t> initiates new client connections without waiting for previously spawned threads</a:t>
            </a:r>
          </a:p>
          <a:p>
            <a:r>
              <a:rPr lang="en-US" dirty="0"/>
              <a:t>Why give up the protection of separate processes?</a:t>
            </a:r>
          </a:p>
          <a:p>
            <a:pPr lvl="1"/>
            <a:r>
              <a:rPr lang="en-US" dirty="0"/>
              <a:t>More efficient to create new threads</a:t>
            </a:r>
          </a:p>
          <a:p>
            <a:pPr lvl="1"/>
            <a:r>
              <a:rPr lang="en-US" dirty="0"/>
              <a:t>More efficient to switch between </a:t>
            </a:r>
            <a:r>
              <a:rPr lang="en-US" dirty="0" smtClean="0"/>
              <a:t>threads</a:t>
            </a:r>
          </a:p>
          <a:p>
            <a:r>
              <a:rPr lang="en-US" dirty="0" smtClean="0"/>
              <a:t>Even more potential for data races (need synchronization?)</a:t>
            </a:r>
          </a:p>
          <a:p>
            <a:pPr lvl="1"/>
            <a:r>
              <a:rPr lang="en-US" dirty="0" smtClean="0"/>
              <a:t>Through shared memory structures</a:t>
            </a:r>
          </a:p>
          <a:p>
            <a:pPr lvl="1"/>
            <a:r>
              <a:rPr lang="en-US" dirty="0" smtClean="0"/>
              <a:t>Through file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2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F569-F72A-40E0-8DD0-95EA3C06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10515600" cy="5297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// character oriented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fputc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 int c, FILE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);		</a:t>
            </a: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	//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rtn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c or EOF on err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fputs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 const char *s, FILE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);	//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rtn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&gt; 0 or EOF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 FILE *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char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fgets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 char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int n, FILE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 block oriented</a:t>
            </a:r>
          </a:p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fread</a:t>
            </a:r>
            <a:r>
              <a:rPr lang="en-US" sz="1800" dirty="0">
                <a:latin typeface="Consolas" panose="020B0609020204030204" pitchFamily="49" charset="0"/>
              </a:rPr>
              <a:t>(void *</a:t>
            </a:r>
            <a:r>
              <a:rPr lang="en-US" sz="1800" dirty="0" err="1">
                <a:latin typeface="Consolas" panose="020B0609020204030204" pitchFamily="49" charset="0"/>
              </a:rPr>
              <a:t>ptr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size_of_elements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   </a:t>
            </a: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number_of_elements</a:t>
            </a:r>
            <a:r>
              <a:rPr lang="en-US" sz="1800" dirty="0">
                <a:latin typeface="Consolas" panose="020B0609020204030204" pitchFamily="49" charset="0"/>
              </a:rPr>
              <a:t>, FILE *</a:t>
            </a:r>
            <a:r>
              <a:rPr lang="en-US" sz="1800" dirty="0" err="1">
                <a:latin typeface="Consolas" panose="020B0609020204030204" pitchFamily="49" charset="0"/>
              </a:rPr>
              <a:t>a_file</a:t>
            </a:r>
            <a:r>
              <a:rPr lang="en-US" sz="18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fwrite</a:t>
            </a:r>
            <a:r>
              <a:rPr lang="en-US" sz="1800" dirty="0">
                <a:latin typeface="Consolas" panose="020B0609020204030204" pitchFamily="49" charset="0"/>
              </a:rPr>
              <a:t>(const void *</a:t>
            </a:r>
            <a:r>
              <a:rPr lang="en-US" sz="1800" dirty="0" err="1">
                <a:latin typeface="Consolas" panose="020B0609020204030204" pitchFamily="49" charset="0"/>
              </a:rPr>
              <a:t>ptr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size_of_elements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   </a:t>
            </a: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number_of_elements</a:t>
            </a:r>
            <a:r>
              <a:rPr lang="en-US" sz="1800" dirty="0">
                <a:latin typeface="Consolas" panose="020B0609020204030204" pitchFamily="49" charset="0"/>
              </a:rPr>
              <a:t>, FILE *</a:t>
            </a:r>
            <a:r>
              <a:rPr lang="en-US" sz="1800" dirty="0" err="1">
                <a:latin typeface="Consolas" panose="020B0609020204030204" pitchFamily="49" charset="0"/>
              </a:rPr>
              <a:t>a_file</a:t>
            </a:r>
            <a:r>
              <a:rPr lang="en-US" sz="18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 formatted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fprintf</a:t>
            </a:r>
            <a:r>
              <a:rPr lang="en-US" sz="1800" dirty="0">
                <a:latin typeface="Consolas" panose="020B0609020204030204" pitchFamily="49" charset="0"/>
              </a:rPr>
              <a:t>(FILE *restrict stream, const char *restrict format, ...);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fscanf</a:t>
            </a:r>
            <a:r>
              <a:rPr lang="en-US" sz="1800" dirty="0">
                <a:latin typeface="Consolas" panose="020B0609020204030204" pitchFamily="49" charset="0"/>
              </a:rPr>
              <a:t>(FILE *restrict stream, const char *restrict format, ... 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High-Level File API</a:t>
            </a:r>
          </a:p>
        </p:txBody>
      </p:sp>
    </p:spTree>
    <p:extLst>
      <p:ext uri="{BB962C8B-B14F-4D97-AF65-F5344CB8AC3E}">
        <p14:creationId xmlns:p14="http://schemas.microsoft.com/office/powerpoint/2010/main" val="1946168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782248"/>
            <a:ext cx="2455574" cy="158736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654063" y="3013877"/>
            <a:ext cx="1655107" cy="256694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  <a:gd name="connsiteX0" fmla="*/ 212046 w 1655107"/>
              <a:gd name="connsiteY0" fmla="*/ 3192735 h 3828051"/>
              <a:gd name="connsiteX1" fmla="*/ 306011 w 1655107"/>
              <a:gd name="connsiteY1" fmla="*/ 3687455 h 3828051"/>
              <a:gd name="connsiteX2" fmla="*/ 1392352 w 1655107"/>
              <a:gd name="connsiteY2" fmla="*/ 3580358 h 3828051"/>
              <a:gd name="connsiteX3" fmla="*/ 1652461 w 1655107"/>
              <a:gd name="connsiteY3" fmla="*/ 1040642 h 3828051"/>
              <a:gd name="connsiteX4" fmla="*/ 1453554 w 1655107"/>
              <a:gd name="connsiteY4" fmla="*/ 153271 h 3828051"/>
              <a:gd name="connsiteX5" fmla="*/ 459017 w 1655107"/>
              <a:gd name="connsiteY5" fmla="*/ 276 h 3828051"/>
              <a:gd name="connsiteX6" fmla="*/ 107104 w 1655107"/>
              <a:gd name="connsiteY6" fmla="*/ 122672 h 3828051"/>
              <a:gd name="connsiteX7" fmla="*/ 0 w 1655107"/>
              <a:gd name="connsiteY7" fmla="*/ 367464 h 3828051"/>
              <a:gd name="connsiteX0" fmla="*/ 212046 w 1655107"/>
              <a:gd name="connsiteY0" fmla="*/ 3192735 h 3847207"/>
              <a:gd name="connsiteX1" fmla="*/ 569780 w 1655107"/>
              <a:gd name="connsiteY1" fmla="*/ 3726987 h 3847207"/>
              <a:gd name="connsiteX2" fmla="*/ 1392352 w 1655107"/>
              <a:gd name="connsiteY2" fmla="*/ 3580358 h 3847207"/>
              <a:gd name="connsiteX3" fmla="*/ 1652461 w 1655107"/>
              <a:gd name="connsiteY3" fmla="*/ 1040642 h 3847207"/>
              <a:gd name="connsiteX4" fmla="*/ 1453554 w 1655107"/>
              <a:gd name="connsiteY4" fmla="*/ 153271 h 3847207"/>
              <a:gd name="connsiteX5" fmla="*/ 459017 w 1655107"/>
              <a:gd name="connsiteY5" fmla="*/ 276 h 3847207"/>
              <a:gd name="connsiteX6" fmla="*/ 107104 w 1655107"/>
              <a:gd name="connsiteY6" fmla="*/ 122672 h 3847207"/>
              <a:gd name="connsiteX7" fmla="*/ 0 w 1655107"/>
              <a:gd name="connsiteY7" fmla="*/ 367464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107" h="3847207">
                <a:moveTo>
                  <a:pt x="212046" y="3192735"/>
                </a:moveTo>
                <a:cubicBezTo>
                  <a:pt x="325525" y="3341905"/>
                  <a:pt x="373062" y="3662383"/>
                  <a:pt x="569780" y="3726987"/>
                </a:cubicBezTo>
                <a:cubicBezTo>
                  <a:pt x="766498" y="3791591"/>
                  <a:pt x="1211905" y="4028082"/>
                  <a:pt x="1392352" y="3580358"/>
                </a:cubicBezTo>
                <a:cubicBezTo>
                  <a:pt x="1572799" y="3132634"/>
                  <a:pt x="1642261" y="1611823"/>
                  <a:pt x="1652461" y="1040642"/>
                </a:cubicBezTo>
                <a:cubicBezTo>
                  <a:pt x="1662661" y="469461"/>
                  <a:pt x="1652461" y="326665"/>
                  <a:pt x="1453554" y="153271"/>
                </a:cubicBezTo>
                <a:cubicBezTo>
                  <a:pt x="1254647" y="-20123"/>
                  <a:pt x="683425" y="5376"/>
                  <a:pt x="459017" y="276"/>
                </a:cubicBezTo>
                <a:cubicBezTo>
                  <a:pt x="234609" y="-4824"/>
                  <a:pt x="183607" y="61474"/>
                  <a:pt x="107104" y="122672"/>
                </a:cubicBezTo>
                <a:cubicBezTo>
                  <a:pt x="30601" y="183870"/>
                  <a:pt x="15300" y="275667"/>
                  <a:pt x="0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526779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75529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18378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920706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561213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393770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81878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211478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805124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517866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44342" y="6016023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985785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89546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877399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0200" y="434955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Spawned Thread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413621"/>
            <a:ext cx="285740" cy="495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342333" y="485391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Main Thread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96144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/>
              <a:t>with Concurrency, without Protection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B12E70-1CF1-4AFA-8CCE-435A3E4A808E}"/>
              </a:ext>
            </a:extLst>
          </p:cNvPr>
          <p:cNvSpPr txBox="1"/>
          <p:nvPr/>
        </p:nvSpPr>
        <p:spPr>
          <a:xfrm>
            <a:off x="7211081" y="4049190"/>
            <a:ext cx="220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cs typeface="Consolas" panose="020B0609020204030204" pitchFamily="49" charset="0"/>
              </a:rPr>
              <a:t>pthread_create</a:t>
            </a:r>
            <a:endParaRPr lang="en-US" sz="2000" dirty="0">
              <a:solidFill>
                <a:srgbClr val="FF0000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97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Thread Pools: More Later!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85800"/>
            <a:ext cx="9905999" cy="2895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Problem with previous version: Unbounded Threads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When web-site becomes too popular – throughput sinks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Instead, allocate a bounded “pool” of worker threads, representing the maximum level of multiprogramming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Gill Sans Light"/>
                <a:ea typeface="Gulim" panose="020B0600000101010101" pitchFamily="34" charset="-127"/>
              </a:rPr>
              <a:t>		</a:t>
            </a:r>
          </a:p>
        </p:txBody>
      </p:sp>
      <p:sp>
        <p:nvSpPr>
          <p:cNvPr id="31748" name="Text Box 23"/>
          <p:cNvSpPr txBox="1">
            <a:spLocks noChangeArrowheads="1"/>
          </p:cNvSpPr>
          <p:nvPr/>
        </p:nvSpPr>
        <p:spPr bwMode="auto">
          <a:xfrm>
            <a:off x="1676400" y="144780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>
              <a:latin typeface="Gill Sans Light"/>
              <a:ea typeface="Gulim" panose="020B0600000101010101" pitchFamily="34" charset="-127"/>
            </a:endParaRP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1752600" y="4185138"/>
            <a:ext cx="449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master()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allocThreads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worker,queue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Enqueue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queue,con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wakeUp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}</a:t>
            </a: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6248400" y="4152901"/>
            <a:ext cx="4267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worker(queue)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Dequeue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if (con==null)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sleepOn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else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ServiceWebPage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(con);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}</a:t>
            </a:r>
          </a:p>
        </p:txBody>
      </p:sp>
      <p:grpSp>
        <p:nvGrpSpPr>
          <p:cNvPr id="408603" name="Group 27"/>
          <p:cNvGrpSpPr>
            <a:grpSpLocks/>
          </p:cNvGrpSpPr>
          <p:nvPr/>
        </p:nvGrpSpPr>
        <p:grpSpPr bwMode="auto">
          <a:xfrm>
            <a:off x="2743200" y="2209801"/>
            <a:ext cx="6172200" cy="1893888"/>
            <a:chOff x="624" y="1392"/>
            <a:chExt cx="3888" cy="1193"/>
          </a:xfrm>
        </p:grpSpPr>
        <p:sp>
          <p:nvSpPr>
            <p:cNvPr id="31752" name="Rectangle 14"/>
            <p:cNvSpPr>
              <a:spLocks noChangeArrowheads="1"/>
            </p:cNvSpPr>
            <p:nvPr/>
          </p:nvSpPr>
          <p:spPr bwMode="auto">
            <a:xfrm>
              <a:off x="2496" y="1488"/>
              <a:ext cx="528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dirty="0">
                  <a:latin typeface="Gill Sans Light"/>
                  <a:ea typeface="Gulim" panose="020B0600000101010101" pitchFamily="34" charset="-127"/>
                </a:rPr>
                <a:t>Master</a:t>
              </a:r>
            </a:p>
            <a:p>
              <a:pPr algn="ctr"/>
              <a:r>
                <a:rPr lang="en-US" altLang="ko-KR" dirty="0">
                  <a:latin typeface="Gill Sans Light"/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31753" name="Text Box 15"/>
            <p:cNvSpPr txBox="1">
              <a:spLocks noChangeArrowheads="1"/>
            </p:cNvSpPr>
            <p:nvPr/>
          </p:nvSpPr>
          <p:spPr bwMode="auto">
            <a:xfrm>
              <a:off x="3552" y="2352"/>
              <a:ext cx="9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31754" name="laptop"/>
            <p:cNvSpPr>
              <a:spLocks noEditPoints="1" noChangeArrowheads="1"/>
            </p:cNvSpPr>
            <p:nvPr/>
          </p:nvSpPr>
          <p:spPr bwMode="auto">
            <a:xfrm>
              <a:off x="62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5" name="Freeform 19"/>
            <p:cNvSpPr>
              <a:spLocks/>
            </p:cNvSpPr>
            <p:nvPr/>
          </p:nvSpPr>
          <p:spPr bwMode="auto">
            <a:xfrm>
              <a:off x="1488" y="2064"/>
              <a:ext cx="2304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6" name="Freeform 20"/>
            <p:cNvSpPr>
              <a:spLocks/>
            </p:cNvSpPr>
            <p:nvPr/>
          </p:nvSpPr>
          <p:spPr bwMode="auto">
            <a:xfrm>
              <a:off x="1488" y="1680"/>
              <a:ext cx="1008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7" name="Line 21"/>
            <p:cNvSpPr>
              <a:spLocks noChangeShapeType="1"/>
            </p:cNvSpPr>
            <p:nvPr/>
          </p:nvSpPr>
          <p:spPr bwMode="auto">
            <a:xfrm>
              <a:off x="30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8" name="Rectangle 26"/>
            <p:cNvSpPr>
              <a:spLocks noChangeArrowheads="1"/>
            </p:cNvSpPr>
            <p:nvPr/>
          </p:nvSpPr>
          <p:spPr bwMode="auto">
            <a:xfrm>
              <a:off x="3312" y="1584"/>
              <a:ext cx="192" cy="5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1759" name="Group 16"/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1760" name="Oval 4"/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Light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08582" name="Ink 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08583" name="Ink 7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08584" name="Ink 8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08585" name="Ink 9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08586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8587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8588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08589" name="Ink 13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1398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  <p:bldP spid="408600" grpId="0"/>
      <p:bldP spid="40860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430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POSIX I/O</a:t>
            </a:r>
          </a:p>
          <a:p>
            <a:pPr lvl="1"/>
            <a:r>
              <a:rPr lang="en-US" dirty="0" smtClean="0"/>
              <a:t>Everything is a file!</a:t>
            </a:r>
          </a:p>
          <a:p>
            <a:pPr lvl="1"/>
            <a:r>
              <a:rPr lang="en-US" dirty="0"/>
              <a:t>Based on the system calls </a:t>
            </a:r>
            <a:r>
              <a:rPr lang="en-US" b="1" dirty="0">
                <a:latin typeface="Consolas" panose="020B0609020204030204" pitchFamily="49" charset="0"/>
              </a:rPr>
              <a:t>open()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</a:rPr>
              <a:t>read()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</a:rPr>
              <a:t>write()</a:t>
            </a:r>
            <a:r>
              <a:rPr lang="en-US" dirty="0"/>
              <a:t>, and </a:t>
            </a:r>
            <a:r>
              <a:rPr lang="en-US" b="1" dirty="0">
                <a:latin typeface="Consolas" panose="020B0609020204030204" pitchFamily="49" charset="0"/>
              </a:rPr>
              <a:t>close</a:t>
            </a:r>
            <a:r>
              <a:rPr lang="en-US" b="1" dirty="0" smtClean="0">
                <a:latin typeface="Consolas" panose="020B0609020204030204" pitchFamily="49" charset="0"/>
              </a:rPr>
              <a:t>()</a:t>
            </a:r>
            <a:endParaRPr lang="en-US" dirty="0" smtClean="0"/>
          </a:p>
          <a:p>
            <a:r>
              <a:rPr lang="en-US" dirty="0" smtClean="0"/>
              <a:t>Streaming </a:t>
            </a:r>
            <a:r>
              <a:rPr lang="en-US" dirty="0"/>
              <a:t>IO: modeled as a stream of bytes</a:t>
            </a:r>
          </a:p>
          <a:p>
            <a:pPr lvl="1"/>
            <a:r>
              <a:rPr lang="en-US" dirty="0"/>
              <a:t>Most streaming I/O functions start with “f” (like “</a:t>
            </a:r>
            <a:r>
              <a:rPr lang="en-US" dirty="0" err="1"/>
              <a:t>fread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Data buffered automatically by C-library function</a:t>
            </a:r>
          </a:p>
          <a:p>
            <a:r>
              <a:rPr lang="en-US" dirty="0"/>
              <a:t>Low-level I/O: </a:t>
            </a:r>
          </a:p>
          <a:p>
            <a:pPr lvl="1"/>
            <a:r>
              <a:rPr lang="en-US" dirty="0"/>
              <a:t>File descriptors are integers</a:t>
            </a:r>
          </a:p>
          <a:p>
            <a:pPr lvl="1"/>
            <a:r>
              <a:rPr lang="en-US" dirty="0"/>
              <a:t>Low-level I/O supported directly at system call level </a:t>
            </a:r>
            <a:endParaRPr lang="en-US" dirty="0" smtClean="0"/>
          </a:p>
          <a:p>
            <a:r>
              <a:rPr lang="en-US" altLang="ko-KR" dirty="0" smtClean="0">
                <a:ea typeface="굴림" panose="020B0600000101010101" pitchFamily="34" charset="-127"/>
              </a:rPr>
              <a:t>Device </a:t>
            </a:r>
            <a:r>
              <a:rPr lang="en-US" altLang="ko-KR" dirty="0">
                <a:ea typeface="굴림" panose="020B0600000101010101" pitchFamily="34" charset="-127"/>
              </a:rPr>
              <a:t>Driver: Device-specific code in the kernel that interacts directly with the device hardware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Same kernel I/O system can interact easily with different device </a:t>
            </a:r>
            <a:r>
              <a:rPr lang="en-US" altLang="ko-KR" dirty="0" smtClean="0">
                <a:ea typeface="굴림" panose="020B0600000101010101" pitchFamily="34" charset="-127"/>
              </a:rPr>
              <a:t>drivers</a:t>
            </a: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File </a:t>
            </a:r>
            <a:r>
              <a:rPr lang="en-US" altLang="ko-KR" dirty="0">
                <a:ea typeface="굴림" panose="020B0600000101010101" pitchFamily="34" charset="-127"/>
              </a:rPr>
              <a:t>abstraction works for inter-processes communication (local or Internet)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Socket</a:t>
            </a:r>
            <a:r>
              <a:rPr lang="en-US" altLang="ko-KR" dirty="0">
                <a:ea typeface="굴림" panose="020B0600000101010101" pitchFamily="34" charset="-127"/>
              </a:rPr>
              <a:t>: an abstraction of a network I/O queue (IPC mechanism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  <a:endParaRPr lang="en-US" altLang="en-US" dirty="0" smtClean="0"/>
          </a:p>
          <a:p>
            <a:pPr lvl="1"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684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C759-8578-433B-8DD7-6BC2462E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Streams: Char-by-Char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C25C-D65D-4609-8634-E324543B9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10515600" cy="4904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int main(void)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FILE* input = </a:t>
            </a:r>
            <a:r>
              <a:rPr lang="en-US" sz="2000" dirty="0" err="1">
                <a:latin typeface="Consolas" panose="020B0609020204030204" pitchFamily="49" charset="0"/>
              </a:rPr>
              <a:t>fopen</a:t>
            </a:r>
            <a:r>
              <a:rPr lang="en-US" sz="2000" dirty="0">
                <a:latin typeface="Consolas" panose="020B0609020204030204" pitchFamily="49" charset="0"/>
              </a:rPr>
              <a:t>(“input.txt”, “r”);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FILE* output = </a:t>
            </a:r>
            <a:r>
              <a:rPr lang="en-US" sz="2000" dirty="0" err="1">
                <a:latin typeface="Consolas" panose="020B0609020204030204" pitchFamily="49" charset="0"/>
              </a:rPr>
              <a:t>fopen</a:t>
            </a:r>
            <a:r>
              <a:rPr lang="en-US" sz="2000" dirty="0">
                <a:latin typeface="Consolas" panose="020B0609020204030204" pitchFamily="49" charset="0"/>
              </a:rPr>
              <a:t>(“output.txt”, “w”);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int c;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c =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sz="2000" dirty="0">
                <a:latin typeface="Consolas" panose="020B0609020204030204" pitchFamily="49" charset="0"/>
              </a:rPr>
              <a:t>(input);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while (c != EOF)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fputc</a:t>
            </a:r>
            <a:r>
              <a:rPr lang="en-US" sz="2000" dirty="0">
                <a:latin typeface="Consolas" panose="020B0609020204030204" pitchFamily="49" charset="0"/>
              </a:rPr>
              <a:t>(output, c);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c =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sz="2000" dirty="0">
                <a:latin typeface="Consolas" panose="020B0609020204030204" pitchFamily="49" charset="0"/>
              </a:rPr>
              <a:t>(input);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fclose</a:t>
            </a:r>
            <a:r>
              <a:rPr lang="en-US" sz="2000" dirty="0">
                <a:latin typeface="Consolas" panose="020B0609020204030204" pitchFamily="49" charset="0"/>
              </a:rPr>
              <a:t>(input);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fclose</a:t>
            </a:r>
            <a:r>
              <a:rPr lang="en-US" sz="2000" dirty="0">
                <a:latin typeface="Consolas" panose="020B0609020204030204" pitchFamily="49" charset="0"/>
              </a:rPr>
              <a:t>(output);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1249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F569-F72A-40E0-8DD0-95EA3C06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2000"/>
            <a:ext cx="10515600" cy="5297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 character oriented 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fputc</a:t>
            </a:r>
            <a:r>
              <a:rPr lang="en-US" sz="1800" dirty="0">
                <a:latin typeface="Consolas" panose="020B0609020204030204" pitchFamily="49" charset="0"/>
              </a:rPr>
              <a:t>( int c, FILE *</a:t>
            </a:r>
            <a:r>
              <a:rPr lang="en-US" sz="1800" dirty="0" err="1">
                <a:latin typeface="Consolas" panose="020B0609020204030204" pitchFamily="49" charset="0"/>
              </a:rPr>
              <a:t>fp</a:t>
            </a:r>
            <a:r>
              <a:rPr lang="en-US" sz="1800" dirty="0">
                <a:latin typeface="Consolas" panose="020B0609020204030204" pitchFamily="49" charset="0"/>
              </a:rPr>
              <a:t> );		// </a:t>
            </a:r>
            <a:r>
              <a:rPr lang="en-US" sz="1800" dirty="0" err="1">
                <a:latin typeface="Consolas" panose="020B0609020204030204" pitchFamily="49" charset="0"/>
              </a:rPr>
              <a:t>rtn</a:t>
            </a:r>
            <a:r>
              <a:rPr lang="en-US" sz="1800" dirty="0">
                <a:latin typeface="Consolas" panose="020B0609020204030204" pitchFamily="49" charset="0"/>
              </a:rPr>
              <a:t> c or EOF on err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fputs</a:t>
            </a:r>
            <a:r>
              <a:rPr lang="en-US" sz="1800" dirty="0">
                <a:latin typeface="Consolas" panose="020B0609020204030204" pitchFamily="49" charset="0"/>
              </a:rPr>
              <a:t>( const char *s, FILE *</a:t>
            </a:r>
            <a:r>
              <a:rPr lang="en-US" sz="1800" dirty="0" err="1">
                <a:latin typeface="Consolas" panose="020B0609020204030204" pitchFamily="49" charset="0"/>
              </a:rPr>
              <a:t>fp</a:t>
            </a:r>
            <a:r>
              <a:rPr lang="en-US" sz="1800" dirty="0">
                <a:latin typeface="Consolas" panose="020B0609020204030204" pitchFamily="49" charset="0"/>
              </a:rPr>
              <a:t> );	// </a:t>
            </a:r>
            <a:r>
              <a:rPr lang="en-US" sz="1800" dirty="0" err="1">
                <a:latin typeface="Consolas" panose="020B0609020204030204" pitchFamily="49" charset="0"/>
              </a:rPr>
              <a:t>rtn</a:t>
            </a:r>
            <a:r>
              <a:rPr lang="en-US" sz="1800" dirty="0">
                <a:latin typeface="Consolas" panose="020B0609020204030204" pitchFamily="49" charset="0"/>
              </a:rPr>
              <a:t> &gt; 0 or EOF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fgetc</a:t>
            </a:r>
            <a:r>
              <a:rPr lang="en-US" sz="1800" dirty="0">
                <a:latin typeface="Consolas" panose="020B0609020204030204" pitchFamily="49" charset="0"/>
              </a:rPr>
              <a:t>( FILE * </a:t>
            </a:r>
            <a:r>
              <a:rPr lang="en-US" sz="1800" dirty="0" err="1">
                <a:latin typeface="Consolas" panose="020B0609020204030204" pitchFamily="49" charset="0"/>
              </a:rPr>
              <a:t>fp</a:t>
            </a:r>
            <a:r>
              <a:rPr lang="en-US" sz="1800" dirty="0">
                <a:latin typeface="Consolas" panose="020B0609020204030204" pitchFamily="49" charset="0"/>
              </a:rPr>
              <a:t> 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char *</a:t>
            </a:r>
            <a:r>
              <a:rPr lang="en-US" sz="1800" dirty="0" err="1">
                <a:latin typeface="Consolas" panose="020B0609020204030204" pitchFamily="49" charset="0"/>
              </a:rPr>
              <a:t>fgets</a:t>
            </a:r>
            <a:r>
              <a:rPr lang="en-US" sz="1800" dirty="0">
                <a:latin typeface="Consolas" panose="020B0609020204030204" pitchFamily="49" charset="0"/>
              </a:rPr>
              <a:t>( char *</a:t>
            </a:r>
            <a:r>
              <a:rPr lang="en-US" sz="1800" dirty="0" err="1">
                <a:latin typeface="Consolas" panose="020B0609020204030204" pitchFamily="49" charset="0"/>
              </a:rPr>
              <a:t>buf</a:t>
            </a:r>
            <a:r>
              <a:rPr lang="en-US" sz="1800" dirty="0">
                <a:latin typeface="Consolas" panose="020B0609020204030204" pitchFamily="49" charset="0"/>
              </a:rPr>
              <a:t>, int n, FILE *</a:t>
            </a:r>
            <a:r>
              <a:rPr lang="en-US" sz="1800" dirty="0" err="1">
                <a:latin typeface="Consolas" panose="020B0609020204030204" pitchFamily="49" charset="0"/>
              </a:rPr>
              <a:t>fp</a:t>
            </a:r>
            <a:r>
              <a:rPr lang="en-US" sz="1800" dirty="0">
                <a:latin typeface="Consolas" panose="020B0609020204030204" pitchFamily="49" charset="0"/>
              </a:rPr>
              <a:t> 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// block oriented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(void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ptr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size_of_elements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number_of_elements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FILE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a_file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(const void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ptr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size_of_elements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number_of_elements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FILE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a_file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 formatted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fprintf</a:t>
            </a:r>
            <a:r>
              <a:rPr lang="en-US" sz="1800" dirty="0">
                <a:latin typeface="Consolas" panose="020B0609020204030204" pitchFamily="49" charset="0"/>
              </a:rPr>
              <a:t>(FILE *restrict stream, const char *restrict format, ...);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fscanf</a:t>
            </a:r>
            <a:r>
              <a:rPr lang="en-US" sz="1800" dirty="0">
                <a:latin typeface="Consolas" panose="020B0609020204030204" pitchFamily="49" charset="0"/>
              </a:rPr>
              <a:t>(FILE *restrict stream, const char *restrict format, ... 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High-Level File API</a:t>
            </a:r>
          </a:p>
        </p:txBody>
      </p:sp>
    </p:spTree>
    <p:extLst>
      <p:ext uri="{BB962C8B-B14F-4D97-AF65-F5344CB8AC3E}">
        <p14:creationId xmlns:p14="http://schemas.microsoft.com/office/powerpoint/2010/main" val="2476424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78754</TotalTime>
  <Pages>60</Pages>
  <Words>7374</Words>
  <Application>Microsoft Office PowerPoint</Application>
  <PresentationFormat>Widescreen</PresentationFormat>
  <Paragraphs>1224</Paragraphs>
  <Slides>72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ＭＳ Ｐゴシック</vt:lpstr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Symbol</vt:lpstr>
      <vt:lpstr>Office</vt:lpstr>
      <vt:lpstr>CS162 Operating Systems and Systems Programming Lecture 5  Abstractions 3: Files and I/O, Sockets and IPC </vt:lpstr>
      <vt:lpstr>Recall: Process Creating New Processes</vt:lpstr>
      <vt:lpstr>Recall: Unix/POSIX Idea: Everything is a “File”</vt:lpstr>
      <vt:lpstr>I/O and Storage Layers</vt:lpstr>
      <vt:lpstr>C High-Level File API – Streams</vt:lpstr>
      <vt:lpstr>C API Standard Streams – stdio.h</vt:lpstr>
      <vt:lpstr>C High-Level File API</vt:lpstr>
      <vt:lpstr>C Streams: Char-by-Char I/O</vt:lpstr>
      <vt:lpstr>C High-Level File API</vt:lpstr>
      <vt:lpstr>C Streams: Block-by-Block I/O</vt:lpstr>
      <vt:lpstr>Aside: Check your Errors!</vt:lpstr>
      <vt:lpstr>C High-Level File API: Positioning The Pointer</vt:lpstr>
      <vt:lpstr>Administrivia</vt:lpstr>
      <vt:lpstr>I/O and Storage Layers</vt:lpstr>
      <vt:lpstr>Low-Level File I/O: The RAW system-call interface</vt:lpstr>
      <vt:lpstr>C Low-Level (pre-opened) Standard Descriptors</vt:lpstr>
      <vt:lpstr>Low-Level File API</vt:lpstr>
      <vt:lpstr>Example: lowio.c</vt:lpstr>
      <vt:lpstr>POSIX I/O: Design Patterns</vt:lpstr>
      <vt:lpstr>POSIX I/O: Kernel Buffering</vt:lpstr>
      <vt:lpstr>Low-Level I/O: Other Operations</vt:lpstr>
      <vt:lpstr>Low-Level vs High-Level file API</vt:lpstr>
      <vt:lpstr>Low-Level vs. High-Level File API</vt:lpstr>
      <vt:lpstr>High-Level vs. Low-Level File API</vt:lpstr>
      <vt:lpstr>What’s below the surface ??</vt:lpstr>
      <vt:lpstr>Recall: SYSCALL</vt:lpstr>
      <vt:lpstr>What’s below the surface ??</vt:lpstr>
      <vt:lpstr>What’s in an Open File Description?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Device Drivers</vt:lpstr>
      <vt:lpstr>Lower Level Driver</vt:lpstr>
      <vt:lpstr>Life Cycle of An I/O Request</vt:lpstr>
      <vt:lpstr>Communication between processes</vt:lpstr>
      <vt:lpstr>Communication Across the world looks like file IO! </vt:lpstr>
      <vt:lpstr>Request Response Protocol</vt:lpstr>
      <vt:lpstr>Request Response Protocol: Across Network</vt:lpstr>
      <vt:lpstr>The Socket Abstraction: Endpoint for Communication</vt:lpstr>
      <vt:lpstr>Sockets: More Details</vt:lpstr>
      <vt:lpstr>Sockets: More Details</vt:lpstr>
      <vt:lpstr>Simple Example: Echo Server</vt:lpstr>
      <vt:lpstr>Simple Example: Echo Server</vt:lpstr>
      <vt:lpstr>Echo client-server example</vt:lpstr>
      <vt:lpstr>What Assumptions are we Making?</vt:lpstr>
      <vt:lpstr>Socket Creation</vt:lpstr>
      <vt:lpstr>Namespaces for Communication over IP</vt:lpstr>
      <vt:lpstr>Connection Setup over TCP/IP</vt:lpstr>
      <vt:lpstr>Connection Setup over TCP/IP</vt:lpstr>
      <vt:lpstr>Web Server</vt:lpstr>
      <vt:lpstr>Client-Server Models</vt:lpstr>
      <vt:lpstr>Simple Web Server</vt:lpstr>
      <vt:lpstr>Client Code</vt:lpstr>
      <vt:lpstr>Client-Side: Getting the Server Address</vt:lpstr>
      <vt:lpstr>Server Code (v1)</vt:lpstr>
      <vt:lpstr>Server Address: Itself (wildcard IP), Passive</vt:lpstr>
      <vt:lpstr>How Could the Server Protect Itself?</vt:lpstr>
      <vt:lpstr>Server With Protection (each connection has own process)</vt:lpstr>
      <vt:lpstr>Server Code (v2)</vt:lpstr>
      <vt:lpstr>How to make a Concurrent Server</vt:lpstr>
      <vt:lpstr>Server With Protection and Concurrency</vt:lpstr>
      <vt:lpstr>Server Code (v3)</vt:lpstr>
      <vt:lpstr>Faster Concurrent Server (without Protection)</vt:lpstr>
      <vt:lpstr>Server with Concurrency, without Protection</vt:lpstr>
      <vt:lpstr>Thread Pools: More Later!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852</cp:revision>
  <cp:lastPrinted>2024-01-31T18:48:15Z</cp:lastPrinted>
  <dcterms:created xsi:type="dcterms:W3CDTF">1995-08-12T11:37:26Z</dcterms:created>
  <dcterms:modified xsi:type="dcterms:W3CDTF">2024-01-31T20:56:30Z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