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256" r:id="rId2"/>
    <p:sldId id="751" r:id="rId3"/>
    <p:sldId id="839" r:id="rId4"/>
    <p:sldId id="852" r:id="rId5"/>
    <p:sldId id="853" r:id="rId6"/>
    <p:sldId id="842" r:id="rId7"/>
    <p:sldId id="843" r:id="rId8"/>
    <p:sldId id="844" r:id="rId9"/>
    <p:sldId id="845" r:id="rId10"/>
    <p:sldId id="846" r:id="rId11"/>
    <p:sldId id="847" r:id="rId12"/>
    <p:sldId id="854" r:id="rId13"/>
    <p:sldId id="749" r:id="rId14"/>
    <p:sldId id="851" r:id="rId15"/>
    <p:sldId id="855" r:id="rId16"/>
    <p:sldId id="856" r:id="rId17"/>
    <p:sldId id="857" r:id="rId18"/>
    <p:sldId id="858" r:id="rId19"/>
    <p:sldId id="859" r:id="rId20"/>
    <p:sldId id="860" r:id="rId21"/>
    <p:sldId id="861" r:id="rId22"/>
    <p:sldId id="862" r:id="rId23"/>
    <p:sldId id="752" r:id="rId24"/>
    <p:sldId id="753" r:id="rId25"/>
    <p:sldId id="754" r:id="rId26"/>
    <p:sldId id="756" r:id="rId27"/>
    <p:sldId id="755" r:id="rId28"/>
    <p:sldId id="757" r:id="rId29"/>
    <p:sldId id="758" r:id="rId30"/>
    <p:sldId id="759" r:id="rId31"/>
    <p:sldId id="760" r:id="rId32"/>
    <p:sldId id="761" r:id="rId33"/>
    <p:sldId id="762" r:id="rId34"/>
    <p:sldId id="763" r:id="rId35"/>
    <p:sldId id="764" r:id="rId36"/>
    <p:sldId id="765" r:id="rId37"/>
    <p:sldId id="877" r:id="rId38"/>
    <p:sldId id="767" r:id="rId39"/>
    <p:sldId id="769" r:id="rId40"/>
    <p:sldId id="878" r:id="rId41"/>
    <p:sldId id="818" r:id="rId42"/>
    <p:sldId id="819" r:id="rId43"/>
    <p:sldId id="820" r:id="rId44"/>
    <p:sldId id="821" r:id="rId45"/>
    <p:sldId id="822" r:id="rId46"/>
    <p:sldId id="823" r:id="rId47"/>
    <p:sldId id="824" r:id="rId48"/>
    <p:sldId id="825" r:id="rId49"/>
    <p:sldId id="826" r:id="rId50"/>
    <p:sldId id="827" r:id="rId51"/>
    <p:sldId id="828" r:id="rId52"/>
    <p:sldId id="829" r:id="rId53"/>
    <p:sldId id="830" r:id="rId54"/>
    <p:sldId id="831" r:id="rId55"/>
    <p:sldId id="832" r:id="rId56"/>
    <p:sldId id="833" r:id="rId57"/>
    <p:sldId id="834" r:id="rId58"/>
    <p:sldId id="835" r:id="rId59"/>
    <p:sldId id="770" r:id="rId60"/>
    <p:sldId id="772" r:id="rId61"/>
    <p:sldId id="773" r:id="rId62"/>
    <p:sldId id="774" r:id="rId63"/>
    <p:sldId id="775" r:id="rId64"/>
    <p:sldId id="776" r:id="rId65"/>
    <p:sldId id="777" r:id="rId66"/>
    <p:sldId id="778" r:id="rId67"/>
    <p:sldId id="779" r:id="rId68"/>
    <p:sldId id="780" r:id="rId69"/>
    <p:sldId id="781" r:id="rId70"/>
    <p:sldId id="782" r:id="rId71"/>
    <p:sldId id="783" r:id="rId72"/>
    <p:sldId id="784" r:id="rId73"/>
    <p:sldId id="863" r:id="rId74"/>
    <p:sldId id="876" r:id="rId75"/>
    <p:sldId id="865" r:id="rId76"/>
    <p:sldId id="866" r:id="rId77"/>
    <p:sldId id="867" r:id="rId78"/>
    <p:sldId id="868" r:id="rId79"/>
    <p:sldId id="869" r:id="rId80"/>
    <p:sldId id="870" r:id="rId81"/>
    <p:sldId id="871" r:id="rId82"/>
    <p:sldId id="872" r:id="rId83"/>
    <p:sldId id="873" r:id="rId84"/>
    <p:sldId id="874" r:id="rId85"/>
    <p:sldId id="875" r:id="rId86"/>
    <p:sldId id="790" r:id="rId87"/>
    <p:sldId id="791" r:id="rId88"/>
    <p:sldId id="792" r:id="rId89"/>
    <p:sldId id="812" r:id="rId90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18623"/>
    <a:srgbClr val="9E7800"/>
    <a:srgbClr val="C49500"/>
    <a:srgbClr val="F430AB"/>
    <a:srgbClr val="E6E703"/>
    <a:srgbClr val="72AAAE"/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6"/>
    <p:restoredTop sz="95005" autoAdjust="0"/>
  </p:normalViewPr>
  <p:slideViewPr>
    <p:cSldViewPr>
      <p:cViewPr varScale="1">
        <p:scale>
          <a:sx n="88" d="100"/>
          <a:sy n="88" d="100"/>
        </p:scale>
        <p:origin x="55" y="3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1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495" y="6956426"/>
            <a:ext cx="8478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376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593" y="6956426"/>
            <a:ext cx="8776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376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4" y="3475040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50" tIns="46988" rIns="95650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2118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8541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7708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0142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4833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0399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1306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6962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7722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403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59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2414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1261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5901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3634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54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8388" cy="27447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346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03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8388" cy="27447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Intel seems to be discarding SMT in Silvermont because of power problems</a:t>
            </a:r>
          </a:p>
        </p:txBody>
      </p:sp>
    </p:spTree>
    <p:extLst>
      <p:ext uri="{BB962C8B-B14F-4D97-AF65-F5344CB8AC3E}">
        <p14:creationId xmlns:p14="http://schemas.microsoft.com/office/powerpoint/2010/main" val="3623910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7688"/>
            <a:ext cx="4878388" cy="2744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3038" y="8763000"/>
            <a:ext cx="3038475" cy="4095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5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75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2324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9933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552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0811354" y="6551613"/>
            <a:ext cx="888045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3.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78096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1/23/24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336660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Spring 2024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research/smt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opengroup.org/onlinepubs/7908799/xsh/pthread_exit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295400"/>
            <a:ext cx="78486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3</a:t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Abstractions 1: Threads and Processes</a:t>
            </a:r>
            <a:br>
              <a:rPr lang="en-US" sz="3000" dirty="0" smtClean="0"/>
            </a:br>
            <a:r>
              <a:rPr lang="en-US" sz="3000" dirty="0" smtClean="0"/>
              <a:t>A quick, programmer’s viewpoint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January 23</a:t>
            </a:r>
            <a:r>
              <a:rPr lang="en-US" altLang="en-US" baseline="30000" dirty="0" smtClean="0">
                <a:ea typeface="Gill Sans" charset="0"/>
              </a:rPr>
              <a:t>rd</a:t>
            </a:r>
            <a:r>
              <a:rPr lang="en-US" altLang="en-US" dirty="0" smtClean="0">
                <a:ea typeface="Gill Sans" charset="0"/>
              </a:rPr>
              <a:t>, 2024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John </a:t>
            </a:r>
            <a:r>
              <a:rPr lang="en-US" altLang="en-US" dirty="0" err="1" smtClean="0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828800" y="2895600"/>
            <a:ext cx="1219200" cy="1981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“resume”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981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981200" y="990600"/>
            <a:ext cx="762000" cy="762000"/>
          </a:xfrm>
          <a:prstGeom prst="roundRect">
            <a:avLst/>
          </a:prstGeom>
          <a:solidFill>
            <a:srgbClr val="00AE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895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038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3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15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391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467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467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383696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83696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383696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383695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383696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83696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77562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114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114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14801" y="3124200"/>
            <a:ext cx="902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3000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14801" y="3505200"/>
            <a:ext cx="902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0080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51928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114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14800" y="3886201"/>
            <a:ext cx="952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4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xxxx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546091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114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133600" y="2819400"/>
            <a:ext cx="18288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114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546090" y="4648200"/>
            <a:ext cx="583814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114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24201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91000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114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60204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934200" y="4572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6858000" y="5943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019801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019801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3" name="Curved Connector 82"/>
          <p:cNvCxnSpPr/>
          <p:nvPr/>
        </p:nvCxnSpPr>
        <p:spPr bwMode="auto">
          <a:xfrm>
            <a:off x="5715000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114801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00D0…</a:t>
            </a: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676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to save registers and set up system stack?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103218" y="4267200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000 0248</a:t>
            </a: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5562600" y="4419601"/>
            <a:ext cx="1905000" cy="2721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1905001" y="2971800"/>
            <a:ext cx="90281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905000" y="3352800"/>
            <a:ext cx="90281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 </a:t>
            </a:r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905001" y="3733801"/>
            <a:ext cx="1029449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905000" y="4114800"/>
            <a:ext cx="58381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057401" y="4495801"/>
            <a:ext cx="69762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8305800" y="1066801"/>
            <a:ext cx="49770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</p:spTree>
    <p:extLst>
      <p:ext uri="{BB962C8B-B14F-4D97-AF65-F5344CB8AC3E}">
        <p14:creationId xmlns:p14="http://schemas.microsoft.com/office/powerpoint/2010/main" val="2802869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10668000" cy="533400"/>
          </a:xfrm>
        </p:spPr>
        <p:txBody>
          <a:bodyPr/>
          <a:lstStyle/>
          <a:p>
            <a:r>
              <a:rPr lang="en-US" sz="2800" dirty="0"/>
              <a:t>Is </a:t>
            </a:r>
            <a:r>
              <a:rPr lang="en-US" sz="2800" dirty="0" smtClean="0"/>
              <a:t>Simple Base </a:t>
            </a:r>
            <a:r>
              <a:rPr lang="en-US" sz="2800" dirty="0"/>
              <a:t>and Bound </a:t>
            </a:r>
            <a:r>
              <a:rPr lang="en-US" sz="2800" dirty="0" smtClean="0"/>
              <a:t>Enough for General Systems?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14500" y="838200"/>
            <a:ext cx="8763000" cy="5105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NO: Too simplistic for real systems</a:t>
            </a:r>
          </a:p>
          <a:p>
            <a:r>
              <a:rPr lang="en-US" dirty="0" smtClean="0"/>
              <a:t>Inflexible/Wasteful: </a:t>
            </a:r>
          </a:p>
          <a:p>
            <a:pPr lvl="1"/>
            <a:r>
              <a:rPr lang="en-US" dirty="0" smtClean="0"/>
              <a:t>Must dedicate physical memory for </a:t>
            </a:r>
            <a:r>
              <a:rPr lang="en-US" i="1" dirty="0" smtClean="0"/>
              <a:t>potential </a:t>
            </a:r>
            <a:r>
              <a:rPr lang="en-US" dirty="0" smtClean="0"/>
              <a:t>future use</a:t>
            </a:r>
          </a:p>
          <a:p>
            <a:pPr lvl="1"/>
            <a:r>
              <a:rPr lang="en-US" dirty="0" smtClean="0"/>
              <a:t>(Think stack and heap!)</a:t>
            </a:r>
          </a:p>
          <a:p>
            <a:r>
              <a:rPr lang="en-US" dirty="0" smtClean="0"/>
              <a:t>Fragmentation: </a:t>
            </a:r>
          </a:p>
          <a:p>
            <a:pPr lvl="1"/>
            <a:r>
              <a:rPr lang="en-US" dirty="0" smtClean="0"/>
              <a:t>Kernel has to somehow fit whole processes into contiguous block of memory</a:t>
            </a:r>
          </a:p>
          <a:p>
            <a:pPr lvl="1"/>
            <a:r>
              <a:rPr lang="en-US" dirty="0" smtClean="0"/>
              <a:t>After a while, memory becomes fragmented!</a:t>
            </a:r>
          </a:p>
          <a:p>
            <a:r>
              <a:rPr lang="en-US" dirty="0" smtClean="0"/>
              <a:t>Sharing: </a:t>
            </a:r>
          </a:p>
          <a:p>
            <a:pPr lvl="1"/>
            <a:r>
              <a:rPr lang="en-US" dirty="0" smtClean="0"/>
              <a:t>Very hard to share any data between Processes or between Process and Kernel</a:t>
            </a:r>
            <a:endParaRPr lang="en-US" dirty="0"/>
          </a:p>
          <a:p>
            <a:pPr lvl="1"/>
            <a:r>
              <a:rPr lang="en-US" dirty="0" smtClean="0"/>
              <a:t>Need to communicate indirectly through the kernel…</a:t>
            </a:r>
          </a:p>
        </p:txBody>
      </p:sp>
    </p:spTree>
    <p:extLst>
      <p:ext uri="{BB962C8B-B14F-4D97-AF65-F5344CB8AC3E}">
        <p14:creationId xmlns:p14="http://schemas.microsoft.com/office/powerpoint/2010/main" val="2935344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7299325" y="1006475"/>
            <a:ext cx="609600" cy="30480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4403725" y="930275"/>
            <a:ext cx="6096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64494" y="2819400"/>
            <a:ext cx="1211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 err="1">
                <a:latin typeface="+mj-lt"/>
              </a:rPr>
              <a:t>Prog</a:t>
            </a:r>
            <a:r>
              <a:rPr lang="en-US" altLang="en-US" sz="2000" dirty="0">
                <a:latin typeface="+mj-lt"/>
              </a:rPr>
              <a:t> 1</a:t>
            </a:r>
          </a:p>
          <a:p>
            <a:pPr algn="ctr"/>
            <a:r>
              <a:rPr lang="en-US" altLang="en-US" sz="2000" dirty="0">
                <a:solidFill>
                  <a:schemeClr val="hlink"/>
                </a:solidFill>
                <a:latin typeface="+mj-lt"/>
              </a:rPr>
              <a:t>Virtual</a:t>
            </a:r>
          </a:p>
          <a:p>
            <a:pPr algn="ctr"/>
            <a:r>
              <a:rPr lang="en-US" altLang="en-US" sz="2000" dirty="0">
                <a:solidFill>
                  <a:schemeClr val="hlink"/>
                </a:solidFill>
                <a:latin typeface="+mj-lt"/>
              </a:rPr>
              <a:t>Address</a:t>
            </a:r>
          </a:p>
          <a:p>
            <a:pPr algn="ctr"/>
            <a:r>
              <a:rPr lang="en-US" altLang="en-US" sz="2000" dirty="0">
                <a:solidFill>
                  <a:schemeClr val="hlink"/>
                </a:solidFill>
                <a:latin typeface="+mj-lt"/>
              </a:rPr>
              <a:t>Space 1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9307513" y="2819400"/>
            <a:ext cx="1211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 err="1">
                <a:latin typeface="+mj-lt"/>
              </a:rPr>
              <a:t>Prog</a:t>
            </a:r>
            <a:r>
              <a:rPr lang="en-US" altLang="en-US" sz="2000" dirty="0">
                <a:latin typeface="+mj-lt"/>
              </a:rPr>
              <a:t> 2</a:t>
            </a:r>
          </a:p>
          <a:p>
            <a:pPr algn="ctr"/>
            <a:r>
              <a:rPr lang="en-US" altLang="en-US" sz="2000" dirty="0">
                <a:solidFill>
                  <a:schemeClr val="hlink"/>
                </a:solidFill>
                <a:latin typeface="+mj-lt"/>
              </a:rPr>
              <a:t>Virtual</a:t>
            </a:r>
          </a:p>
          <a:p>
            <a:pPr algn="ctr"/>
            <a:r>
              <a:rPr lang="en-US" altLang="en-US" sz="2000" dirty="0">
                <a:solidFill>
                  <a:schemeClr val="hlink"/>
                </a:solidFill>
                <a:latin typeface="+mj-lt"/>
              </a:rPr>
              <a:t>Address</a:t>
            </a:r>
          </a:p>
          <a:p>
            <a:pPr algn="ctr"/>
            <a:r>
              <a:rPr lang="en-US" altLang="en-US" sz="2000" dirty="0">
                <a:solidFill>
                  <a:schemeClr val="hlink"/>
                </a:solidFill>
                <a:latin typeface="+mj-lt"/>
              </a:rPr>
              <a:t>Space 2</a:t>
            </a:r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1622425" y="896327"/>
            <a:ext cx="1295400" cy="1828800"/>
            <a:chOff x="672" y="672"/>
            <a:chExt cx="816" cy="1152"/>
          </a:xfrm>
        </p:grpSpPr>
        <p:sp>
          <p:nvSpPr>
            <p:cNvPr id="26667" name="Rectangle 8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Stack</a:t>
              </a:r>
            </a:p>
          </p:txBody>
        </p:sp>
        <p:sp>
          <p:nvSpPr>
            <p:cNvPr id="26668" name="Line 9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69" name="Line 10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70" name="Line 11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6632" name="Group 12"/>
          <p:cNvGrpSpPr>
            <a:grpSpLocks/>
          </p:cNvGrpSpPr>
          <p:nvPr/>
        </p:nvGrpSpPr>
        <p:grpSpPr bwMode="auto">
          <a:xfrm>
            <a:off x="9220200" y="896327"/>
            <a:ext cx="1295400" cy="1828800"/>
            <a:chOff x="672" y="672"/>
            <a:chExt cx="816" cy="1152"/>
          </a:xfrm>
        </p:grpSpPr>
        <p:sp>
          <p:nvSpPr>
            <p:cNvPr id="26663" name="Rectangle 13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Stack</a:t>
              </a:r>
            </a:p>
          </p:txBody>
        </p:sp>
        <p:sp>
          <p:nvSpPr>
            <p:cNvPr id="26664" name="Line 14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65" name="Line 15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66" name="Line 16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6633" name="Group 17"/>
          <p:cNvGrpSpPr>
            <a:grpSpLocks/>
          </p:cNvGrpSpPr>
          <p:nvPr/>
        </p:nvGrpSpPr>
        <p:grpSpPr bwMode="auto">
          <a:xfrm>
            <a:off x="5394325" y="777875"/>
            <a:ext cx="1295400" cy="5334000"/>
            <a:chOff x="2448" y="624"/>
            <a:chExt cx="816" cy="3360"/>
          </a:xfrm>
        </p:grpSpPr>
        <p:sp>
          <p:nvSpPr>
            <p:cNvPr id="26652" name="Rectangle 18"/>
            <p:cNvSpPr>
              <a:spLocks noChangeArrowheads="1"/>
            </p:cNvSpPr>
            <p:nvPr/>
          </p:nvSpPr>
          <p:spPr bwMode="auto">
            <a:xfrm>
              <a:off x="2448" y="624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Data 2</a:t>
              </a:r>
            </a:p>
          </p:txBody>
        </p:sp>
        <p:sp>
          <p:nvSpPr>
            <p:cNvPr id="47133" name="Rectangle 19"/>
            <p:cNvSpPr>
              <a:spLocks noChangeArrowheads="1"/>
            </p:cNvSpPr>
            <p:nvPr/>
          </p:nvSpPr>
          <p:spPr bwMode="auto">
            <a:xfrm>
              <a:off x="2448" y="912"/>
              <a:ext cx="816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defRPr/>
              </a:pPr>
              <a:r>
                <a:rPr lang="en-US">
                  <a:latin typeface="+mj-lt"/>
                  <a:ea typeface="Helvetica" charset="0"/>
                  <a:cs typeface="Helvetica" charset="0"/>
                </a:rPr>
                <a:t>Stack 1</a:t>
              </a:r>
            </a:p>
          </p:txBody>
        </p:sp>
        <p:sp>
          <p:nvSpPr>
            <p:cNvPr id="26654" name="Rectangle 20"/>
            <p:cNvSpPr>
              <a:spLocks noChangeArrowheads="1"/>
            </p:cNvSpPr>
            <p:nvPr/>
          </p:nvSpPr>
          <p:spPr bwMode="auto">
            <a:xfrm>
              <a:off x="2448" y="1200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Heap 1</a:t>
              </a:r>
            </a:p>
          </p:txBody>
        </p:sp>
        <p:sp>
          <p:nvSpPr>
            <p:cNvPr id="26655" name="Rectangle 21"/>
            <p:cNvSpPr>
              <a:spLocks noChangeArrowheads="1"/>
            </p:cNvSpPr>
            <p:nvPr/>
          </p:nvSpPr>
          <p:spPr bwMode="auto">
            <a:xfrm>
              <a:off x="2448" y="3504"/>
              <a:ext cx="816" cy="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OS heap &amp; </a:t>
              </a:r>
            </a:p>
            <a:p>
              <a:pPr algn="ctr"/>
              <a:r>
                <a:rPr lang="en-US" altLang="en-US">
                  <a:latin typeface="+mj-lt"/>
                </a:rPr>
                <a:t>Stacks</a:t>
              </a:r>
            </a:p>
          </p:txBody>
        </p:sp>
        <p:sp>
          <p:nvSpPr>
            <p:cNvPr id="26656" name="Rectangle 22"/>
            <p:cNvSpPr>
              <a:spLocks noChangeArrowheads="1"/>
            </p:cNvSpPr>
            <p:nvPr/>
          </p:nvSpPr>
          <p:spPr bwMode="auto">
            <a:xfrm>
              <a:off x="2448" y="1488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Code 1</a:t>
              </a:r>
            </a:p>
          </p:txBody>
        </p:sp>
        <p:sp>
          <p:nvSpPr>
            <p:cNvPr id="26657" name="Rectangle 23"/>
            <p:cNvSpPr>
              <a:spLocks noChangeArrowheads="1"/>
            </p:cNvSpPr>
            <p:nvPr/>
          </p:nvSpPr>
          <p:spPr bwMode="auto">
            <a:xfrm>
              <a:off x="2448" y="1776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Stack 2</a:t>
              </a:r>
            </a:p>
          </p:txBody>
        </p:sp>
        <p:sp>
          <p:nvSpPr>
            <p:cNvPr id="26658" name="Rectangle 24"/>
            <p:cNvSpPr>
              <a:spLocks noChangeArrowheads="1"/>
            </p:cNvSpPr>
            <p:nvPr/>
          </p:nvSpPr>
          <p:spPr bwMode="auto">
            <a:xfrm>
              <a:off x="2448" y="2064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Data 1</a:t>
              </a:r>
            </a:p>
          </p:txBody>
        </p:sp>
        <p:sp>
          <p:nvSpPr>
            <p:cNvPr id="26659" name="Rectangle 25"/>
            <p:cNvSpPr>
              <a:spLocks noChangeArrowheads="1"/>
            </p:cNvSpPr>
            <p:nvPr/>
          </p:nvSpPr>
          <p:spPr bwMode="auto">
            <a:xfrm>
              <a:off x="2448" y="2352"/>
              <a:ext cx="816" cy="2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Heap 2</a:t>
              </a:r>
            </a:p>
          </p:txBody>
        </p:sp>
        <p:sp>
          <p:nvSpPr>
            <p:cNvPr id="26660" name="Rectangle 26"/>
            <p:cNvSpPr>
              <a:spLocks noChangeArrowheads="1"/>
            </p:cNvSpPr>
            <p:nvPr/>
          </p:nvSpPr>
          <p:spPr bwMode="auto">
            <a:xfrm>
              <a:off x="2448" y="2640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Code 2</a:t>
              </a:r>
            </a:p>
          </p:txBody>
        </p:sp>
        <p:sp>
          <p:nvSpPr>
            <p:cNvPr id="26661" name="Rectangle 27"/>
            <p:cNvSpPr>
              <a:spLocks noChangeArrowheads="1"/>
            </p:cNvSpPr>
            <p:nvPr/>
          </p:nvSpPr>
          <p:spPr bwMode="auto">
            <a:xfrm>
              <a:off x="2448" y="2928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OS code</a:t>
              </a:r>
            </a:p>
          </p:txBody>
        </p:sp>
        <p:sp>
          <p:nvSpPr>
            <p:cNvPr id="26662" name="Rectangle 28"/>
            <p:cNvSpPr>
              <a:spLocks noChangeArrowheads="1"/>
            </p:cNvSpPr>
            <p:nvPr/>
          </p:nvSpPr>
          <p:spPr bwMode="auto">
            <a:xfrm>
              <a:off x="2448" y="3216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OS data</a:t>
              </a:r>
            </a:p>
          </p:txBody>
        </p:sp>
      </p:grpSp>
      <p:sp>
        <p:nvSpPr>
          <p:cNvPr id="26634" name="Line 29"/>
          <p:cNvSpPr>
            <a:spLocks noChangeShapeType="1"/>
          </p:cNvSpPr>
          <p:nvPr/>
        </p:nvSpPr>
        <p:spPr bwMode="auto">
          <a:xfrm>
            <a:off x="2917825" y="1311275"/>
            <a:ext cx="24765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5" name="Line 30"/>
          <p:cNvSpPr>
            <a:spLocks noChangeShapeType="1"/>
          </p:cNvSpPr>
          <p:nvPr/>
        </p:nvSpPr>
        <p:spPr bwMode="auto">
          <a:xfrm>
            <a:off x="2917825" y="1658327"/>
            <a:ext cx="2476500" cy="163414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6" name="Line 31"/>
          <p:cNvSpPr>
            <a:spLocks noChangeShapeType="1"/>
          </p:cNvSpPr>
          <p:nvPr/>
        </p:nvSpPr>
        <p:spPr bwMode="auto">
          <a:xfrm flipV="1">
            <a:off x="2959894" y="1920875"/>
            <a:ext cx="2434431" cy="1863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7" name="Line 32"/>
          <p:cNvSpPr>
            <a:spLocks noChangeShapeType="1"/>
          </p:cNvSpPr>
          <p:nvPr/>
        </p:nvSpPr>
        <p:spPr bwMode="auto">
          <a:xfrm flipV="1">
            <a:off x="2917825" y="1463675"/>
            <a:ext cx="2476500" cy="10667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8" name="Line 33"/>
          <p:cNvSpPr>
            <a:spLocks noChangeShapeType="1"/>
          </p:cNvSpPr>
          <p:nvPr/>
        </p:nvSpPr>
        <p:spPr bwMode="auto">
          <a:xfrm flipH="1">
            <a:off x="6689724" y="1143000"/>
            <a:ext cx="2518569" cy="3063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9" name="Line 34"/>
          <p:cNvSpPr>
            <a:spLocks noChangeShapeType="1"/>
          </p:cNvSpPr>
          <p:nvPr/>
        </p:nvSpPr>
        <p:spPr bwMode="auto">
          <a:xfrm flipH="1" flipV="1">
            <a:off x="6689725" y="1006474"/>
            <a:ext cx="2530474" cy="73562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40" name="Line 35"/>
          <p:cNvSpPr>
            <a:spLocks noChangeShapeType="1"/>
          </p:cNvSpPr>
          <p:nvPr/>
        </p:nvSpPr>
        <p:spPr bwMode="auto">
          <a:xfrm flipH="1">
            <a:off x="6689725" y="2107223"/>
            <a:ext cx="2518568" cy="164245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41" name="Line 36"/>
          <p:cNvSpPr>
            <a:spLocks noChangeShapeType="1"/>
          </p:cNvSpPr>
          <p:nvPr/>
        </p:nvSpPr>
        <p:spPr bwMode="auto">
          <a:xfrm flipH="1">
            <a:off x="6689724" y="2496528"/>
            <a:ext cx="2530475" cy="33874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42" name="Rectangle 37"/>
          <p:cNvSpPr>
            <a:spLocks noChangeArrowheads="1"/>
          </p:cNvSpPr>
          <p:nvPr/>
        </p:nvSpPr>
        <p:spPr bwMode="auto">
          <a:xfrm>
            <a:off x="4435476" y="1524000"/>
            <a:ext cx="258763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3" name="Oval 38"/>
          <p:cNvSpPr>
            <a:spLocks noChangeArrowheads="1"/>
          </p:cNvSpPr>
          <p:nvPr/>
        </p:nvSpPr>
        <p:spPr bwMode="auto">
          <a:xfrm>
            <a:off x="4403725" y="9302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5" name="Rectangle 40"/>
          <p:cNvSpPr>
            <a:spLocks noChangeArrowheads="1"/>
          </p:cNvSpPr>
          <p:nvPr/>
        </p:nvSpPr>
        <p:spPr bwMode="auto">
          <a:xfrm rot="-689794">
            <a:off x="7680325" y="1311275"/>
            <a:ext cx="152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6" name="Oval 41"/>
          <p:cNvSpPr>
            <a:spLocks noChangeArrowheads="1"/>
          </p:cNvSpPr>
          <p:nvPr/>
        </p:nvSpPr>
        <p:spPr bwMode="auto">
          <a:xfrm>
            <a:off x="7299325" y="10064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7" name="Text Box 42"/>
          <p:cNvSpPr txBox="1">
            <a:spLocks noChangeArrowheads="1"/>
          </p:cNvSpPr>
          <p:nvPr/>
        </p:nvSpPr>
        <p:spPr bwMode="auto">
          <a:xfrm>
            <a:off x="1812925" y="4968875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Translation Map 1</a:t>
            </a:r>
          </a:p>
        </p:txBody>
      </p:sp>
      <p:sp>
        <p:nvSpPr>
          <p:cNvPr id="26648" name="Text Box 43"/>
          <p:cNvSpPr txBox="1">
            <a:spLocks noChangeArrowheads="1"/>
          </p:cNvSpPr>
          <p:nvPr/>
        </p:nvSpPr>
        <p:spPr bwMode="auto">
          <a:xfrm>
            <a:off x="7070725" y="4968875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Translation Map 2</a:t>
            </a:r>
          </a:p>
        </p:txBody>
      </p:sp>
      <p:sp>
        <p:nvSpPr>
          <p:cNvPr id="26649" name="Line 44"/>
          <p:cNvSpPr>
            <a:spLocks noChangeShapeType="1"/>
          </p:cNvSpPr>
          <p:nvPr/>
        </p:nvSpPr>
        <p:spPr bwMode="auto">
          <a:xfrm flipV="1">
            <a:off x="4556125" y="4130675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50" name="Line 45"/>
          <p:cNvSpPr>
            <a:spLocks noChangeShapeType="1"/>
          </p:cNvSpPr>
          <p:nvPr/>
        </p:nvSpPr>
        <p:spPr bwMode="auto">
          <a:xfrm flipH="1" flipV="1">
            <a:off x="7604125" y="4130675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51" name="Text Box 46"/>
          <p:cNvSpPr txBox="1">
            <a:spLocks noChangeArrowheads="1"/>
          </p:cNvSpPr>
          <p:nvPr/>
        </p:nvSpPr>
        <p:spPr bwMode="auto">
          <a:xfrm>
            <a:off x="4267201" y="6091238"/>
            <a:ext cx="3732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Physical Address Space</a:t>
            </a:r>
          </a:p>
        </p:txBody>
      </p:sp>
      <p:sp>
        <p:nvSpPr>
          <p:cNvPr id="47" name="Oval 2"/>
          <p:cNvSpPr>
            <a:spLocks noChangeArrowheads="1"/>
          </p:cNvSpPr>
          <p:nvPr/>
        </p:nvSpPr>
        <p:spPr bwMode="auto">
          <a:xfrm>
            <a:off x="7494074" y="1092994"/>
            <a:ext cx="336001" cy="2590800"/>
          </a:xfrm>
          <a:prstGeom prst="ellipse">
            <a:avLst/>
          </a:prstGeom>
          <a:solidFill>
            <a:schemeClr val="accent2"/>
          </a:solidFill>
          <a:ln w="57150">
            <a:noFill/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48" name="Oval 2"/>
          <p:cNvSpPr>
            <a:spLocks noChangeArrowheads="1"/>
          </p:cNvSpPr>
          <p:nvPr/>
        </p:nvSpPr>
        <p:spPr bwMode="auto">
          <a:xfrm>
            <a:off x="7583073" y="2099775"/>
            <a:ext cx="293686" cy="1669011"/>
          </a:xfrm>
          <a:prstGeom prst="ellipse">
            <a:avLst/>
          </a:prstGeom>
          <a:solidFill>
            <a:schemeClr val="accent2"/>
          </a:solidFill>
          <a:ln w="57150">
            <a:noFill/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9753600" cy="533400"/>
          </a:xfrm>
        </p:spPr>
        <p:txBody>
          <a:bodyPr/>
          <a:lstStyle/>
          <a:p>
            <a:r>
              <a:rPr lang="en-US" altLang="en-US" dirty="0" smtClean="0"/>
              <a:t>Better: Translation through Page </a:t>
            </a:r>
            <a:r>
              <a:rPr lang="en-US" altLang="en-US" dirty="0"/>
              <a:t>Table </a:t>
            </a:r>
            <a:r>
              <a:rPr lang="en-US" altLang="en-US" dirty="0" smtClean="0"/>
              <a:t>(</a:t>
            </a:r>
            <a:r>
              <a:rPr lang="en-US" altLang="en-US" dirty="0"/>
              <a:t>More soon!)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12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EBCE-2DB2-4932-AF1A-8F3FEFA8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Dual </a:t>
            </a:r>
            <a:r>
              <a:rPr lang="en-US" dirty="0"/>
              <a:t>Mode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6558F-1319-42A4-AD6F-4F24FBDB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0696"/>
            <a:ext cx="10668000" cy="32779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Processes (i.e., programs you run) execute in </a:t>
            </a:r>
            <a:r>
              <a:rPr lang="en-US" dirty="0">
                <a:solidFill>
                  <a:srgbClr val="FF0000"/>
                </a:solidFill>
              </a:rPr>
              <a:t>user mode</a:t>
            </a:r>
          </a:p>
          <a:p>
            <a:pPr lvl="1"/>
            <a:r>
              <a:rPr lang="en-US" dirty="0"/>
              <a:t>To perform privileged actions, processes request services from the OS kernel</a:t>
            </a:r>
          </a:p>
          <a:p>
            <a:pPr lvl="1"/>
            <a:r>
              <a:rPr lang="en-US" dirty="0"/>
              <a:t>Carefully controlled transition from user to kernel </a:t>
            </a:r>
            <a:r>
              <a:rPr lang="en-US" dirty="0" smtClean="0"/>
              <a:t>mode</a:t>
            </a:r>
            <a:endParaRPr lang="en-US" dirty="0"/>
          </a:p>
          <a:p>
            <a:r>
              <a:rPr lang="en-US" dirty="0"/>
              <a:t>Kernel executes in </a:t>
            </a:r>
            <a:r>
              <a:rPr lang="en-US" dirty="0">
                <a:solidFill>
                  <a:srgbClr val="FF0000"/>
                </a:solidFill>
              </a:rPr>
              <a:t>kernel mode</a:t>
            </a:r>
          </a:p>
          <a:p>
            <a:pPr lvl="1"/>
            <a:r>
              <a:rPr lang="en-US" dirty="0"/>
              <a:t>Performs privileged actions to support running processes</a:t>
            </a:r>
          </a:p>
          <a:p>
            <a:pPr lvl="1"/>
            <a:r>
              <a:rPr lang="en-US" dirty="0"/>
              <a:t>… and configures hardware to properly protect them (e.g., address translation)</a:t>
            </a:r>
          </a:p>
          <a:p>
            <a:r>
              <a:rPr lang="en-US" dirty="0" smtClean="0"/>
              <a:t>Carefully </a:t>
            </a:r>
            <a:r>
              <a:rPr lang="en-US" dirty="0"/>
              <a:t>controlled transitions between user mode and kernel mode</a:t>
            </a:r>
          </a:p>
          <a:p>
            <a:pPr lvl="1"/>
            <a:r>
              <a:rPr lang="en-US" dirty="0"/>
              <a:t>System calls, interrupts, exceptions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87741-2BDD-4FAA-B56A-DEB5D17A3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251" y="4117547"/>
            <a:ext cx="64008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2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45AB2-38CC-8842-B83C-10104463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873" r="4802" b="291"/>
          <a:stretch>
            <a:fillRect/>
          </a:stretch>
        </p:blipFill>
        <p:spPr bwMode="auto">
          <a:xfrm>
            <a:off x="2978691" y="975519"/>
            <a:ext cx="5967918" cy="4895057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65EEDE-1BF6-4143-A89C-F537175DB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52400"/>
            <a:ext cx="11391900" cy="594518"/>
          </a:xfrm>
        </p:spPr>
        <p:txBody>
          <a:bodyPr/>
          <a:lstStyle/>
          <a:p>
            <a:r>
              <a:rPr lang="en-US" altLang="en-US" dirty="0" smtClean="0"/>
              <a:t>Adding Protection: CPU </a:t>
            </a:r>
            <a:r>
              <a:rPr lang="en-US" altLang="en-US" dirty="0"/>
              <a:t>Switch From Process A to Process B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724400" y="1356518"/>
            <a:ext cx="2895600" cy="4968083"/>
            <a:chOff x="4724400" y="1356518"/>
            <a:chExt cx="2895600" cy="49680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D4EB1A-8716-C148-9DEB-E042C9D52DD2}"/>
                </a:ext>
              </a:extLst>
            </p:cNvPr>
            <p:cNvSpPr/>
            <p:nvPr/>
          </p:nvSpPr>
          <p:spPr bwMode="auto">
            <a:xfrm>
              <a:off x="4724400" y="1356518"/>
              <a:ext cx="2895600" cy="4968083"/>
            </a:xfrm>
            <a:prstGeom prst="rect">
              <a:avLst/>
            </a:prstGeom>
            <a:solidFill>
              <a:srgbClr val="FF0000">
                <a:alpha val="17000"/>
              </a:srgbClr>
            </a:solidFill>
            <a:ln w="476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82E93E-E99E-C844-B2E9-1AB5ED53E290}"/>
                </a:ext>
              </a:extLst>
            </p:cNvPr>
            <p:cNvSpPr txBox="1"/>
            <p:nvPr/>
          </p:nvSpPr>
          <p:spPr>
            <a:xfrm>
              <a:off x="5036382" y="5904655"/>
              <a:ext cx="2507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Kernel/System Mode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58108" y="1356518"/>
            <a:ext cx="1732831" cy="4968083"/>
            <a:chOff x="2958108" y="1356518"/>
            <a:chExt cx="1732831" cy="49680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D4EB1A-8716-C148-9DEB-E042C9D52DD2}"/>
                </a:ext>
              </a:extLst>
            </p:cNvPr>
            <p:cNvSpPr/>
            <p:nvPr/>
          </p:nvSpPr>
          <p:spPr bwMode="auto">
            <a:xfrm>
              <a:off x="2958108" y="1356518"/>
              <a:ext cx="1732831" cy="4968083"/>
            </a:xfrm>
            <a:prstGeom prst="rect">
              <a:avLst/>
            </a:prstGeom>
            <a:solidFill>
              <a:schemeClr val="accent2">
                <a:alpha val="17000"/>
              </a:schemeClr>
            </a:solidFill>
            <a:ln w="47625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7A1A04-EF20-0842-81D2-D191C14ED1F2}"/>
                </a:ext>
              </a:extLst>
            </p:cNvPr>
            <p:cNvSpPr txBox="1"/>
            <p:nvPr/>
          </p:nvSpPr>
          <p:spPr>
            <a:xfrm>
              <a:off x="3200400" y="5904655"/>
              <a:ext cx="1398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User Mode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0583" y="1355206"/>
            <a:ext cx="1398140" cy="4968083"/>
            <a:chOff x="7640583" y="1355206"/>
            <a:chExt cx="1398140" cy="496808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D4EB1A-8716-C148-9DEB-E042C9D52DD2}"/>
                </a:ext>
              </a:extLst>
            </p:cNvPr>
            <p:cNvSpPr/>
            <p:nvPr/>
          </p:nvSpPr>
          <p:spPr bwMode="auto">
            <a:xfrm>
              <a:off x="7644318" y="1355206"/>
              <a:ext cx="1322874" cy="4968083"/>
            </a:xfrm>
            <a:prstGeom prst="rect">
              <a:avLst/>
            </a:prstGeom>
            <a:solidFill>
              <a:schemeClr val="accent2">
                <a:alpha val="17000"/>
              </a:schemeClr>
            </a:solidFill>
            <a:ln w="47625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86E64C-D1BE-6A47-91DE-4868439A7EED}"/>
                </a:ext>
              </a:extLst>
            </p:cNvPr>
            <p:cNvSpPr txBox="1"/>
            <p:nvPr/>
          </p:nvSpPr>
          <p:spPr>
            <a:xfrm>
              <a:off x="7640583" y="5904655"/>
              <a:ext cx="1398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User Mode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D83B9F66-603E-9547-943A-D6C565C3E0EE}"/>
              </a:ext>
            </a:extLst>
          </p:cNvPr>
          <p:cNvSpPr/>
          <p:nvPr/>
        </p:nvSpPr>
        <p:spPr bwMode="auto">
          <a:xfrm>
            <a:off x="4572000" y="1737518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0D91A1-3D0E-9B45-8BAB-52D884AE2402}"/>
              </a:ext>
            </a:extLst>
          </p:cNvPr>
          <p:cNvSpPr/>
          <p:nvPr/>
        </p:nvSpPr>
        <p:spPr bwMode="auto">
          <a:xfrm>
            <a:off x="7467600" y="3082635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65A71A-412A-1143-BD99-A88434F4CB08}"/>
              </a:ext>
            </a:extLst>
          </p:cNvPr>
          <p:cNvSpPr/>
          <p:nvPr/>
        </p:nvSpPr>
        <p:spPr bwMode="auto">
          <a:xfrm>
            <a:off x="4572000" y="5486400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0D91A1-3D0E-9B45-8BAB-52D884AE2402}"/>
              </a:ext>
            </a:extLst>
          </p:cNvPr>
          <p:cNvSpPr/>
          <p:nvPr/>
        </p:nvSpPr>
        <p:spPr bwMode="auto">
          <a:xfrm>
            <a:off x="7467600" y="3962400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45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Many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38200"/>
            <a:ext cx="9372600" cy="5257800"/>
          </a:xfrm>
        </p:spPr>
        <p:txBody>
          <a:bodyPr/>
          <a:lstStyle/>
          <a:p>
            <a:r>
              <a:rPr lang="en-US" dirty="0" smtClean="0"/>
              <a:t>We have the basic </a:t>
            </a:r>
            <a:r>
              <a:rPr lang="en-US" i="1" dirty="0" smtClean="0"/>
              <a:t>mechanism</a:t>
            </a:r>
            <a:r>
              <a:rPr lang="en-US" dirty="0" smtClean="0"/>
              <a:t> to: </a:t>
            </a:r>
          </a:p>
          <a:p>
            <a:pPr lvl="1"/>
            <a:r>
              <a:rPr lang="en-US" dirty="0" smtClean="0"/>
              <a:t>switch between user processes and the kernel, </a:t>
            </a:r>
            <a:endParaRPr lang="en-US" dirty="0"/>
          </a:p>
          <a:p>
            <a:pPr lvl="1"/>
            <a:r>
              <a:rPr lang="en-US" dirty="0" smtClean="0"/>
              <a:t>the kernel can switch among user processes,</a:t>
            </a:r>
          </a:p>
          <a:p>
            <a:pPr lvl="1"/>
            <a:r>
              <a:rPr lang="en-US" dirty="0" smtClean="0"/>
              <a:t>Protect OS from user processes and processes from each other</a:t>
            </a:r>
          </a:p>
          <a:p>
            <a:r>
              <a:rPr lang="en-US" dirty="0" smtClean="0"/>
              <a:t>Questions:</a:t>
            </a:r>
          </a:p>
          <a:p>
            <a:pPr lvl="1"/>
            <a:r>
              <a:rPr lang="en-US" dirty="0" smtClean="0"/>
              <a:t>How do we represent user processes in the OS?</a:t>
            </a:r>
          </a:p>
          <a:p>
            <a:pPr lvl="1"/>
            <a:r>
              <a:rPr lang="en-US" dirty="0"/>
              <a:t>How do we decide which user process to run?</a:t>
            </a:r>
          </a:p>
          <a:p>
            <a:pPr lvl="1"/>
            <a:r>
              <a:rPr lang="en-US" dirty="0" smtClean="0"/>
              <a:t>How do we pack up the process and set it aside?</a:t>
            </a:r>
          </a:p>
          <a:p>
            <a:pPr lvl="1"/>
            <a:r>
              <a:rPr lang="en-US" dirty="0" smtClean="0"/>
              <a:t>How do we get a stack and heap for the kernel?</a:t>
            </a:r>
          </a:p>
          <a:p>
            <a:pPr lvl="1"/>
            <a:r>
              <a:rPr lang="en-US" dirty="0" smtClean="0"/>
              <a:t>Aren’t we wasting are lot of memory?	</a:t>
            </a:r>
          </a:p>
        </p:txBody>
      </p:sp>
    </p:spTree>
    <p:extLst>
      <p:ext uri="{BB962C8B-B14F-4D97-AF65-F5344CB8AC3E}">
        <p14:creationId xmlns:p14="http://schemas.microsoft.com/office/powerpoint/2010/main" val="2099602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9296400" cy="609600"/>
          </a:xfrm>
        </p:spPr>
        <p:txBody>
          <a:bodyPr/>
          <a:lstStyle/>
          <a:p>
            <a:r>
              <a:rPr lang="en-US" sz="2800" dirty="0"/>
              <a:t>Multiplexing Processes: The Process Control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388" y="762000"/>
            <a:ext cx="7086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Kernel represents each process with a process control block (PCB)</a:t>
            </a:r>
            <a:endParaRPr lang="en-US" dirty="0"/>
          </a:p>
          <a:p>
            <a:pPr lvl="1"/>
            <a:r>
              <a:rPr lang="en-US" dirty="0" smtClean="0"/>
              <a:t>Status (running, ready, blocked, …)</a:t>
            </a:r>
          </a:p>
          <a:p>
            <a:pPr lvl="1"/>
            <a:r>
              <a:rPr lang="en-US" dirty="0" smtClean="0"/>
              <a:t>Register state (when not ready)</a:t>
            </a:r>
          </a:p>
          <a:p>
            <a:pPr lvl="1"/>
            <a:r>
              <a:rPr lang="en-US" dirty="0" smtClean="0"/>
              <a:t>Process ID (PID), User, Executable, Priority, …</a:t>
            </a:r>
          </a:p>
          <a:p>
            <a:pPr lvl="1"/>
            <a:r>
              <a:rPr lang="en-US" dirty="0" smtClean="0"/>
              <a:t>Execution time, …</a:t>
            </a:r>
          </a:p>
          <a:p>
            <a:pPr lvl="1"/>
            <a:r>
              <a:rPr lang="en-US" dirty="0" smtClean="0"/>
              <a:t>Memory space, translation, …</a:t>
            </a:r>
          </a:p>
          <a:p>
            <a:r>
              <a:rPr lang="en-US" dirty="0" smtClean="0"/>
              <a:t>Kernel </a:t>
            </a:r>
            <a:r>
              <a:rPr lang="en-US" i="1" dirty="0" smtClean="0"/>
              <a:t>Scheduler</a:t>
            </a:r>
            <a:r>
              <a:rPr lang="en-US" dirty="0" smtClean="0"/>
              <a:t> maintains a data structure containing the </a:t>
            </a:r>
            <a:r>
              <a:rPr lang="en-US" dirty="0"/>
              <a:t>PCBs	</a:t>
            </a:r>
            <a:endParaRPr lang="en-US" dirty="0" smtClean="0"/>
          </a:p>
          <a:p>
            <a:pPr lvl="1"/>
            <a:r>
              <a:rPr lang="en-US" dirty="0" smtClean="0"/>
              <a:t>Give </a:t>
            </a:r>
            <a:r>
              <a:rPr lang="en-US" dirty="0"/>
              <a:t>out CPU to different processes</a:t>
            </a:r>
          </a:p>
          <a:p>
            <a:pPr lvl="1"/>
            <a:r>
              <a:rPr lang="en-US" dirty="0" smtClean="0"/>
              <a:t>This is a Policy </a:t>
            </a:r>
            <a:r>
              <a:rPr lang="en-US" dirty="0"/>
              <a:t>Decision</a:t>
            </a:r>
          </a:p>
          <a:p>
            <a:r>
              <a:rPr lang="en-US" dirty="0"/>
              <a:t>Give out non-CPU resources</a:t>
            </a:r>
          </a:p>
          <a:p>
            <a:pPr lvl="1"/>
            <a:r>
              <a:rPr lang="en-US" dirty="0"/>
              <a:t>Memory/IO</a:t>
            </a:r>
          </a:p>
          <a:p>
            <a:pPr lvl="1"/>
            <a:r>
              <a:rPr lang="en-US" dirty="0"/>
              <a:t>Another policy decision</a:t>
            </a:r>
          </a:p>
          <a:p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408988" y="914401"/>
            <a:ext cx="2335212" cy="5010149"/>
            <a:chOff x="4128" y="768"/>
            <a:chExt cx="1471" cy="315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7" t="362" r="27414" b="1085"/>
            <a:stretch>
              <a:fillRect/>
            </a:stretch>
          </p:blipFill>
          <p:spPr bwMode="auto">
            <a:xfrm>
              <a:off x="4128" y="768"/>
              <a:ext cx="1471" cy="239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454" y="3168"/>
              <a:ext cx="81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Process</a:t>
              </a:r>
              <a:br>
                <a:rPr lang="en-US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Control</a:t>
              </a:r>
            </a:p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138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3863096"/>
            <a:ext cx="9220200" cy="2537704"/>
          </a:xfrm>
        </p:spPr>
        <p:txBody>
          <a:bodyPr>
            <a:normAutofit/>
          </a:bodyPr>
          <a:lstStyle/>
          <a:p>
            <a:r>
              <a:rPr lang="en-US" dirty="0"/>
              <a:t>Scheduling: Mechanism for deciding </a:t>
            </a:r>
            <a:r>
              <a:rPr lang="en-US" dirty="0" smtClean="0"/>
              <a:t>which processes/threads </a:t>
            </a:r>
            <a:r>
              <a:rPr lang="en-US" dirty="0"/>
              <a:t>receive </a:t>
            </a:r>
            <a:r>
              <a:rPr lang="en-US" dirty="0" smtClean="0"/>
              <a:t>hardware CPU time, when, and for how long</a:t>
            </a:r>
            <a:endParaRPr lang="en-US" dirty="0"/>
          </a:p>
          <a:p>
            <a:r>
              <a:rPr lang="en-US" dirty="0"/>
              <a:t>Lots of different scheduling policies provide …</a:t>
            </a:r>
          </a:p>
          <a:p>
            <a:pPr lvl="1"/>
            <a:r>
              <a:rPr lang="en-US" dirty="0"/>
              <a:t>Fairness or</a:t>
            </a:r>
          </a:p>
          <a:p>
            <a:pPr lvl="1"/>
            <a:r>
              <a:rPr lang="en-US" dirty="0" err="1"/>
              <a:t>Realtime</a:t>
            </a:r>
            <a:r>
              <a:rPr lang="en-US" dirty="0"/>
              <a:t> guarantees or</a:t>
            </a:r>
          </a:p>
          <a:p>
            <a:pPr lvl="1"/>
            <a:r>
              <a:rPr lang="en-US" dirty="0"/>
              <a:t>Latency optimization or ..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455257"/>
            <a:ext cx="5486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f ( </a:t>
            </a:r>
            <a:r>
              <a:rPr lang="en-US" b="1" dirty="0" err="1" smtClean="0">
                <a:latin typeface="Courier New"/>
                <a:cs typeface="Courier New"/>
              </a:rPr>
              <a:t>readyProcesses</a:t>
            </a:r>
            <a:r>
              <a:rPr lang="en-US" b="1" dirty="0" smtClean="0">
                <a:latin typeface="Courier New"/>
                <a:cs typeface="Courier New"/>
              </a:rPr>
              <a:t>(PCBs) )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= </a:t>
            </a:r>
            <a:r>
              <a:rPr lang="en-US" b="1" dirty="0" err="1" smtClean="0">
                <a:latin typeface="Courier New"/>
                <a:cs typeface="Courier New"/>
              </a:rPr>
              <a:t>selectProcess</a:t>
            </a:r>
            <a:r>
              <a:rPr lang="en-US" b="1" dirty="0" smtClean="0">
                <a:latin typeface="Courier New"/>
                <a:cs typeface="Courier New"/>
              </a:rPr>
              <a:t>(PCBs);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run( 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else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run_idle_process</a:t>
            </a:r>
            <a:r>
              <a:rPr lang="en-US" b="1" dirty="0" smtClean="0">
                <a:latin typeface="Courier New"/>
                <a:cs typeface="Courier New"/>
              </a:rPr>
              <a:t>();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2192952" y="914401"/>
            <a:ext cx="1328660" cy="2817795"/>
          </a:xfrm>
          <a:custGeom>
            <a:avLst/>
            <a:gdLst>
              <a:gd name="connsiteX0" fmla="*/ 1387780 w 1387780"/>
              <a:gd name="connsiteY0" fmla="*/ 2403572 h 2845960"/>
              <a:gd name="connsiteX1" fmla="*/ 192026 w 1387780"/>
              <a:gd name="connsiteY1" fmla="*/ 2677892 h 2845960"/>
              <a:gd name="connsiteX2" fmla="*/ 114654 w 1387780"/>
              <a:gd name="connsiteY2" fmla="*/ 152741 h 2845960"/>
              <a:gd name="connsiteX3" fmla="*/ 1310408 w 1387780"/>
              <a:gd name="connsiteY3" fmla="*/ 497400 h 2845960"/>
              <a:gd name="connsiteX0" fmla="*/ 1328660 w 1328660"/>
              <a:gd name="connsiteY0" fmla="*/ 2305098 h 2817795"/>
              <a:gd name="connsiteX1" fmla="*/ 189177 w 1328660"/>
              <a:gd name="connsiteY1" fmla="*/ 2677892 h 2817795"/>
              <a:gd name="connsiteX2" fmla="*/ 111805 w 1328660"/>
              <a:gd name="connsiteY2" fmla="*/ 152741 h 2817795"/>
              <a:gd name="connsiteX3" fmla="*/ 1307559 w 1328660"/>
              <a:gd name="connsiteY3" fmla="*/ 497400 h 281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660" h="2817795">
                <a:moveTo>
                  <a:pt x="1328660" y="2305098"/>
                </a:moveTo>
                <a:cubicBezTo>
                  <a:pt x="836877" y="2629827"/>
                  <a:pt x="391986" y="3036618"/>
                  <a:pt x="189177" y="2677892"/>
                </a:cubicBezTo>
                <a:cubicBezTo>
                  <a:pt x="-13632" y="2319166"/>
                  <a:pt x="-74592" y="516156"/>
                  <a:pt x="111805" y="152741"/>
                </a:cubicBezTo>
                <a:cubicBezTo>
                  <a:pt x="298202" y="-210674"/>
                  <a:pt x="802880" y="143363"/>
                  <a:pt x="1307559" y="49740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10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0600"/>
            <a:ext cx="5995693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10668000" cy="533400"/>
          </a:xfrm>
        </p:spPr>
        <p:txBody>
          <a:bodyPr/>
          <a:lstStyle/>
          <a:p>
            <a:r>
              <a:rPr lang="en-US" dirty="0" smtClean="0"/>
              <a:t>Also Recall: The World Is Parallel: </a:t>
            </a:r>
            <a:r>
              <a:rPr lang="en-US" dirty="0" err="1" smtClean="0"/>
              <a:t>Saphire</a:t>
            </a:r>
            <a:r>
              <a:rPr lang="en-US" dirty="0" smtClean="0"/>
              <a:t> Rapids (2023)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6705600" cy="55259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Up to 60 cores, 120 threads/package (socket)</a:t>
            </a:r>
          </a:p>
          <a:p>
            <a:pPr lvl="1"/>
            <a:r>
              <a:rPr lang="en-US" dirty="0" smtClean="0"/>
              <a:t>Up to 4 “</a:t>
            </a:r>
            <a:r>
              <a:rPr lang="en-US" dirty="0" err="1" smtClean="0"/>
              <a:t>chiplets</a:t>
            </a:r>
            <a:r>
              <a:rPr lang="en-US" dirty="0" smtClean="0"/>
              <a:t>” bonded together</a:t>
            </a:r>
          </a:p>
          <a:p>
            <a:pPr>
              <a:lnSpc>
                <a:spcPct val="85000"/>
              </a:lnSpc>
            </a:pPr>
            <a:r>
              <a:rPr lang="en-US" dirty="0"/>
              <a:t>Network: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On-chip Mesh Interconnect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Fast off-chip </a:t>
            </a:r>
            <a:r>
              <a:rPr lang="en-US" dirty="0" smtClean="0"/>
              <a:t>network (UPI):</a:t>
            </a:r>
            <a:br>
              <a:rPr lang="en-US" dirty="0" smtClean="0"/>
            </a:br>
            <a:r>
              <a:rPr lang="en-US" dirty="0" smtClean="0"/>
              <a:t>directly connects 8-chips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480 cores/shared memory domain!</a:t>
            </a:r>
            <a:endParaRPr lang="en-US" dirty="0"/>
          </a:p>
          <a:p>
            <a:r>
              <a:rPr lang="en-US" dirty="0" smtClean="0"/>
              <a:t>Each Core Has:</a:t>
            </a:r>
          </a:p>
          <a:p>
            <a:pPr lvl="1"/>
            <a:r>
              <a:rPr lang="en-US" dirty="0" smtClean="0"/>
              <a:t>80 KB L1 Cache</a:t>
            </a:r>
          </a:p>
          <a:p>
            <a:pPr lvl="1"/>
            <a:r>
              <a:rPr lang="en-US" dirty="0" smtClean="0"/>
              <a:t>2 MB L2 Cache</a:t>
            </a:r>
          </a:p>
          <a:p>
            <a:pPr lvl="1"/>
            <a:r>
              <a:rPr lang="en-US" dirty="0" smtClean="0"/>
              <a:t>Fraction of up to 112.5 MB L3 Cache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DRAM/chips</a:t>
            </a:r>
            <a:endParaRPr lang="en-US" dirty="0"/>
          </a:p>
          <a:p>
            <a:pPr lvl="1">
              <a:lnSpc>
                <a:spcPct val="85000"/>
              </a:lnSpc>
            </a:pPr>
            <a:r>
              <a:rPr lang="en-US" dirty="0"/>
              <a:t>Up to </a:t>
            </a:r>
            <a:r>
              <a:rPr lang="en-US" dirty="0" smtClean="0"/>
              <a:t>4 </a:t>
            </a:r>
            <a:r>
              <a:rPr lang="en-US" dirty="0" err="1" smtClean="0"/>
              <a:t>TiB</a:t>
            </a:r>
            <a:r>
              <a:rPr lang="en-US" dirty="0" smtClean="0"/>
              <a:t> of DDR5 memory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Many </a:t>
            </a:r>
            <a:r>
              <a:rPr lang="en-US" dirty="0" err="1" smtClean="0"/>
              <a:t>Accellerators</a:t>
            </a:r>
            <a:r>
              <a:rPr lang="en-US" dirty="0" smtClean="0"/>
              <a:t> of different types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Graphics, Encryption, AI, Security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6202269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Gill Sans Light"/>
              </a:rPr>
              <a:t>Saphire</a:t>
            </a:r>
            <a:r>
              <a:rPr lang="en-US" dirty="0" smtClean="0">
                <a:solidFill>
                  <a:srgbClr val="FF0000"/>
                </a:solidFill>
                <a:latin typeface="Gill Sans Light"/>
              </a:rPr>
              <a:t> Rapids 4-chiplet single package</a:t>
            </a:r>
            <a:endParaRPr lang="en-US" dirty="0">
              <a:solidFill>
                <a:srgbClr val="FF0000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48209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en-US" smtClean="0">
                <a:latin typeface="Gill Sans Light"/>
              </a:rPr>
              <a:t>Simultaneous MultiThreading/Hyperthreading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36937"/>
            <a:ext cx="10820400" cy="57400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 smtClean="0">
                <a:latin typeface="Gill Sans Light"/>
              </a:rPr>
              <a:t>Hardware scheduling technique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 smtClean="0">
                <a:latin typeface="Gill Sans Light"/>
              </a:rPr>
              <a:t>Avoids software overhead of multiplexing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 smtClean="0">
                <a:latin typeface="Gill Sans Light"/>
              </a:rPr>
              <a:t>Superscalar processors can execute</a:t>
            </a:r>
            <a:br>
              <a:rPr lang="en-US" altLang="en-US" dirty="0" smtClean="0">
                <a:latin typeface="Gill Sans Light"/>
              </a:rPr>
            </a:br>
            <a:r>
              <a:rPr lang="en-US" altLang="en-US" dirty="0" smtClean="0">
                <a:latin typeface="Gill Sans Light"/>
              </a:rPr>
              <a:t>multiple instructions that are independent.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 err="1" smtClean="0">
                <a:latin typeface="Gill Sans Light"/>
              </a:rPr>
              <a:t>Hyperthreading</a:t>
            </a:r>
            <a:r>
              <a:rPr lang="en-US" altLang="en-US" dirty="0" smtClean="0">
                <a:latin typeface="Gill Sans Light"/>
              </a:rPr>
              <a:t> duplicates register state </a:t>
            </a:r>
            <a:br>
              <a:rPr lang="en-US" altLang="en-US" dirty="0" smtClean="0">
                <a:latin typeface="Gill Sans Light"/>
              </a:rPr>
            </a:br>
            <a:r>
              <a:rPr lang="en-US" altLang="en-US" dirty="0" smtClean="0">
                <a:latin typeface="Gill Sans Light"/>
              </a:rPr>
              <a:t>to make a second “thread,” allowing </a:t>
            </a:r>
            <a:br>
              <a:rPr lang="en-US" altLang="en-US" dirty="0" smtClean="0">
                <a:latin typeface="Gill Sans Light"/>
              </a:rPr>
            </a:br>
            <a:r>
              <a:rPr lang="en-US" altLang="en-US" dirty="0" smtClean="0">
                <a:latin typeface="Gill Sans Light"/>
              </a:rPr>
              <a:t>more instructions to run.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 smtClean="0">
                <a:latin typeface="Gill Sans Light"/>
              </a:rPr>
              <a:t>Can schedule each thread as if were </a:t>
            </a:r>
            <a:br>
              <a:rPr lang="en-US" altLang="en-US" dirty="0" smtClean="0">
                <a:latin typeface="Gill Sans Light"/>
              </a:rPr>
            </a:br>
            <a:r>
              <a:rPr lang="en-US" altLang="en-US" dirty="0" smtClean="0">
                <a:latin typeface="Gill Sans Light"/>
              </a:rPr>
              <a:t>separate CPU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 smtClean="0">
                <a:latin typeface="Gill Sans Light"/>
              </a:rPr>
              <a:t>But, sub-linear speedup!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dirty="0" smtClean="0">
              <a:latin typeface="Gill Sans Ligh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 smtClean="0">
                <a:latin typeface="Gill Sans Light"/>
              </a:rPr>
              <a:t>Original technique called “Simultaneous Multithreading”</a:t>
            </a:r>
            <a:endParaRPr lang="en-US" altLang="ja-JP" dirty="0" smtClean="0">
              <a:latin typeface="Gill Sans Ligh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 smtClean="0">
                <a:latin typeface="Gill Sans Light"/>
                <a:hlinkClick r:id="rId3"/>
              </a:rPr>
              <a:t>http://www.cs.washington.edu/research/smt/index.html</a:t>
            </a:r>
            <a:r>
              <a:rPr lang="en-US" altLang="en-US" dirty="0" smtClean="0">
                <a:latin typeface="Gill Sans Light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 smtClean="0">
                <a:latin typeface="Gill Sans Light"/>
              </a:rPr>
              <a:t>SPARC, Pentium 4/Xeon (“</a:t>
            </a:r>
            <a:r>
              <a:rPr lang="en-US" altLang="ja-JP" dirty="0" err="1" smtClean="0">
                <a:latin typeface="Gill Sans Light"/>
              </a:rPr>
              <a:t>Hyperthreading</a:t>
            </a:r>
            <a:r>
              <a:rPr lang="en-US" altLang="en-US" dirty="0" smtClean="0">
                <a:latin typeface="Gill Sans Light"/>
              </a:rPr>
              <a:t>”</a:t>
            </a:r>
            <a:r>
              <a:rPr lang="en-US" altLang="ja-JP" dirty="0" smtClean="0">
                <a:latin typeface="Gill Sans Light"/>
              </a:rPr>
              <a:t>), Power 5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dirty="0" smtClean="0">
              <a:latin typeface="Gill Sans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22642" y="838200"/>
            <a:ext cx="5867400" cy="4365486"/>
            <a:chOff x="4038600" y="685800"/>
            <a:chExt cx="5867400" cy="4365486"/>
          </a:xfrm>
        </p:grpSpPr>
        <p:pic>
          <p:nvPicPr>
            <p:cNvPr id="346117" name="Picture 5" descr="hyperthreadi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7" y="685800"/>
              <a:ext cx="3960813" cy="363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TextBox 1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5867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 Light"/>
                </a:rPr>
                <a:t>Colored blocks </a:t>
              </a:r>
              <a:r>
                <a:rPr lang="en-US" altLang="en-US" sz="2000" b="0" dirty="0" smtClean="0">
                  <a:latin typeface="Gill Sans Light"/>
                </a:rPr>
                <a:t>show instructions </a:t>
              </a:r>
              <a:r>
                <a:rPr lang="en-US" altLang="en-US" sz="2000" b="0" dirty="0">
                  <a:latin typeface="Gill Sans Light"/>
                </a:rPr>
                <a:t>executed</a:t>
              </a:r>
            </a:p>
            <a:p>
              <a:endParaRPr lang="en-US" altLang="en-US" sz="2000" b="0" dirty="0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838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F697F-21C2-4201-8352-B8C0F60FE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r>
              <a:rPr lang="en-US" dirty="0"/>
              <a:t>: The Thread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035B1-4F0E-4895-A391-31628CE80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</a:t>
            </a:r>
            <a:r>
              <a:rPr lang="en-US" dirty="0"/>
              <a:t> threads are</a:t>
            </a:r>
          </a:p>
          <a:p>
            <a:pPr lvl="1"/>
            <a:r>
              <a:rPr lang="en-US" dirty="0"/>
              <a:t>And what they are not</a:t>
            </a:r>
          </a:p>
          <a:p>
            <a:r>
              <a:rPr lang="en-US" b="1" dirty="0" smtClean="0"/>
              <a:t>Why</a:t>
            </a:r>
            <a:r>
              <a:rPr lang="en-US" dirty="0" smtClean="0"/>
              <a:t> </a:t>
            </a:r>
            <a:r>
              <a:rPr lang="en-US" dirty="0"/>
              <a:t>threads are useful (motivation)</a:t>
            </a:r>
          </a:p>
          <a:p>
            <a:r>
              <a:rPr lang="en-US" b="1" dirty="0" smtClean="0"/>
              <a:t>How</a:t>
            </a:r>
            <a:r>
              <a:rPr lang="en-US" dirty="0" smtClean="0"/>
              <a:t> </a:t>
            </a:r>
            <a:r>
              <a:rPr lang="en-US" dirty="0"/>
              <a:t>to write a program using threads</a:t>
            </a:r>
          </a:p>
          <a:p>
            <a:r>
              <a:rPr lang="en-US" b="1" dirty="0" smtClean="0"/>
              <a:t>Alternatives</a:t>
            </a:r>
            <a:r>
              <a:rPr lang="en-US" dirty="0" smtClean="0"/>
              <a:t> </a:t>
            </a:r>
            <a:r>
              <a:rPr lang="en-US" dirty="0"/>
              <a:t>to using threads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04336-B193-493B-B5E8-C870DD3AD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914400"/>
            <a:ext cx="2527819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27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: Getting started!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6" y="685800"/>
            <a:ext cx="11071224" cy="6096000"/>
          </a:xfrm>
        </p:spPr>
        <p:txBody>
          <a:bodyPr>
            <a:normAutofit/>
          </a:bodyPr>
          <a:lstStyle/>
          <a:p>
            <a:r>
              <a:rPr lang="en-US" dirty="0" err="1"/>
              <a:t>Kubiatowicz</a:t>
            </a:r>
            <a:r>
              <a:rPr lang="en-US" dirty="0"/>
              <a:t> Office </a:t>
            </a:r>
            <a:r>
              <a:rPr lang="en-US" dirty="0" smtClean="0"/>
              <a:t>Hours: </a:t>
            </a:r>
          </a:p>
          <a:p>
            <a:pPr lvl="1"/>
            <a:r>
              <a:rPr lang="en-US" dirty="0" smtClean="0"/>
              <a:t>Tuesday/Thursday 3-4pm, in 673 Soda Hall</a:t>
            </a:r>
            <a:endParaRPr lang="en-US" dirty="0"/>
          </a:p>
          <a:p>
            <a:r>
              <a:rPr lang="en-US" dirty="0" smtClean="0"/>
              <a:t>Homework 0: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Due Tomorrow!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Get familiar with the cs162 tools</a:t>
            </a:r>
          </a:p>
          <a:p>
            <a:pPr lvl="1"/>
            <a:r>
              <a:rPr lang="en-US" dirty="0" smtClean="0"/>
              <a:t>configure your VM, submit via </a:t>
            </a:r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smtClean="0"/>
              <a:t>Practice finding out information: </a:t>
            </a:r>
          </a:p>
          <a:p>
            <a:pPr lvl="2"/>
            <a:r>
              <a:rPr lang="en-US" dirty="0" smtClean="0"/>
              <a:t>How to use GDB?  How to understand output of </a:t>
            </a:r>
            <a:r>
              <a:rPr lang="en-US" dirty="0" err="1" smtClean="0"/>
              <a:t>unix</a:t>
            </a:r>
            <a:r>
              <a:rPr lang="en-US" dirty="0" smtClean="0"/>
              <a:t> tools?</a:t>
            </a:r>
          </a:p>
          <a:p>
            <a:pPr lvl="2"/>
            <a:r>
              <a:rPr lang="en-US" dirty="0" smtClean="0"/>
              <a:t>We don’t assume that you already know everything!</a:t>
            </a:r>
          </a:p>
          <a:p>
            <a:pPr lvl="2"/>
            <a:r>
              <a:rPr lang="en-US" dirty="0" smtClean="0"/>
              <a:t>Learn to use “man” (command line), “help” (in </a:t>
            </a:r>
            <a:r>
              <a:rPr lang="en-US" dirty="0" err="1" smtClean="0"/>
              <a:t>gdb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), google</a:t>
            </a:r>
          </a:p>
          <a:p>
            <a:r>
              <a:rPr lang="en-US" dirty="0" smtClean="0"/>
              <a:t>Project 0: </a:t>
            </a:r>
            <a:r>
              <a:rPr lang="en-US" dirty="0" smtClean="0">
                <a:solidFill>
                  <a:srgbClr val="FF0000"/>
                </a:solidFill>
              </a:rPr>
              <a:t>Started Yesterday!</a:t>
            </a:r>
          </a:p>
          <a:p>
            <a:pPr lvl="1"/>
            <a:r>
              <a:rPr lang="en-US" dirty="0" smtClean="0"/>
              <a:t>Learn about Pintos and how to modify and debug kernel</a:t>
            </a:r>
          </a:p>
          <a:p>
            <a:pPr lvl="1"/>
            <a:r>
              <a:rPr lang="en-US" dirty="0" smtClean="0"/>
              <a:t>Important for getting started on projects!</a:t>
            </a:r>
          </a:p>
          <a:p>
            <a:r>
              <a:rPr lang="en-US" dirty="0"/>
              <a:t>Should be going to sections now – Important information there</a:t>
            </a:r>
          </a:p>
          <a:p>
            <a:pPr lvl="1"/>
            <a:r>
              <a:rPr lang="en-US" dirty="0"/>
              <a:t>Any section will do until groups assigned</a:t>
            </a:r>
          </a:p>
          <a:p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93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110490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</a:t>
            </a:r>
            <a:r>
              <a:rPr lang="en-US" dirty="0">
                <a:solidFill>
                  <a:srgbClr val="FF0000"/>
                </a:solidFill>
              </a:rPr>
              <a:t>Friday is Drop Deadline!  HARD TO DROP LATER!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you know you are going to drop, do so now to leave room for others on waitlist!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Why do we do this?  So that groups aren’t left without members!</a:t>
            </a:r>
          </a:p>
          <a:p>
            <a:r>
              <a:rPr lang="en-US" dirty="0" smtClean="0"/>
              <a:t>Group </a:t>
            </a:r>
            <a:r>
              <a:rPr lang="en-US" dirty="0"/>
              <a:t>sign up via </a:t>
            </a:r>
            <a:r>
              <a:rPr lang="en-US" dirty="0" err="1"/>
              <a:t>autograder</a:t>
            </a:r>
            <a:r>
              <a:rPr lang="en-US" dirty="0"/>
              <a:t> form next week </a:t>
            </a:r>
          </a:p>
          <a:p>
            <a:pPr lvl="1"/>
            <a:r>
              <a:rPr lang="en-US" dirty="0"/>
              <a:t>Get finding groups of 4 people ASAP</a:t>
            </a:r>
          </a:p>
          <a:p>
            <a:pPr lvl="1"/>
            <a:r>
              <a:rPr lang="en-US" dirty="0"/>
              <a:t>Priority for same section; if cannot make this work, keep same </a:t>
            </a:r>
            <a:r>
              <a:rPr lang="en-US" dirty="0" smtClean="0"/>
              <a:t>TA</a:t>
            </a:r>
          </a:p>
          <a:p>
            <a:pPr lvl="1"/>
            <a:r>
              <a:rPr lang="en-US" dirty="0" smtClean="0"/>
              <a:t>Remember: Your TA needs to see you in section!</a:t>
            </a:r>
            <a:endParaRPr lang="en-US" dirty="0"/>
          </a:p>
          <a:p>
            <a:r>
              <a:rPr lang="en-US" dirty="0" smtClean="0"/>
              <a:t>Midterm 1: 2/15</a:t>
            </a:r>
          </a:p>
          <a:p>
            <a:pPr lvl="1"/>
            <a:r>
              <a:rPr lang="en-US" dirty="0" smtClean="0"/>
              <a:t>8-10PM </a:t>
            </a:r>
            <a:r>
              <a:rPr lang="en-US" dirty="0"/>
              <a:t>in </a:t>
            </a:r>
            <a:r>
              <a:rPr lang="en-US" dirty="0" smtClean="0"/>
              <a:t>person</a:t>
            </a:r>
          </a:p>
          <a:p>
            <a:pPr lvl="1"/>
            <a:r>
              <a:rPr lang="en-US" dirty="0" smtClean="0"/>
              <a:t>We will say more about material when we get closer…</a:t>
            </a:r>
          </a:p>
          <a:p>
            <a:r>
              <a:rPr lang="en-US" dirty="0" smtClean="0"/>
              <a:t>Midterm 1 conflicts</a:t>
            </a:r>
          </a:p>
          <a:p>
            <a:pPr lvl="1"/>
            <a:r>
              <a:rPr lang="en-US" dirty="0" smtClean="0"/>
              <a:t>We will handle these conflicts after have final class roster</a:t>
            </a:r>
          </a:p>
          <a:p>
            <a:pPr lvl="1"/>
            <a:r>
              <a:rPr lang="en-US" dirty="0" smtClean="0"/>
              <a:t>Watch for queries by </a:t>
            </a:r>
            <a:r>
              <a:rPr lang="en-US" dirty="0" err="1" smtClean="0"/>
              <a:t>HeadTA</a:t>
            </a:r>
            <a:r>
              <a:rPr lang="en-US" dirty="0" smtClean="0"/>
              <a:t> to collect information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43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270000" y="152400"/>
            <a:ext cx="9550400" cy="5334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latin typeface="Gill Sans Light" charset="0"/>
                <a:ea typeface="ＭＳ Ｐゴシック" charset="-128"/>
                <a:cs typeface="Gill Sans Light" charset="0"/>
              </a:rPr>
              <a:t>CS 162 Collaboration Policy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35000" y="457200"/>
            <a:ext cx="11430000" cy="55626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1800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</a:rPr>
              <a:t>	Explaining </a:t>
            </a:r>
            <a:r>
              <a:rPr lang="en-US" dirty="0">
                <a:ea typeface="ＭＳ Ｐゴシック" charset="0"/>
              </a:rPr>
              <a:t>a concept to someone in another group</a:t>
            </a: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</a:rPr>
              <a:t>	Discussing </a:t>
            </a:r>
            <a:r>
              <a:rPr lang="en-US" dirty="0">
                <a:ea typeface="ＭＳ Ｐゴシック" charset="0"/>
              </a:rPr>
              <a:t>algorithms/testing strategies with other groups</a:t>
            </a: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</a:rPr>
              <a:t>	Discussing debugging approaches with other groups</a:t>
            </a: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</a:rPr>
              <a:t>	Searching </a:t>
            </a:r>
            <a:r>
              <a:rPr lang="en-US" dirty="0">
                <a:ea typeface="ＭＳ Ｐゴシック" charset="0"/>
              </a:rPr>
              <a:t>online for generic algorithms (e.g., hash table) </a:t>
            </a:r>
          </a:p>
          <a:p>
            <a:pPr marL="0" indent="0">
              <a:buNone/>
              <a:defRPr/>
            </a:pPr>
            <a:endParaRPr lang="en-US" sz="1600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	Sharing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code or test cases with another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group or individual (including HW!)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	Copying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OR reading another group’s code or test cases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	Copying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OR reading online code or test cases from prior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years</a:t>
            </a: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	Helping someone in another group to debug their code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sz="1100" dirty="0"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We compare all project </a:t>
            </a:r>
            <a:r>
              <a:rPr lang="en-US" dirty="0" smtClean="0">
                <a:ea typeface="ＭＳ Ｐゴシック" charset="0"/>
              </a:rPr>
              <a:t>and HW submissions </a:t>
            </a:r>
            <a:r>
              <a:rPr lang="en-US" dirty="0">
                <a:ea typeface="ＭＳ Ｐゴシック" charset="0"/>
              </a:rPr>
              <a:t>against prior year submissions and online solutions and will take actions (described on the course overview page) against offenders </a:t>
            </a:r>
            <a:endParaRPr lang="en-US" dirty="0" smtClean="0"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Don’t put a friend in a bad position by asking for help that they shouldn’t give!</a:t>
            </a: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sz="1400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50179" name="Picture 3" descr="red 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60714"/>
            <a:ext cx="6492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green chec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123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3245-1B13-4864-8AA1-B61F31FE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Threads: What are they?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330DF-8B62-42AE-96AA-4DD8793A2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from before: </a:t>
            </a:r>
            <a:r>
              <a:rPr lang="en-US" i="1" dirty="0"/>
              <a:t>A single unique execution context</a:t>
            </a:r>
          </a:p>
          <a:p>
            <a:pPr lvl="1"/>
            <a:r>
              <a:rPr lang="en-US" dirty="0"/>
              <a:t>Describes its representation</a:t>
            </a:r>
          </a:p>
          <a:p>
            <a:pPr lvl="1"/>
            <a:endParaRPr lang="en-US" dirty="0"/>
          </a:p>
          <a:p>
            <a:r>
              <a:rPr lang="en-US" dirty="0"/>
              <a:t>It provides the abstraction of: </a:t>
            </a:r>
            <a:r>
              <a:rPr lang="en-US" i="1" dirty="0"/>
              <a:t>A single execution sequence that represents a separately schedulable task</a:t>
            </a:r>
          </a:p>
          <a:p>
            <a:pPr lvl="1"/>
            <a:r>
              <a:rPr lang="en-US" dirty="0"/>
              <a:t>Also a valid definition!</a:t>
            </a:r>
          </a:p>
          <a:p>
            <a:pPr lvl="1"/>
            <a:endParaRPr lang="en-US" dirty="0"/>
          </a:p>
          <a:p>
            <a:r>
              <a:rPr lang="en-US" dirty="0"/>
              <a:t>Threads are a mechanism for </a:t>
            </a:r>
            <a:r>
              <a:rPr lang="en-US" i="1" dirty="0" smtClean="0"/>
              <a:t>concurrency </a:t>
            </a:r>
            <a:r>
              <a:rPr lang="en-US" dirty="0" smtClean="0"/>
              <a:t>(overlapping execution)</a:t>
            </a:r>
            <a:endParaRPr lang="en-US" i="1" dirty="0" smtClean="0"/>
          </a:p>
          <a:p>
            <a:pPr lvl="1"/>
            <a:r>
              <a:rPr lang="en-US" dirty="0" smtClean="0"/>
              <a:t>However, they can also run in </a:t>
            </a:r>
            <a:r>
              <a:rPr lang="en-US" i="1" dirty="0" smtClean="0"/>
              <a:t>parallel</a:t>
            </a:r>
            <a:r>
              <a:rPr lang="en-US" dirty="0" smtClean="0"/>
              <a:t> (simultaneous execution)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Protection is an orthogonal concept</a:t>
            </a:r>
          </a:p>
          <a:p>
            <a:pPr lvl="1"/>
            <a:r>
              <a:rPr lang="en-US" dirty="0"/>
              <a:t>A protection domain can contain one thread or many</a:t>
            </a:r>
          </a:p>
        </p:txBody>
      </p:sp>
    </p:spTree>
    <p:extLst>
      <p:ext uri="{BB962C8B-B14F-4D97-AF65-F5344CB8AC3E}">
        <p14:creationId xmlns:p14="http://schemas.microsoft.com/office/powerpoint/2010/main" val="1140912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F2464-30E9-4D6D-A9FB-CBE47AECA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Operating systems must handle multiple things at once (</a:t>
            </a:r>
            <a:r>
              <a:rPr lang="en-US" dirty="0">
                <a:solidFill>
                  <a:srgbClr val="FF0000"/>
                </a:solidFill>
              </a:rPr>
              <a:t>MTAO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Processes, interrupts, background system maintenance</a:t>
            </a:r>
          </a:p>
          <a:p>
            <a:r>
              <a:rPr lang="en-US" dirty="0"/>
              <a:t>Networked servers must handle MTAO</a:t>
            </a:r>
          </a:p>
          <a:p>
            <a:pPr lvl="1"/>
            <a:r>
              <a:rPr lang="en-US" dirty="0"/>
              <a:t>Multiple connections handled simultaneously</a:t>
            </a:r>
          </a:p>
          <a:p>
            <a:r>
              <a:rPr lang="en-US" dirty="0"/>
              <a:t>Parallel programs must handle MTAO</a:t>
            </a:r>
          </a:p>
          <a:p>
            <a:pPr lvl="1"/>
            <a:r>
              <a:rPr lang="en-US" dirty="0"/>
              <a:t>To achieve better performance</a:t>
            </a:r>
          </a:p>
          <a:p>
            <a:r>
              <a:rPr lang="en-US" dirty="0"/>
              <a:t>Programs with user interface often must handle MTAO</a:t>
            </a:r>
          </a:p>
          <a:p>
            <a:pPr lvl="1"/>
            <a:r>
              <a:rPr lang="en-US" dirty="0"/>
              <a:t>To achieve user responsiveness while doing computation</a:t>
            </a:r>
          </a:p>
          <a:p>
            <a:r>
              <a:rPr lang="en-US" dirty="0"/>
              <a:t>Network and disk bound programs must handle MTAO</a:t>
            </a:r>
          </a:p>
          <a:p>
            <a:pPr lvl="1"/>
            <a:r>
              <a:rPr lang="en-US" dirty="0"/>
              <a:t>To hide network/disk latency</a:t>
            </a:r>
          </a:p>
          <a:p>
            <a:pPr lvl="1"/>
            <a:r>
              <a:rPr lang="en-US" dirty="0"/>
              <a:t>Sequence steps in access or </a:t>
            </a:r>
            <a:r>
              <a:rPr lang="en-US" dirty="0" err="1"/>
              <a:t>communicatoin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Threads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72600" y="1295400"/>
            <a:ext cx="2616422" cy="857310"/>
            <a:chOff x="9372600" y="1295400"/>
            <a:chExt cx="2616422" cy="857310"/>
          </a:xfrm>
        </p:grpSpPr>
        <p:sp>
          <p:nvSpPr>
            <p:cNvPr id="8" name="TextBox 7"/>
            <p:cNvSpPr txBox="1"/>
            <p:nvPr/>
          </p:nvSpPr>
          <p:spPr>
            <a:xfrm>
              <a:off x="9372600" y="1752600"/>
              <a:ext cx="2616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ill Sans Light"/>
                </a:rPr>
                <a:t>I made this term up!</a:t>
              </a:r>
              <a:endParaRPr lang="en-US" sz="2000" dirty="0">
                <a:latin typeface="Gill Sans Ligh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 flipV="1">
              <a:off x="9372600" y="1295400"/>
              <a:ext cx="304800" cy="5334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82724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3F55-1A19-4A70-9DC6-E4E6A4FB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Allow Handling MTAO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6774-6181-4E76-A1F2-7B0240D9B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10566400" cy="4648200"/>
          </a:xfrm>
        </p:spPr>
        <p:txBody>
          <a:bodyPr/>
          <a:lstStyle/>
          <a:p>
            <a:r>
              <a:rPr lang="en-US" dirty="0"/>
              <a:t>Threads are a unit of </a:t>
            </a:r>
            <a:r>
              <a:rPr lang="en-US" i="1" dirty="0"/>
              <a:t>concurrency</a:t>
            </a:r>
            <a:r>
              <a:rPr lang="en-US" dirty="0"/>
              <a:t> provided by the OS</a:t>
            </a:r>
          </a:p>
          <a:p>
            <a:r>
              <a:rPr lang="en-US" dirty="0"/>
              <a:t>Each thread can represent one thing or one task</a:t>
            </a:r>
          </a:p>
        </p:txBody>
      </p:sp>
    </p:spTree>
    <p:extLst>
      <p:ext uri="{BB962C8B-B14F-4D97-AF65-F5344CB8AC3E}">
        <p14:creationId xmlns:p14="http://schemas.microsoft.com/office/powerpoint/2010/main" val="2179982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91B1-BB2F-4740-9F61-951C52C4E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 vs. Multiprogramming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746E6F-47CA-4455-97E8-FA27829A6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32" y="777066"/>
            <a:ext cx="10515600" cy="2541102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Some Definitions: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Multiprocessing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: Multiple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CPUs(cores)</a:t>
            </a:r>
            <a:endParaRPr lang="en-US" altLang="ko-KR" dirty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Multiprogramming: Multiple jobs/processes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Multithreading: Multiple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threads/processes</a:t>
            </a:r>
            <a:endParaRPr lang="en-US" altLang="ko-KR" sz="1400" dirty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What does it mean to run two threads concurrently?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Scheduler is free to run threads in any order and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interleaving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Thread may run to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completion or time-slice in big chunks or small chunks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endParaRPr lang="en-US" altLang="ko-KR" dirty="0">
              <a:ea typeface="Gulim" panose="020B0600000101010101" pitchFamily="34" charset="-127"/>
              <a:sym typeface="Symbol" panose="05050102010706020507" pitchFamily="18" charset="2"/>
            </a:endParaRPr>
          </a:p>
        </p:txBody>
      </p:sp>
      <p:grpSp>
        <p:nvGrpSpPr>
          <p:cNvPr id="7" name="Group 70">
            <a:extLst>
              <a:ext uri="{FF2B5EF4-FFF2-40B4-BE49-F238E27FC236}">
                <a16:creationId xmlns:a16="http://schemas.microsoft.com/office/drawing/2014/main" id="{82AC1611-4C44-4092-A0AC-E8C473373331}"/>
              </a:ext>
            </a:extLst>
          </p:cNvPr>
          <p:cNvGrpSpPr>
            <a:grpSpLocks/>
          </p:cNvGrpSpPr>
          <p:nvPr/>
        </p:nvGrpSpPr>
        <p:grpSpPr bwMode="auto">
          <a:xfrm>
            <a:off x="1294957" y="4800600"/>
            <a:ext cx="8134350" cy="1295400"/>
            <a:chOff x="252" y="3264"/>
            <a:chExt cx="5124" cy="816"/>
          </a:xfrm>
        </p:grpSpPr>
        <p:grpSp>
          <p:nvGrpSpPr>
            <p:cNvPr id="8" name="Group 62">
              <a:extLst>
                <a:ext uri="{FF2B5EF4-FFF2-40B4-BE49-F238E27FC236}">
                  <a16:creationId xmlns:a16="http://schemas.microsoft.com/office/drawing/2014/main" id="{B3A52AEC-1024-4267-8DA7-3EE2999E76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264"/>
              <a:ext cx="2640" cy="252"/>
              <a:chOff x="2208" y="3105"/>
              <a:chExt cx="2640" cy="252"/>
            </a:xfrm>
          </p:grpSpPr>
          <p:sp>
            <p:nvSpPr>
              <p:cNvPr id="34" name="Line 10">
                <a:extLst>
                  <a:ext uri="{FF2B5EF4-FFF2-40B4-BE49-F238E27FC236}">
                    <a16:creationId xmlns:a16="http://schemas.microsoft.com/office/drawing/2014/main" id="{E8E79163-B2ED-4E93-B0F6-352BE6272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3345"/>
                <a:ext cx="672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35" name="Line 11">
                <a:extLst>
                  <a:ext uri="{FF2B5EF4-FFF2-40B4-BE49-F238E27FC236}">
                    <a16:creationId xmlns:a16="http://schemas.microsoft.com/office/drawing/2014/main" id="{86C81138-499A-405D-B342-0AD5E804C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345"/>
                <a:ext cx="1488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36" name="Line 14">
                <a:extLst>
                  <a:ext uri="{FF2B5EF4-FFF2-40B4-BE49-F238E27FC236}">
                    <a16:creationId xmlns:a16="http://schemas.microsoft.com/office/drawing/2014/main" id="{E61DBFDF-3B7C-47DA-829E-BF6F81889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3345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37" name="Text Box 20">
                <a:extLst>
                  <a:ext uri="{FF2B5EF4-FFF2-40B4-BE49-F238E27FC236}">
                    <a16:creationId xmlns:a16="http://schemas.microsoft.com/office/drawing/2014/main" id="{CE680F91-3E23-465C-A594-B87F8FB78F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6" y="3105"/>
                <a:ext cx="21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38" name="Text Box 21">
                <a:extLst>
                  <a:ext uri="{FF2B5EF4-FFF2-40B4-BE49-F238E27FC236}">
                    <a16:creationId xmlns:a16="http://schemas.microsoft.com/office/drawing/2014/main" id="{28FCEFEA-BFAB-4362-81A1-ACE8563306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3" y="3105"/>
                <a:ext cx="20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39" name="Text Box 22">
                <a:extLst>
                  <a:ext uri="{FF2B5EF4-FFF2-40B4-BE49-F238E27FC236}">
                    <a16:creationId xmlns:a16="http://schemas.microsoft.com/office/drawing/2014/main" id="{5893F24A-6994-48A7-8909-676D285813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2" y="3105"/>
                <a:ext cx="20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C</a:t>
                </a:r>
              </a:p>
            </p:txBody>
          </p:sp>
        </p:grpSp>
        <p:grpSp>
          <p:nvGrpSpPr>
            <p:cNvPr id="9" name="Group 63">
              <a:extLst>
                <a:ext uri="{FF2B5EF4-FFF2-40B4-BE49-F238E27FC236}">
                  <a16:creationId xmlns:a16="http://schemas.microsoft.com/office/drawing/2014/main" id="{496FDDAD-C238-4FF4-9E3C-DA7DF9B90E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600"/>
              <a:ext cx="3216" cy="358"/>
              <a:chOff x="2256" y="3552"/>
              <a:chExt cx="3216" cy="358"/>
            </a:xfrm>
          </p:grpSpPr>
          <p:sp>
            <p:nvSpPr>
              <p:cNvPr id="12" name="Line 24">
                <a:extLst>
                  <a:ext uri="{FF2B5EF4-FFF2-40B4-BE49-F238E27FC236}">
                    <a16:creationId xmlns:a16="http://schemas.microsoft.com/office/drawing/2014/main" id="{9F334408-3FAD-47EA-A5DA-148CAC90BA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13" name="Line 29">
                <a:extLst>
                  <a:ext uri="{FF2B5EF4-FFF2-40B4-BE49-F238E27FC236}">
                    <a16:creationId xmlns:a16="http://schemas.microsoft.com/office/drawing/2014/main" id="{C285BF9A-C3E6-4211-8AE1-2598DD3C3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14" name="Text Box 31">
                <a:extLst>
                  <a:ext uri="{FF2B5EF4-FFF2-40B4-BE49-F238E27FC236}">
                    <a16:creationId xmlns:a16="http://schemas.microsoft.com/office/drawing/2014/main" id="{725345EC-2FA9-4C11-BB10-5C2B491BB9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0" y="3552"/>
                <a:ext cx="20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15" name="Line 35">
                <a:extLst>
                  <a:ext uri="{FF2B5EF4-FFF2-40B4-BE49-F238E27FC236}">
                    <a16:creationId xmlns:a16="http://schemas.microsoft.com/office/drawing/2014/main" id="{33DBB8EF-CCDA-45A6-9C86-39DEDC98A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16" name="Line 36">
                <a:extLst>
                  <a:ext uri="{FF2B5EF4-FFF2-40B4-BE49-F238E27FC236}">
                    <a16:creationId xmlns:a16="http://schemas.microsoft.com/office/drawing/2014/main" id="{3EC84106-6335-4E12-BF22-C1A8ABACB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17" name="Text Box 37">
                <a:extLst>
                  <a:ext uri="{FF2B5EF4-FFF2-40B4-BE49-F238E27FC236}">
                    <a16:creationId xmlns:a16="http://schemas.microsoft.com/office/drawing/2014/main" id="{BC7DD490-4BFE-4293-B51D-214077D1D0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7" y="3552"/>
                <a:ext cx="21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18" name="Line 39">
                <a:extLst>
                  <a:ext uri="{FF2B5EF4-FFF2-40B4-BE49-F238E27FC236}">
                    <a16:creationId xmlns:a16="http://schemas.microsoft.com/office/drawing/2014/main" id="{3C42EBFB-5831-43AD-9862-2F1D4AA37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19" name="Line 40">
                <a:extLst>
                  <a:ext uri="{FF2B5EF4-FFF2-40B4-BE49-F238E27FC236}">
                    <a16:creationId xmlns:a16="http://schemas.microsoft.com/office/drawing/2014/main" id="{5029123C-7E8E-4A6E-88FB-C817BA3A3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20" name="Text Box 41">
                <a:extLst>
                  <a:ext uri="{FF2B5EF4-FFF2-40B4-BE49-F238E27FC236}">
                    <a16:creationId xmlns:a16="http://schemas.microsoft.com/office/drawing/2014/main" id="{90C2443D-B3DB-4428-AA38-450A898195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9" y="3552"/>
                <a:ext cx="21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1" name="Line 43">
                <a:extLst>
                  <a:ext uri="{FF2B5EF4-FFF2-40B4-BE49-F238E27FC236}">
                    <a16:creationId xmlns:a16="http://schemas.microsoft.com/office/drawing/2014/main" id="{2F0F49F3-8197-47BD-BBF6-9D7070CDE1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22" name="Line 44">
                <a:extLst>
                  <a:ext uri="{FF2B5EF4-FFF2-40B4-BE49-F238E27FC236}">
                    <a16:creationId xmlns:a16="http://schemas.microsoft.com/office/drawing/2014/main" id="{3130B6B0-A264-420F-B403-8FEA458E4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23" name="Text Box 45">
                <a:extLst>
                  <a:ext uri="{FF2B5EF4-FFF2-40B4-BE49-F238E27FC236}">
                    <a16:creationId xmlns:a16="http://schemas.microsoft.com/office/drawing/2014/main" id="{D59A9351-B739-4720-85C7-52B98BC198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" y="3552"/>
                <a:ext cx="20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 dirty="0">
                    <a:latin typeface="+mn-lt"/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24" name="Line 47">
                <a:extLst>
                  <a:ext uri="{FF2B5EF4-FFF2-40B4-BE49-F238E27FC236}">
                    <a16:creationId xmlns:a16="http://schemas.microsoft.com/office/drawing/2014/main" id="{101A9735-215F-44BC-B442-7DB6EB98D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25" name="Line 48">
                <a:extLst>
                  <a:ext uri="{FF2B5EF4-FFF2-40B4-BE49-F238E27FC236}">
                    <a16:creationId xmlns:a16="http://schemas.microsoft.com/office/drawing/2014/main" id="{6CD38781-E60B-4A49-8A30-D8F0D51FB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26" name="Text Box 49">
                <a:extLst>
                  <a:ext uri="{FF2B5EF4-FFF2-40B4-BE49-F238E27FC236}">
                    <a16:creationId xmlns:a16="http://schemas.microsoft.com/office/drawing/2014/main" id="{F156F7F3-58B6-4C46-AA16-62E9F69622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8" y="3552"/>
                <a:ext cx="20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7" name="Line 51">
                <a:extLst>
                  <a:ext uri="{FF2B5EF4-FFF2-40B4-BE49-F238E27FC236}">
                    <a16:creationId xmlns:a16="http://schemas.microsoft.com/office/drawing/2014/main" id="{CEC41849-1647-4B49-8972-735DBFBF5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28" name="Line 52">
                <a:extLst>
                  <a:ext uri="{FF2B5EF4-FFF2-40B4-BE49-F238E27FC236}">
                    <a16:creationId xmlns:a16="http://schemas.microsoft.com/office/drawing/2014/main" id="{2B15F318-EABF-4D73-BDE6-3DAE8473A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29" name="Text Box 53">
                <a:extLst>
                  <a:ext uri="{FF2B5EF4-FFF2-40B4-BE49-F238E27FC236}">
                    <a16:creationId xmlns:a16="http://schemas.microsoft.com/office/drawing/2014/main" id="{A696D64A-A9FE-4F4B-9FC8-54982C75A3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5" y="3552"/>
                <a:ext cx="20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30" name="Line 55">
                <a:extLst>
                  <a:ext uri="{FF2B5EF4-FFF2-40B4-BE49-F238E27FC236}">
                    <a16:creationId xmlns:a16="http://schemas.microsoft.com/office/drawing/2014/main" id="{B4C11D18-E156-4DDE-B574-2254BD807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3814"/>
                <a:ext cx="912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31" name="Line 56">
                <a:extLst>
                  <a:ext uri="{FF2B5EF4-FFF2-40B4-BE49-F238E27FC236}">
                    <a16:creationId xmlns:a16="http://schemas.microsoft.com/office/drawing/2014/main" id="{0757A0A5-7DFB-4235-9965-18224326E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32" name="Text Box 57">
                <a:extLst>
                  <a:ext uri="{FF2B5EF4-FFF2-40B4-BE49-F238E27FC236}">
                    <a16:creationId xmlns:a16="http://schemas.microsoft.com/office/drawing/2014/main" id="{38CD0B62-52C8-436F-AA9A-6DE5E517ED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4" y="3552"/>
                <a:ext cx="20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33" name="Line 58">
                <a:extLst>
                  <a:ext uri="{FF2B5EF4-FFF2-40B4-BE49-F238E27FC236}">
                    <a16:creationId xmlns:a16="http://schemas.microsoft.com/office/drawing/2014/main" id="{6CAE0BA5-CCE9-4C61-B729-287CA3C810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4" y="3713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</p:grpSp>
        <p:sp>
          <p:nvSpPr>
            <p:cNvPr id="10" name="AutoShape 65">
              <a:extLst>
                <a:ext uri="{FF2B5EF4-FFF2-40B4-BE49-F238E27FC236}">
                  <a16:creationId xmlns:a16="http://schemas.microsoft.com/office/drawing/2014/main" id="{4BE45AFD-07B3-4BA0-933D-20633959F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3360"/>
              <a:ext cx="384" cy="7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>
                <a:latin typeface="+mn-lt"/>
              </a:endParaRPr>
            </a:p>
          </p:txBody>
        </p:sp>
        <p:sp>
          <p:nvSpPr>
            <p:cNvPr id="11" name="Text Box 66">
              <a:extLst>
                <a:ext uri="{FF2B5EF4-FFF2-40B4-BE49-F238E27FC236}">
                  <a16:creationId xmlns:a16="http://schemas.microsoft.com/office/drawing/2014/main" id="{7D9B5551-5211-4B1E-BEC5-BFF25A4CC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" y="3604"/>
              <a:ext cx="13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dirty="0">
                  <a:latin typeface="+mn-lt"/>
                  <a:ea typeface="Gulim" panose="020B0600000101010101" pitchFamily="34" charset="-127"/>
                </a:rPr>
                <a:t>Multiprogramming</a:t>
              </a:r>
            </a:p>
          </p:txBody>
        </p:sp>
      </p:grpSp>
      <p:grpSp>
        <p:nvGrpSpPr>
          <p:cNvPr id="40" name="Group 69">
            <a:extLst>
              <a:ext uri="{FF2B5EF4-FFF2-40B4-BE49-F238E27FC236}">
                <a16:creationId xmlns:a16="http://schemas.microsoft.com/office/drawing/2014/main" id="{2B619634-B157-492A-9FC8-8B3EB2FC2FA8}"/>
              </a:ext>
            </a:extLst>
          </p:cNvPr>
          <p:cNvGrpSpPr>
            <a:grpSpLocks/>
          </p:cNvGrpSpPr>
          <p:nvPr/>
        </p:nvGrpSpPr>
        <p:grpSpPr bwMode="auto">
          <a:xfrm>
            <a:off x="1523557" y="3581400"/>
            <a:ext cx="5413375" cy="1143000"/>
            <a:chOff x="396" y="2496"/>
            <a:chExt cx="3410" cy="720"/>
          </a:xfrm>
        </p:grpSpPr>
        <p:grpSp>
          <p:nvGrpSpPr>
            <p:cNvPr id="41" name="Group 61">
              <a:extLst>
                <a:ext uri="{FF2B5EF4-FFF2-40B4-BE49-F238E27FC236}">
                  <a16:creationId xmlns:a16="http://schemas.microsoft.com/office/drawing/2014/main" id="{42184955-5791-4EBF-845D-CAA9AD5BF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496"/>
              <a:ext cx="1694" cy="636"/>
              <a:chOff x="2208" y="2448"/>
              <a:chExt cx="1694" cy="636"/>
            </a:xfrm>
          </p:grpSpPr>
          <p:sp>
            <p:nvSpPr>
              <p:cNvPr id="44" name="Text Box 4">
                <a:extLst>
                  <a:ext uri="{FF2B5EF4-FFF2-40B4-BE49-F238E27FC236}">
                    <a16:creationId xmlns:a16="http://schemas.microsoft.com/office/drawing/2014/main" id="{49C16807-919C-4345-81AB-273716BF13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448"/>
                <a:ext cx="21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45" name="Line 7">
                <a:extLst>
                  <a:ext uri="{FF2B5EF4-FFF2-40B4-BE49-F238E27FC236}">
                    <a16:creationId xmlns:a16="http://schemas.microsoft.com/office/drawing/2014/main" id="{F059E98F-112B-4E7D-A2EE-16DB80BE1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4" y="2566"/>
                <a:ext cx="672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dirty="0"/>
              </a:p>
            </p:txBody>
          </p:sp>
          <p:sp>
            <p:nvSpPr>
              <p:cNvPr id="46" name="Text Box 5">
                <a:extLst>
                  <a:ext uri="{FF2B5EF4-FFF2-40B4-BE49-F238E27FC236}">
                    <a16:creationId xmlns:a16="http://schemas.microsoft.com/office/drawing/2014/main" id="{F98C250A-8EBA-4A40-B2C3-633426EC5A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640"/>
                <a:ext cx="20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+mn-lt"/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47" name="Line 8">
                <a:extLst>
                  <a:ext uri="{FF2B5EF4-FFF2-40B4-BE49-F238E27FC236}">
                    <a16:creationId xmlns:a16="http://schemas.microsoft.com/office/drawing/2014/main" id="{B16D4445-8700-4DEC-850A-88098532E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4" y="2736"/>
                <a:ext cx="1488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  <p:sp>
            <p:nvSpPr>
              <p:cNvPr id="48" name="Text Box 6">
                <a:extLst>
                  <a:ext uri="{FF2B5EF4-FFF2-40B4-BE49-F238E27FC236}">
                    <a16:creationId xmlns:a16="http://schemas.microsoft.com/office/drawing/2014/main" id="{54963A96-382F-4A3A-9619-5FA6A58A8F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832"/>
                <a:ext cx="20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 dirty="0">
                    <a:latin typeface="+mn-lt"/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49" name="Line 9">
                <a:extLst>
                  <a:ext uri="{FF2B5EF4-FFF2-40B4-BE49-F238E27FC236}">
                    <a16:creationId xmlns:a16="http://schemas.microsoft.com/office/drawing/2014/main" id="{05397BD7-43D1-4163-B67E-D466C8EAC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4" y="2928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/>
              </a:p>
            </p:txBody>
          </p:sp>
        </p:grpSp>
        <p:sp>
          <p:nvSpPr>
            <p:cNvPr id="42" name="Text Box 64">
              <a:extLst>
                <a:ext uri="{FF2B5EF4-FFF2-40B4-BE49-F238E27FC236}">
                  <a16:creationId xmlns:a16="http://schemas.microsoft.com/office/drawing/2014/main" id="{3B4D935D-FFA4-4142-873E-3CA37772B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" y="2736"/>
              <a:ext cx="11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dirty="0">
                  <a:latin typeface="+mn-lt"/>
                  <a:ea typeface="Gulim" panose="020B0600000101010101" pitchFamily="34" charset="-127"/>
                </a:rPr>
                <a:t>Multiprocessing</a:t>
              </a:r>
            </a:p>
          </p:txBody>
        </p:sp>
        <p:sp>
          <p:nvSpPr>
            <p:cNvPr id="43" name="AutoShape 68">
              <a:extLst>
                <a:ext uri="{FF2B5EF4-FFF2-40B4-BE49-F238E27FC236}">
                  <a16:creationId xmlns:a16="http://schemas.microsoft.com/office/drawing/2014/main" id="{234789C7-B815-4083-9A59-1374A06DF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2496"/>
              <a:ext cx="384" cy="7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67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D61D-EE02-463C-A0CF-F598CDC1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is not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E1A79-CDD9-4EB5-9112-54B101D90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Concurrency is about handling multiple things at once (MTAO)</a:t>
            </a:r>
          </a:p>
          <a:p>
            <a:r>
              <a:rPr lang="en-US" dirty="0"/>
              <a:t>Parallelism is about doing multiple things </a:t>
            </a:r>
            <a:r>
              <a:rPr lang="en-US" i="1" dirty="0"/>
              <a:t>simultaneously</a:t>
            </a:r>
            <a:endParaRPr lang="en-US" dirty="0"/>
          </a:p>
          <a:p>
            <a:endParaRPr lang="en-US" i="1" dirty="0"/>
          </a:p>
          <a:p>
            <a:r>
              <a:rPr lang="en-US" dirty="0"/>
              <a:t>Example: Two threads on a single-core system...</a:t>
            </a:r>
          </a:p>
          <a:p>
            <a:pPr lvl="1"/>
            <a:r>
              <a:rPr lang="en-US" dirty="0"/>
              <a:t>… execute concurrently …</a:t>
            </a:r>
          </a:p>
          <a:p>
            <a:pPr lvl="1"/>
            <a:r>
              <a:rPr lang="en-US" dirty="0"/>
              <a:t> … but </a:t>
            </a:r>
            <a:r>
              <a:rPr lang="en-US" i="1" dirty="0"/>
              <a:t>not</a:t>
            </a:r>
            <a:r>
              <a:rPr lang="en-US" dirty="0"/>
              <a:t> in parallel</a:t>
            </a:r>
          </a:p>
          <a:p>
            <a:pPr lvl="1"/>
            <a:endParaRPr lang="en-US" dirty="0"/>
          </a:p>
          <a:p>
            <a:r>
              <a:rPr lang="en-US" dirty="0"/>
              <a:t>Each thread handles or manages a separate thing or task…</a:t>
            </a:r>
          </a:p>
          <a:p>
            <a:r>
              <a:rPr lang="en-US" dirty="0"/>
              <a:t>But those tasks are not necessarily executing simultaneously!</a:t>
            </a:r>
          </a:p>
        </p:txBody>
      </p:sp>
    </p:spTree>
    <p:extLst>
      <p:ext uri="{BB962C8B-B14F-4D97-AF65-F5344CB8AC3E}">
        <p14:creationId xmlns:p14="http://schemas.microsoft.com/office/powerpoint/2010/main" val="789793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58DE-AB1D-4277-8F56-21F9626E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Silly Example for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0F52-FCBD-473D-8C29-95849C5FA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Imagine the following program: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main() {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ComputePI</a:t>
            </a:r>
            <a:r>
              <a:rPr lang="en-US" dirty="0">
                <a:latin typeface="Consolas" panose="020B0609020204030204" pitchFamily="49" charset="0"/>
              </a:rPr>
              <a:t>(“pi.txt”);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PrintClassList</a:t>
            </a:r>
            <a:r>
              <a:rPr lang="en-US" dirty="0">
                <a:latin typeface="Consolas" panose="020B0609020204030204" pitchFamily="49" charset="0"/>
              </a:rPr>
              <a:t>(“classlist.txt”);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  <a:p>
            <a:r>
              <a:rPr lang="en-US" dirty="0"/>
              <a:t>What is the behavior here?</a:t>
            </a:r>
          </a:p>
          <a:p>
            <a:r>
              <a:rPr lang="en-US" dirty="0"/>
              <a:t>Program would never print out class list</a:t>
            </a:r>
          </a:p>
          <a:p>
            <a:r>
              <a:rPr lang="en-US" dirty="0"/>
              <a:t>Why? </a:t>
            </a:r>
            <a:r>
              <a:rPr lang="en-US" dirty="0" err="1">
                <a:latin typeface="Consolas" panose="020B0609020204030204" pitchFamily="49" charset="0"/>
              </a:rPr>
              <a:t>ComputePI</a:t>
            </a:r>
            <a:r>
              <a:rPr lang="en-US" dirty="0"/>
              <a:t> would never finish</a:t>
            </a:r>
          </a:p>
        </p:txBody>
      </p:sp>
    </p:spTree>
    <p:extLst>
      <p:ext uri="{BB962C8B-B14F-4D97-AF65-F5344CB8AC3E}">
        <p14:creationId xmlns:p14="http://schemas.microsoft.com/office/powerpoint/2010/main" val="4044348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9161-19BF-452A-9240-F032C00F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71884-A2B3-458A-89C9-AFC7EB048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Version of program with threads (loose syntax):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main() {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create_thread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ComputePI</a:t>
            </a:r>
            <a:r>
              <a:rPr lang="en-US" dirty="0">
                <a:latin typeface="Consolas" panose="020B0609020204030204" pitchFamily="49" charset="0"/>
              </a:rPr>
              <a:t>, “pi.txt”);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create_thread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PrintClassList</a:t>
            </a:r>
            <a:r>
              <a:rPr lang="en-US" dirty="0">
                <a:latin typeface="Consolas" panose="020B0609020204030204" pitchFamily="49" charset="0"/>
              </a:rPr>
              <a:t>, “classlist.txt”);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r>
              <a:rPr lang="en-US" dirty="0" err="1">
                <a:latin typeface="Consolas" panose="020B0609020204030204" pitchFamily="49" charset="0"/>
              </a:rPr>
              <a:t>create_thread</a:t>
            </a:r>
            <a:r>
              <a:rPr lang="en-US" dirty="0"/>
              <a:t>: Spawns a new thread running the given procedure</a:t>
            </a:r>
          </a:p>
          <a:p>
            <a:pPr lvl="1"/>
            <a:r>
              <a:rPr lang="en-US" i="1" dirty="0"/>
              <a:t>Should</a:t>
            </a:r>
            <a:r>
              <a:rPr lang="en-US" dirty="0"/>
              <a:t> behave as if another CPU is running the given procedure</a:t>
            </a:r>
            <a:br>
              <a:rPr lang="en-US" dirty="0"/>
            </a:b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Now, you would actually see the</a:t>
            </a:r>
            <a:br>
              <a:rPr lang="en-US" dirty="0"/>
            </a:br>
            <a:r>
              <a:rPr lang="en-US" dirty="0"/>
              <a:t>class list</a:t>
            </a: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D5744C29-500C-4E60-AF55-05E86EFF0615}"/>
              </a:ext>
            </a:extLst>
          </p:cNvPr>
          <p:cNvGrpSpPr>
            <a:grpSpLocks/>
          </p:cNvGrpSpPr>
          <p:nvPr/>
        </p:nvGrpSpPr>
        <p:grpSpPr bwMode="auto">
          <a:xfrm>
            <a:off x="5944818" y="4208462"/>
            <a:ext cx="5481638" cy="1133476"/>
            <a:chOff x="576" y="3360"/>
            <a:chExt cx="3453" cy="714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6A680AF0-813F-45A3-AAAD-387B2AC0C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360"/>
              <a:ext cx="514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CB184C77-C21E-407B-BC6A-12CFB016A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" y="3360"/>
              <a:ext cx="757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CPU2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8194A9-C923-430F-808E-EF31BF23E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CA294A-50DC-42F7-9A3E-645162DAF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CPU2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69D029A8-4445-4C80-B1FF-819F67863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744"/>
              <a:ext cx="64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 dirty="0">
                  <a:latin typeface="+mn-lt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1A030FA1-CE2D-4C69-90D8-5E45CC5F8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3936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F3C872-735B-4994-8FAC-C5992DA7B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C451330-82D4-4587-833B-8D5DAC79A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CPU2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397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763000" cy="736600"/>
          </a:xfrm>
        </p:spPr>
        <p:txBody>
          <a:bodyPr/>
          <a:lstStyle/>
          <a:p>
            <a:r>
              <a:rPr lang="en-US" dirty="0" smtClean="0"/>
              <a:t>Recall: Four Fundamental 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10210800" cy="5638800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Thread: Execution Context</a:t>
            </a:r>
          </a:p>
          <a:p>
            <a:pPr lvl="1"/>
            <a:r>
              <a:rPr lang="en-US" altLang="en-US" dirty="0" smtClean="0"/>
              <a:t>Fully describes program state</a:t>
            </a:r>
            <a:endParaRPr lang="en-US" altLang="en-US" dirty="0"/>
          </a:p>
          <a:p>
            <a:pPr lvl="1"/>
            <a:r>
              <a:rPr lang="en-US" altLang="en-US" dirty="0"/>
              <a:t>Program Counter, Registers, Execution Flags, </a:t>
            </a:r>
            <a:r>
              <a:rPr lang="en-US" altLang="en-US" dirty="0" smtClean="0"/>
              <a:t>Stack</a:t>
            </a:r>
            <a:endParaRPr lang="en-US" dirty="0"/>
          </a:p>
          <a:p>
            <a:r>
              <a:rPr lang="en-US" b="1" dirty="0"/>
              <a:t>Address </a:t>
            </a:r>
            <a:r>
              <a:rPr lang="en-US" b="1" dirty="0" smtClean="0"/>
              <a:t>space </a:t>
            </a:r>
            <a:r>
              <a:rPr lang="en-US" dirty="0" smtClean="0"/>
              <a:t>(with or w/o </a:t>
            </a:r>
            <a:r>
              <a:rPr lang="en-US" b="1" dirty="0" smtClean="0"/>
              <a:t>translation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Set of memory addresses accessible to program (for read or write)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ay be </a:t>
            </a:r>
            <a:r>
              <a:rPr lang="en-US" dirty="0"/>
              <a:t>distinct from </a:t>
            </a:r>
            <a:r>
              <a:rPr lang="en-US" dirty="0" smtClean="0"/>
              <a:t>memory </a:t>
            </a:r>
            <a:r>
              <a:rPr lang="en-US" dirty="0"/>
              <a:t>space of the physical </a:t>
            </a:r>
            <a:r>
              <a:rPr lang="en-US" dirty="0" smtClean="0"/>
              <a:t>machine </a:t>
            </a:r>
            <a:br>
              <a:rPr lang="en-US" dirty="0" smtClean="0"/>
            </a:br>
            <a:r>
              <a:rPr lang="en-US" dirty="0" smtClean="0"/>
              <a:t>(in which case programs operate in a virtual address space)</a:t>
            </a:r>
            <a:endParaRPr lang="en-US" dirty="0"/>
          </a:p>
          <a:p>
            <a:r>
              <a:rPr lang="en-US" b="1" dirty="0" smtClean="0"/>
              <a:t>Process: an instance of a running program</a:t>
            </a:r>
          </a:p>
          <a:p>
            <a:pPr lvl="1"/>
            <a:r>
              <a:rPr lang="en-US" dirty="0" smtClean="0"/>
              <a:t>Protected Address Space + One or more Threads</a:t>
            </a:r>
            <a:endParaRPr lang="en-US" dirty="0"/>
          </a:p>
          <a:p>
            <a:r>
              <a:rPr lang="en-US" b="1" dirty="0" smtClean="0"/>
              <a:t>Dual mode operation / Protection</a:t>
            </a:r>
          </a:p>
          <a:p>
            <a:pPr lvl="1"/>
            <a:r>
              <a:rPr lang="en-US" dirty="0" smtClean="0"/>
              <a:t>Only the “system” has the ability to access certain resources</a:t>
            </a:r>
          </a:p>
          <a:p>
            <a:pPr lvl="1"/>
            <a:r>
              <a:rPr lang="en-US" sz="2400" dirty="0"/>
              <a:t>Combined with translation, isolates programs from each other and the OS from programs</a:t>
            </a:r>
          </a:p>
        </p:txBody>
      </p:sp>
    </p:spTree>
    <p:extLst>
      <p:ext uri="{BB962C8B-B14F-4D97-AF65-F5344CB8AC3E}">
        <p14:creationId xmlns:p14="http://schemas.microsoft.com/office/powerpoint/2010/main" val="2997133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4ED9-5433-47B0-9D9F-056B5BFE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Practical </a:t>
            </a:r>
            <a:r>
              <a:rPr lang="en-US" dirty="0" smtClean="0"/>
              <a:t>Motivation: Compute/IO overlap</a:t>
            </a:r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FCD8A6-64F1-4EC3-AD74-4C1D767B1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20" y="1012746"/>
            <a:ext cx="7266724" cy="420056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7381C8-8B72-4BE1-BBDF-C1030439B65A}"/>
              </a:ext>
            </a:extLst>
          </p:cNvPr>
          <p:cNvSpPr txBox="1"/>
          <p:nvPr/>
        </p:nvSpPr>
        <p:spPr>
          <a:xfrm>
            <a:off x="381000" y="1358205"/>
            <a:ext cx="3658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Gill Sans Light"/>
              </a:rPr>
              <a:t>Back to Jeff Dean’s “Numbers Everyone Should Know”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2D6CD-DA0D-4EDC-B0A0-37D12F267C57}"/>
              </a:ext>
            </a:extLst>
          </p:cNvPr>
          <p:cNvSpPr txBox="1"/>
          <p:nvPr/>
        </p:nvSpPr>
        <p:spPr>
          <a:xfrm>
            <a:off x="1217109" y="3802888"/>
            <a:ext cx="2816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 Light"/>
              </a:rPr>
              <a:t>Handle I/O in separate thread, avoid blocking other progress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F7FBED-E4DF-47D6-B4A8-4DB7C7605A3A}"/>
              </a:ext>
            </a:extLst>
          </p:cNvPr>
          <p:cNvSpPr/>
          <p:nvPr/>
        </p:nvSpPr>
        <p:spPr>
          <a:xfrm>
            <a:off x="4309730" y="4087988"/>
            <a:ext cx="6783572" cy="9994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42473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C729-63D4-472D-991D-2EAE51A8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Mask I/O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BDC3C-5AEB-43BF-B8B0-A950D565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10515600" cy="3151109"/>
          </a:xfrm>
        </p:spPr>
        <p:txBody>
          <a:bodyPr/>
          <a:lstStyle/>
          <a:p>
            <a:r>
              <a:rPr lang="en-US" dirty="0"/>
              <a:t>A thread is in one of the following three states:</a:t>
            </a:r>
          </a:p>
          <a:p>
            <a:pPr lvl="1"/>
            <a:r>
              <a:rPr lang="en-US" dirty="0"/>
              <a:t>RUNNING – running</a:t>
            </a:r>
          </a:p>
          <a:p>
            <a:pPr lvl="1"/>
            <a:r>
              <a:rPr lang="en-US" dirty="0"/>
              <a:t>READY – eligible to run, but not currently running</a:t>
            </a:r>
          </a:p>
          <a:p>
            <a:pPr lvl="1"/>
            <a:r>
              <a:rPr lang="en-US" dirty="0"/>
              <a:t>BLOCKED – ineligible to run</a:t>
            </a:r>
          </a:p>
          <a:p>
            <a:pPr lvl="1"/>
            <a:endParaRPr lang="en-US" dirty="0"/>
          </a:p>
          <a:p>
            <a:r>
              <a:rPr lang="en-US" dirty="0"/>
              <a:t>If a thread is waiting for an I/O to finish, the OS marks it as BLOCKED</a:t>
            </a:r>
          </a:p>
          <a:p>
            <a:r>
              <a:rPr lang="en-US" dirty="0"/>
              <a:t>Once the I/O finally finishes, the OS marks it as READY</a:t>
            </a: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CA83DEF9-A13B-4549-86A1-BA8D2DD60DAC}"/>
              </a:ext>
            </a:extLst>
          </p:cNvPr>
          <p:cNvGrpSpPr>
            <a:grpSpLocks/>
          </p:cNvGrpSpPr>
          <p:nvPr/>
        </p:nvGrpSpPr>
        <p:grpSpPr bwMode="auto">
          <a:xfrm>
            <a:off x="6021018" y="4360862"/>
            <a:ext cx="5481638" cy="1133476"/>
            <a:chOff x="576" y="3360"/>
            <a:chExt cx="3453" cy="714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1600037-1C3D-4275-A5BE-29D41B329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360"/>
              <a:ext cx="514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2ED2E87D-EB69-408D-BEE5-D8C0DBCA0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" y="3360"/>
              <a:ext cx="757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704E74-0CAD-4E84-ABC8-D3D0C9D9D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CE3F31-088F-41E5-AAA9-EF4B4130C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5A444EF4-525E-4D41-8191-9060A5D20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744"/>
              <a:ext cx="64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 dirty="0">
                  <a:latin typeface="+mn-lt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73471069-34E2-4241-95BA-C149A6BD6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3936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ABDFF9-DC57-496E-8AB1-0B6B909DF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450161-6025-478C-AF86-11427A04E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vCPU2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4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C729-63D4-472D-991D-2EAE51A8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Mask I/O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BDC3C-5AEB-43BF-B8B0-A950D565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38200"/>
            <a:ext cx="10515600" cy="4803774"/>
          </a:xfrm>
        </p:spPr>
        <p:txBody>
          <a:bodyPr>
            <a:normAutofit/>
          </a:bodyPr>
          <a:lstStyle/>
          <a:p>
            <a:r>
              <a:rPr lang="en-US" dirty="0"/>
              <a:t>If no thread performs I/O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latin typeface="Gill Sans Light"/>
              </a:rPr>
              <a:t>If thread 1 performs a blocking I/O operation: </a:t>
            </a:r>
          </a:p>
          <a:p>
            <a:endParaRPr lang="en-US" dirty="0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CA83DEF9-A13B-4549-86A1-BA8D2DD60DAC}"/>
              </a:ext>
            </a:extLst>
          </p:cNvPr>
          <p:cNvGrpSpPr>
            <a:grpSpLocks/>
          </p:cNvGrpSpPr>
          <p:nvPr/>
        </p:nvGrpSpPr>
        <p:grpSpPr bwMode="auto">
          <a:xfrm>
            <a:off x="3159146" y="1384298"/>
            <a:ext cx="5481638" cy="1133476"/>
            <a:chOff x="576" y="3360"/>
            <a:chExt cx="3453" cy="714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1600037-1C3D-4275-A5BE-29D41B329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360"/>
              <a:ext cx="514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2ED2E87D-EB69-408D-BEE5-D8C0DBCA0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" y="3360"/>
              <a:ext cx="757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704E74-0CAD-4E84-ABC8-D3D0C9D9D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CE3F31-088F-41E5-AAA9-EF4B4130C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5A444EF4-525E-4D41-8191-9060A5D20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744"/>
              <a:ext cx="6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 dirty="0">
                  <a:latin typeface="Gill Sans Light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73471069-34E2-4241-95BA-C149A6BD6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3936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ABDFF9-DC57-496E-8AB1-0B6B909DF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450161-6025-478C-AF86-11427A04E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/>
                  <a:ea typeface="Gill Sans" charset="0"/>
                  <a:cs typeface="Gill Sans" charset="0"/>
                </a:rPr>
                <a:t>vCPU2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AD3AB1E-E827-4C4A-907E-60FF41F537A1}"/>
              </a:ext>
            </a:extLst>
          </p:cNvPr>
          <p:cNvGrpSpPr/>
          <p:nvPr/>
        </p:nvGrpSpPr>
        <p:grpSpPr>
          <a:xfrm>
            <a:off x="3159146" y="3687341"/>
            <a:ext cx="6667779" cy="2103204"/>
            <a:chOff x="3235346" y="4024687"/>
            <a:chExt cx="6667779" cy="2103204"/>
          </a:xfrm>
        </p:grpSpPr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230A0176-C01B-4CA1-B8B1-18852E968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346" y="4995070"/>
              <a:ext cx="815975" cy="609601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98E6C90D-EE8B-438B-A702-53EA38616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321" y="4995070"/>
              <a:ext cx="2917825" cy="60960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99D78E50-FEF1-48BA-AE71-639F7C85F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2546" y="5604671"/>
              <a:ext cx="10706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 dirty="0">
                  <a:latin typeface="Gill Sans Light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23" name="Line 12">
              <a:extLst>
                <a:ext uri="{FF2B5EF4-FFF2-40B4-BE49-F238E27FC236}">
                  <a16:creationId xmlns:a16="http://schemas.microsoft.com/office/drawing/2014/main" id="{13792AF1-7264-421D-B38C-4E1FDFC85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9346" y="5909471"/>
              <a:ext cx="1651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BF46D57-598E-4883-BEFF-146EDDCB6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9146" y="4995070"/>
              <a:ext cx="1104900" cy="609601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F360BD7-A476-4FCF-848B-0C559C3B9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3571" y="4995070"/>
              <a:ext cx="633413" cy="60960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/>
                  <a:ea typeface="Gill Sans" charset="0"/>
                  <a:cs typeface="Gill Sans" charset="0"/>
                </a:rPr>
                <a:t>vCPU2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E56D03D-8F05-4A9D-A4F1-D87FF1827B60}"/>
                </a:ext>
              </a:extLst>
            </p:cNvPr>
            <p:cNvCxnSpPr/>
            <p:nvPr/>
          </p:nvCxnSpPr>
          <p:spPr>
            <a:xfrm flipH="1">
              <a:off x="4051322" y="4394019"/>
              <a:ext cx="271483" cy="6010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44A8C0D-B2D2-45AF-B414-5FA0D8A446F1}"/>
                </a:ext>
              </a:extLst>
            </p:cNvPr>
            <p:cNvSpPr txBox="1"/>
            <p:nvPr/>
          </p:nvSpPr>
          <p:spPr>
            <a:xfrm>
              <a:off x="4214724" y="4024687"/>
              <a:ext cx="3108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vCPU1 starts I/O operation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E09DC87-E1DF-4BD1-A869-B45D7024E9EE}"/>
                </a:ext>
              </a:extLst>
            </p:cNvPr>
            <p:cNvCxnSpPr/>
            <p:nvPr/>
          </p:nvCxnSpPr>
          <p:spPr>
            <a:xfrm flipH="1">
              <a:off x="6959621" y="4597254"/>
              <a:ext cx="213381" cy="4167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B46FF4-F374-4313-9351-7D0DCE023FA4}"/>
                </a:ext>
              </a:extLst>
            </p:cNvPr>
            <p:cNvSpPr txBox="1"/>
            <p:nvPr/>
          </p:nvSpPr>
          <p:spPr>
            <a:xfrm>
              <a:off x="7089534" y="4308851"/>
              <a:ext cx="2813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I/O operation completes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6583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9161-19BF-452A-9240-F032C00F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Better Example for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71884-A2B3-458A-89C9-AFC7EB048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Version of program with threads (loose syntax):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main() {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create_thread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ReadLargeFile</a:t>
            </a:r>
            <a:r>
              <a:rPr lang="en-US" dirty="0">
                <a:latin typeface="Consolas" panose="020B0609020204030204" pitchFamily="49" charset="0"/>
              </a:rPr>
              <a:t>, “pi.txt”);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create_thread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RenderUserInterface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4000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r>
              <a:rPr lang="en-US" dirty="0"/>
              <a:t>What is the behavior here?</a:t>
            </a:r>
          </a:p>
          <a:p>
            <a:pPr lvl="1"/>
            <a:r>
              <a:rPr lang="en-US" dirty="0"/>
              <a:t>Still respond to user input</a:t>
            </a:r>
          </a:p>
          <a:p>
            <a:pPr lvl="1"/>
            <a:r>
              <a:rPr lang="en-US" dirty="0"/>
              <a:t>While reading file in the background</a:t>
            </a:r>
          </a:p>
        </p:txBody>
      </p:sp>
    </p:spTree>
    <p:extLst>
      <p:ext uri="{BB962C8B-B14F-4D97-AF65-F5344CB8AC3E}">
        <p14:creationId xmlns:p14="http://schemas.microsoft.com/office/powerpoint/2010/main" val="1141430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98CE3-C1F2-4C0E-9661-E85EFB9D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57217-E0D3-4259-A960-D727A2DEB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know how to compile a C program and run the executable</a:t>
            </a:r>
          </a:p>
          <a:p>
            <a:pPr lvl="1"/>
            <a:r>
              <a:rPr lang="en-US" dirty="0"/>
              <a:t>This creates a process that is executing that program</a:t>
            </a:r>
          </a:p>
          <a:p>
            <a:pPr lvl="1"/>
            <a:endParaRPr lang="en-US" dirty="0"/>
          </a:p>
          <a:p>
            <a:r>
              <a:rPr lang="en-US" dirty="0"/>
              <a:t>Initially, this new process has </a:t>
            </a:r>
            <a:r>
              <a:rPr lang="en-US" i="1" dirty="0"/>
              <a:t>one thread</a:t>
            </a:r>
            <a:r>
              <a:rPr lang="en-US" dirty="0"/>
              <a:t> in its own address space</a:t>
            </a:r>
          </a:p>
          <a:p>
            <a:pPr lvl="1"/>
            <a:r>
              <a:rPr lang="en-US" dirty="0"/>
              <a:t>With code, </a:t>
            </a:r>
            <a:r>
              <a:rPr lang="en-US" dirty="0" err="1"/>
              <a:t>globals</a:t>
            </a:r>
            <a:r>
              <a:rPr lang="en-US" dirty="0"/>
              <a:t>, etc. as specified in the executable</a:t>
            </a:r>
          </a:p>
          <a:p>
            <a:endParaRPr lang="en-US" dirty="0"/>
          </a:p>
          <a:p>
            <a:r>
              <a:rPr lang="en-US" dirty="0"/>
              <a:t>Q: How can we make a multithreaded process?</a:t>
            </a:r>
          </a:p>
          <a:p>
            <a:r>
              <a:rPr lang="en-US" dirty="0"/>
              <a:t>A: Once the process starts, it issues </a:t>
            </a:r>
            <a:r>
              <a:rPr lang="en-US" i="1" dirty="0"/>
              <a:t>system calls</a:t>
            </a:r>
            <a:r>
              <a:rPr lang="en-US" dirty="0"/>
              <a:t> to create new threads</a:t>
            </a:r>
          </a:p>
          <a:p>
            <a:pPr lvl="1"/>
            <a:r>
              <a:rPr lang="en-US" dirty="0"/>
              <a:t>These new threads are part of the process: they share its address space</a:t>
            </a:r>
          </a:p>
        </p:txBody>
      </p:sp>
    </p:spTree>
    <p:extLst>
      <p:ext uri="{BB962C8B-B14F-4D97-AF65-F5344CB8AC3E}">
        <p14:creationId xmlns:p14="http://schemas.microsoft.com/office/powerpoint/2010/main" val="638132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9FDD-7CAE-4AD6-81F0-5F182DE5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 (“</a:t>
            </a:r>
            <a:r>
              <a:rPr lang="en-US" dirty="0" err="1"/>
              <a:t>Syscalls</a:t>
            </a:r>
            <a:r>
              <a:rPr lang="en-US" dirty="0"/>
              <a:t>”)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71CB8-16BB-488F-874A-03C610A00FC7}"/>
              </a:ext>
            </a:extLst>
          </p:cNvPr>
          <p:cNvSpPr/>
          <p:nvPr/>
        </p:nvSpPr>
        <p:spPr>
          <a:xfrm>
            <a:off x="5261437" y="3058839"/>
            <a:ext cx="211555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80341-0BA6-4907-BD07-D427759EC2A2}"/>
              </a:ext>
            </a:extLst>
          </p:cNvPr>
          <p:cNvSpPr txBox="1"/>
          <p:nvPr/>
        </p:nvSpPr>
        <p:spPr>
          <a:xfrm>
            <a:off x="3793805" y="115774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Compilers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010AE-A54D-4C93-8F48-C0F152F9A4F8}"/>
              </a:ext>
            </a:extLst>
          </p:cNvPr>
          <p:cNvSpPr txBox="1"/>
          <p:nvPr/>
        </p:nvSpPr>
        <p:spPr>
          <a:xfrm>
            <a:off x="6514688" y="1847886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Web Servers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D2276-381D-45ED-A6BE-F7A8D2C1B670}"/>
              </a:ext>
            </a:extLst>
          </p:cNvPr>
          <p:cNvSpPr txBox="1"/>
          <p:nvPr/>
        </p:nvSpPr>
        <p:spPr>
          <a:xfrm>
            <a:off x="6667088" y="1157743"/>
            <a:ext cx="168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Web Browsers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300C6-3096-41F4-B164-E032B4CACE97}"/>
              </a:ext>
            </a:extLst>
          </p:cNvPr>
          <p:cNvSpPr txBox="1"/>
          <p:nvPr/>
        </p:nvSpPr>
        <p:spPr>
          <a:xfrm>
            <a:off x="4357158" y="195181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Databases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A46545-D1ED-4349-BE8C-C458F26021D4}"/>
              </a:ext>
            </a:extLst>
          </p:cNvPr>
          <p:cNvSpPr txBox="1"/>
          <p:nvPr/>
        </p:nvSpPr>
        <p:spPr>
          <a:xfrm>
            <a:off x="5377767" y="158160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Email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EC8882-924D-4D7B-A83A-7BDA5E0F129E}"/>
              </a:ext>
            </a:extLst>
          </p:cNvPr>
          <p:cNvSpPr txBox="1"/>
          <p:nvPr/>
        </p:nvSpPr>
        <p:spPr>
          <a:xfrm>
            <a:off x="5015272" y="973077"/>
            <a:ext cx="193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Word Processing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0B4B3E-877F-4777-9C5E-894D52DE836F}"/>
              </a:ext>
            </a:extLst>
          </p:cNvPr>
          <p:cNvSpPr txBox="1"/>
          <p:nvPr/>
        </p:nvSpPr>
        <p:spPr>
          <a:xfrm>
            <a:off x="5261437" y="268257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Portable OS Library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15F5F8-4B31-494E-9318-7F72BBD52929}"/>
              </a:ext>
            </a:extLst>
          </p:cNvPr>
          <p:cNvSpPr txBox="1"/>
          <p:nvPr/>
        </p:nvSpPr>
        <p:spPr>
          <a:xfrm>
            <a:off x="5545873" y="3058839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System Call </a:t>
            </a:r>
          </a:p>
          <a:p>
            <a:pPr algn="ctr"/>
            <a:r>
              <a:rPr lang="en-US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Interface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18764D-1D0E-4A79-AD84-5DCD6174E38B}"/>
              </a:ext>
            </a:extLst>
          </p:cNvPr>
          <p:cNvSpPr txBox="1"/>
          <p:nvPr/>
        </p:nvSpPr>
        <p:spPr>
          <a:xfrm>
            <a:off x="5426255" y="370517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Portable OS Kernel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50CCBE-F14F-4103-B48C-EA0635A35DA4}"/>
              </a:ext>
            </a:extLst>
          </p:cNvPr>
          <p:cNvSpPr txBox="1"/>
          <p:nvPr/>
        </p:nvSpPr>
        <p:spPr>
          <a:xfrm>
            <a:off x="4876338" y="414865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Platform support,  Device Drivers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A2D474-563F-4CFF-9D92-19801CE1C824}"/>
              </a:ext>
            </a:extLst>
          </p:cNvPr>
          <p:cNvSpPr txBox="1"/>
          <p:nvPr/>
        </p:nvSpPr>
        <p:spPr>
          <a:xfrm>
            <a:off x="4476708" y="464443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x86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FC65B8-9E05-4F52-A734-3C1CE33656A8}"/>
              </a:ext>
            </a:extLst>
          </p:cNvPr>
          <p:cNvSpPr txBox="1"/>
          <p:nvPr/>
        </p:nvSpPr>
        <p:spPr>
          <a:xfrm>
            <a:off x="7709144" y="464443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ARM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7FF77D-F3C7-4E42-9ADA-44B337DCFAF6}"/>
              </a:ext>
            </a:extLst>
          </p:cNvPr>
          <p:cNvSpPr txBox="1"/>
          <p:nvPr/>
        </p:nvSpPr>
        <p:spPr>
          <a:xfrm>
            <a:off x="5814674" y="464443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PowerPC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8A5CEA-2533-471F-933F-28F366CDA1D7}"/>
              </a:ext>
            </a:extLst>
          </p:cNvPr>
          <p:cNvSpPr txBox="1"/>
          <p:nvPr/>
        </p:nvSpPr>
        <p:spPr>
          <a:xfrm>
            <a:off x="2758758" y="5538222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Ethernet (1Gbs/10Gbs)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E8245D-954C-4B09-9D2C-21DA0DFCBEEE}"/>
              </a:ext>
            </a:extLst>
          </p:cNvPr>
          <p:cNvSpPr txBox="1"/>
          <p:nvPr/>
        </p:nvSpPr>
        <p:spPr>
          <a:xfrm>
            <a:off x="5272803" y="5536308"/>
            <a:ext cx="175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802.11 a/g/n/ac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238C37-2DEB-4114-8738-FA3621A28B1A}"/>
              </a:ext>
            </a:extLst>
          </p:cNvPr>
          <p:cNvSpPr txBox="1"/>
          <p:nvPr/>
        </p:nvSpPr>
        <p:spPr>
          <a:xfrm>
            <a:off x="7167867" y="550752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SCSI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3DFC6A-D905-4E9F-81BB-E1AEB727B554}"/>
              </a:ext>
            </a:extLst>
          </p:cNvPr>
          <p:cNvSpPr txBox="1"/>
          <p:nvPr/>
        </p:nvSpPr>
        <p:spPr>
          <a:xfrm>
            <a:off x="8711676" y="552191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Thunderbolt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DF637-7656-46AF-9A30-5CA8723829E9}"/>
              </a:ext>
            </a:extLst>
          </p:cNvPr>
          <p:cNvSpPr txBox="1"/>
          <p:nvPr/>
        </p:nvSpPr>
        <p:spPr>
          <a:xfrm>
            <a:off x="7709144" y="55102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Graphics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B3A908-D903-4A27-8AC6-036AC5057485}"/>
              </a:ext>
            </a:extLst>
          </p:cNvPr>
          <p:cNvSpPr txBox="1"/>
          <p:nvPr/>
        </p:nvSpPr>
        <p:spPr>
          <a:xfrm>
            <a:off x="8760721" y="48957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PCI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116E387-3551-4694-9284-874C8E7DFA53}"/>
              </a:ext>
            </a:extLst>
          </p:cNvPr>
          <p:cNvSpPr/>
          <p:nvPr/>
        </p:nvSpPr>
        <p:spPr>
          <a:xfrm>
            <a:off x="2866984" y="1004375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531B0FD-5B1D-4347-BE4F-9DFD219191EA}"/>
              </a:ext>
            </a:extLst>
          </p:cNvPr>
          <p:cNvSpPr/>
          <p:nvPr/>
        </p:nvSpPr>
        <p:spPr>
          <a:xfrm flipH="1">
            <a:off x="7376992" y="914400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282C5D-76AF-4CCF-A688-C746BD6157F1}"/>
              </a:ext>
            </a:extLst>
          </p:cNvPr>
          <p:cNvCxnSpPr/>
          <p:nvPr/>
        </p:nvCxnSpPr>
        <p:spPr>
          <a:xfrm>
            <a:off x="4876338" y="2536185"/>
            <a:ext cx="2759884" cy="299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B83ADA-7E9F-4F81-9DC1-F38F8EF32F51}"/>
              </a:ext>
            </a:extLst>
          </p:cNvPr>
          <p:cNvCxnSpPr/>
          <p:nvPr/>
        </p:nvCxnSpPr>
        <p:spPr>
          <a:xfrm>
            <a:off x="2073622" y="4605657"/>
            <a:ext cx="70751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C81C35B-7B97-485A-8160-A8A1F1ED349C}"/>
              </a:ext>
            </a:extLst>
          </p:cNvPr>
          <p:cNvSpPr txBox="1"/>
          <p:nvPr/>
        </p:nvSpPr>
        <p:spPr>
          <a:xfrm>
            <a:off x="2274778" y="464443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3366FF"/>
                </a:solidFill>
                <a:latin typeface="Gill Sans Light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01729B-5551-463D-93E0-00D98612DFD9}"/>
              </a:ext>
            </a:extLst>
          </p:cNvPr>
          <p:cNvSpPr txBox="1"/>
          <p:nvPr/>
        </p:nvSpPr>
        <p:spPr>
          <a:xfrm>
            <a:off x="2274778" y="409653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3366FF"/>
                </a:solidFill>
                <a:latin typeface="Gill Sans Light"/>
                <a:ea typeface="Gill Sans" charset="0"/>
                <a:cs typeface="Gill Sans" charset="0"/>
              </a:rPr>
              <a:t>Software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0B2D20-2CA4-4378-BAEF-8609E7EB0E14}"/>
              </a:ext>
            </a:extLst>
          </p:cNvPr>
          <p:cNvSpPr txBox="1"/>
          <p:nvPr/>
        </p:nvSpPr>
        <p:spPr>
          <a:xfrm>
            <a:off x="3557409" y="348337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  <a:ea typeface="Gill Sans" charset="0"/>
                <a:cs typeface="Gill Sans" charset="0"/>
              </a:rPr>
              <a:t>System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729114-E826-4F02-8CBB-CF2D39BA46BC}"/>
              </a:ext>
            </a:extLst>
          </p:cNvPr>
          <p:cNvSpPr txBox="1"/>
          <p:nvPr/>
        </p:nvSpPr>
        <p:spPr>
          <a:xfrm>
            <a:off x="3556201" y="293547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  <a:ea typeface="Gill Sans" charset="0"/>
                <a:cs typeface="Gill Sans" charset="0"/>
              </a:rPr>
              <a:t>User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CC41D6-A86E-41CF-817C-928E49CCDB5D}"/>
              </a:ext>
            </a:extLst>
          </p:cNvPr>
          <p:cNvCxnSpPr/>
          <p:nvPr/>
        </p:nvCxnSpPr>
        <p:spPr>
          <a:xfrm>
            <a:off x="3300269" y="3463487"/>
            <a:ext cx="25144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F0481E4-6AA3-4765-9FDC-894C1D00C498}"/>
              </a:ext>
            </a:extLst>
          </p:cNvPr>
          <p:cNvSpPr txBox="1"/>
          <p:nvPr/>
        </p:nvSpPr>
        <p:spPr>
          <a:xfrm>
            <a:off x="7770530" y="268170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  <a:ea typeface="Gill Sans" charset="0"/>
                <a:cs typeface="Gill Sans" charset="0"/>
              </a:rPr>
              <a:t>OS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64AD0D-C5C6-4F04-B487-1F3EFC5A8232}"/>
              </a:ext>
            </a:extLst>
          </p:cNvPr>
          <p:cNvSpPr txBox="1"/>
          <p:nvPr/>
        </p:nvSpPr>
        <p:spPr>
          <a:xfrm>
            <a:off x="8164418" y="203255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  <a:ea typeface="Gill Sans" charset="0"/>
                <a:cs typeface="Gill Sans" charset="0"/>
              </a:rPr>
              <a:t>Application / Service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F476D8-E96F-4E6F-9054-309B9D8D1579}"/>
              </a:ext>
            </a:extLst>
          </p:cNvPr>
          <p:cNvSpPr txBox="1"/>
          <p:nvPr/>
        </p:nvSpPr>
        <p:spPr>
          <a:xfrm>
            <a:off x="545104" y="1485716"/>
            <a:ext cx="2863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</a:rPr>
              <a:t>“But, I’ve never seen a </a:t>
            </a:r>
            <a:r>
              <a:rPr lang="en-US" b="0" dirty="0" err="1">
                <a:solidFill>
                  <a:srgbClr val="FF0000"/>
                </a:solidFill>
                <a:latin typeface="Gill Sans Light"/>
              </a:rPr>
              <a:t>syscall</a:t>
            </a:r>
            <a:r>
              <a:rPr lang="en-US" b="0" dirty="0">
                <a:solidFill>
                  <a:srgbClr val="FF0000"/>
                </a:solidFill>
                <a:latin typeface="Gill Sans Light"/>
              </a:rPr>
              <a:t>!”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  <a:latin typeface="Gill Sans Light"/>
              </a:rPr>
              <a:t>OS library issues system call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  <a:latin typeface="Gill Sans Light"/>
              </a:rPr>
              <a:t>Language runtime uses OS library…</a:t>
            </a:r>
          </a:p>
        </p:txBody>
      </p:sp>
    </p:spTree>
    <p:extLst>
      <p:ext uri="{BB962C8B-B14F-4D97-AF65-F5344CB8AC3E}">
        <p14:creationId xmlns:p14="http://schemas.microsoft.com/office/powerpoint/2010/main" val="1125791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4C99-CDC4-43E2-9006-4B9A8D90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Library Issues </a:t>
            </a:r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609676-EF72-4881-BF1A-CFABABA1B6F8}"/>
              </a:ext>
            </a:extLst>
          </p:cNvPr>
          <p:cNvSpPr/>
          <p:nvPr/>
        </p:nvSpPr>
        <p:spPr bwMode="auto">
          <a:xfrm>
            <a:off x="1788042" y="20574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5B6F349-85B2-468E-A21A-98FDC9BEE2F2}"/>
              </a:ext>
            </a:extLst>
          </p:cNvPr>
          <p:cNvSpPr/>
          <p:nvPr/>
        </p:nvSpPr>
        <p:spPr bwMode="auto">
          <a:xfrm>
            <a:off x="1711842" y="12192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BB6A20-D40B-41FC-9F8A-E51F1168C510}"/>
              </a:ext>
            </a:extLst>
          </p:cNvPr>
          <p:cNvSpPr/>
          <p:nvPr/>
        </p:nvSpPr>
        <p:spPr bwMode="auto">
          <a:xfrm>
            <a:off x="2626242" y="12192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BB2680B-F4B8-4AFE-A4DE-5286049B7C18}"/>
              </a:ext>
            </a:extLst>
          </p:cNvPr>
          <p:cNvSpPr/>
          <p:nvPr/>
        </p:nvSpPr>
        <p:spPr bwMode="auto">
          <a:xfrm>
            <a:off x="3769242" y="12192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0D51E-38CE-4462-9F80-007CB4646741}"/>
              </a:ext>
            </a:extLst>
          </p:cNvPr>
          <p:cNvSpPr txBox="1"/>
          <p:nvPr/>
        </p:nvSpPr>
        <p:spPr>
          <a:xfrm>
            <a:off x="3353744" y="1600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4B886C-D4BD-4F08-AFFA-E7A80401435F}"/>
              </a:ext>
            </a:extLst>
          </p:cNvPr>
          <p:cNvSpPr/>
          <p:nvPr/>
        </p:nvSpPr>
        <p:spPr bwMode="auto">
          <a:xfrm>
            <a:off x="5140842" y="4682013"/>
            <a:ext cx="4298635" cy="5757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079D8D0-6DCD-4775-B8F9-39BBE60A8DCC}"/>
              </a:ext>
            </a:extLst>
          </p:cNvPr>
          <p:cNvSpPr/>
          <p:nvPr/>
        </p:nvSpPr>
        <p:spPr bwMode="auto">
          <a:xfrm>
            <a:off x="5052645" y="2664550"/>
            <a:ext cx="1335159" cy="1960405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Appln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CA98B5C-DC18-4855-B247-867CAAD383AC}"/>
              </a:ext>
            </a:extLst>
          </p:cNvPr>
          <p:cNvSpPr/>
          <p:nvPr/>
        </p:nvSpPr>
        <p:spPr bwMode="auto">
          <a:xfrm>
            <a:off x="6511284" y="2664550"/>
            <a:ext cx="1235760" cy="1960405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login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D622F97-4C64-4941-89E8-6564E3841EC1}"/>
              </a:ext>
            </a:extLst>
          </p:cNvPr>
          <p:cNvSpPr/>
          <p:nvPr/>
        </p:nvSpPr>
        <p:spPr bwMode="auto">
          <a:xfrm>
            <a:off x="8125362" y="2664550"/>
            <a:ext cx="1328983" cy="1960405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Window Manager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865E72-0ABD-43F6-B74F-7F1840E6650D}"/>
              </a:ext>
            </a:extLst>
          </p:cNvPr>
          <p:cNvSpPr txBox="1"/>
          <p:nvPr/>
        </p:nvSpPr>
        <p:spPr>
          <a:xfrm>
            <a:off x="7675044" y="3337857"/>
            <a:ext cx="58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3073E4-344F-4968-8DD3-7CE13B40E8B5}"/>
              </a:ext>
            </a:extLst>
          </p:cNvPr>
          <p:cNvSpPr/>
          <p:nvPr/>
        </p:nvSpPr>
        <p:spPr>
          <a:xfrm>
            <a:off x="5052646" y="3955176"/>
            <a:ext cx="1335158" cy="484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OS library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345714-23A9-40C7-AF96-61D39C5C4549}"/>
              </a:ext>
            </a:extLst>
          </p:cNvPr>
          <p:cNvSpPr/>
          <p:nvPr/>
        </p:nvSpPr>
        <p:spPr>
          <a:xfrm>
            <a:off x="6511284" y="3955176"/>
            <a:ext cx="1235760" cy="484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OS library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4FB5A4-949E-4FCA-9337-F7419C63A3BF}"/>
              </a:ext>
            </a:extLst>
          </p:cNvPr>
          <p:cNvSpPr/>
          <p:nvPr/>
        </p:nvSpPr>
        <p:spPr>
          <a:xfrm>
            <a:off x="8125361" y="3955176"/>
            <a:ext cx="1314115" cy="484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OS library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0A472A-2A4C-4AB6-A2FF-F0D3C1024EAB}"/>
              </a:ext>
            </a:extLst>
          </p:cNvPr>
          <p:cNvSpPr txBox="1"/>
          <p:nvPr/>
        </p:nvSpPr>
        <p:spPr>
          <a:xfrm>
            <a:off x="4384511" y="3987800"/>
            <a:ext cx="625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0000"/>
                </a:solidFill>
                <a:latin typeface="Gill Sans Light"/>
              </a:rPr>
              <a:t>libc</a:t>
            </a:r>
            <a:endParaRPr lang="en-US" sz="2000" b="1" dirty="0">
              <a:solidFill>
                <a:srgbClr val="FF0000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47515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A20E-2D48-4075-A178-B5A3DD85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</a:t>
            </a:r>
            <a:r>
              <a:rPr lang="en-US" dirty="0"/>
              <a:t>Library API for Threads: </a:t>
            </a:r>
            <a:r>
              <a:rPr lang="en-US" i="1" dirty="0" err="1"/>
              <a:t>pthreads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969DC-F260-44FC-B2A7-202D721A5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0"/>
            <a:ext cx="105156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rgbClr val="FF0000"/>
                </a:solidFill>
                <a:latin typeface="Gill Sans Light"/>
              </a:rPr>
              <a:t>Here: the “p” is for “POSIX” which is a part of a standardized API</a:t>
            </a:r>
          </a:p>
          <a:p>
            <a:pPr marL="0" indent="0">
              <a:buNone/>
            </a:pPr>
            <a:endParaRPr lang="en-US" sz="22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Consolas" panose="020B0609020204030204" pitchFamily="49" charset="0"/>
              </a:rPr>
              <a:t>int</a:t>
            </a:r>
            <a:r>
              <a:rPr lang="en-US" sz="2200" dirty="0" smtClean="0"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pthread_create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const </a:t>
            </a:r>
            <a:r>
              <a:rPr lang="en-US" sz="2200" dirty="0" err="1">
                <a:latin typeface="Consolas" panose="020B0609020204030204" pitchFamily="49" charset="0"/>
              </a:rPr>
              <a:t>pthread_attr_t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 err="1">
                <a:latin typeface="Consolas" panose="020B0609020204030204" pitchFamily="49" charset="0"/>
              </a:rPr>
              <a:t>attr</a:t>
            </a:r>
            <a:r>
              <a:rPr lang="en-US" sz="2200" dirty="0">
                <a:latin typeface="Consolas" panose="020B0609020204030204" pitchFamily="49" charset="0"/>
              </a:rPr>
              <a:t>,</a:t>
            </a:r>
            <a:br>
              <a:rPr lang="en-US" sz="2200" dirty="0">
                <a:latin typeface="Consolas" panose="020B0609020204030204" pitchFamily="49" charset="0"/>
              </a:rPr>
            </a:br>
            <a:r>
              <a:rPr lang="en-US" sz="2200" dirty="0" smtClean="0">
                <a:latin typeface="Consolas" panose="020B0609020204030204" pitchFamily="49" charset="0"/>
              </a:rPr>
              <a:t>			 void </a:t>
            </a:r>
            <a:r>
              <a:rPr lang="en-US" sz="2200" dirty="0">
                <a:latin typeface="Consolas" panose="020B0609020204030204" pitchFamily="49" charset="0"/>
              </a:rPr>
              <a:t>*(*</a:t>
            </a:r>
            <a:r>
              <a:rPr lang="en-US" sz="2200" i="1" dirty="0" err="1">
                <a:latin typeface="Consolas" panose="020B0609020204030204" pitchFamily="49" charset="0"/>
              </a:rPr>
              <a:t>start_routine</a:t>
            </a:r>
            <a:r>
              <a:rPr lang="en-US" sz="2200" dirty="0">
                <a:latin typeface="Consolas" panose="020B0609020204030204" pitchFamily="49" charset="0"/>
              </a:rPr>
              <a:t>)(void*), void *</a:t>
            </a:r>
            <a:r>
              <a:rPr lang="en-US" sz="2200" i="1" dirty="0" err="1">
                <a:latin typeface="Consolas" panose="020B0609020204030204" pitchFamily="49" charset="0"/>
              </a:rPr>
              <a:t>arg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thread is created executing </a:t>
            </a:r>
            <a:r>
              <a:rPr lang="en-US" i="1" dirty="0" err="1"/>
              <a:t>start_routine</a:t>
            </a:r>
            <a:r>
              <a:rPr lang="en-US" dirty="0"/>
              <a:t> with </a:t>
            </a:r>
            <a:r>
              <a:rPr lang="en-US" i="1" dirty="0" err="1"/>
              <a:t>arg</a:t>
            </a:r>
            <a:r>
              <a:rPr lang="en-US" dirty="0"/>
              <a:t> as its sole </a:t>
            </a:r>
            <a:r>
              <a:rPr lang="en-US" dirty="0" smtClean="0"/>
              <a:t>argument.</a:t>
            </a:r>
          </a:p>
          <a:p>
            <a:pPr lvl="1"/>
            <a:r>
              <a:rPr lang="en-US" dirty="0" smtClean="0"/>
              <a:t>return </a:t>
            </a:r>
            <a:r>
              <a:rPr lang="en-US" dirty="0"/>
              <a:t>is implicit call to </a:t>
            </a:r>
            <a:r>
              <a:rPr lang="en-US" dirty="0" err="1"/>
              <a:t>pthread_exit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void </a:t>
            </a:r>
            <a:r>
              <a:rPr lang="en-US" sz="2200" dirty="0" err="1">
                <a:latin typeface="Consolas" panose="020B0609020204030204" pitchFamily="49" charset="0"/>
              </a:rPr>
              <a:t>pthread_exit</a:t>
            </a:r>
            <a:r>
              <a:rPr lang="en-US" sz="2200" dirty="0">
                <a:latin typeface="Consolas" panose="020B0609020204030204" pitchFamily="49" charset="0"/>
              </a:rPr>
              <a:t>(void 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terminates the thread and makes </a:t>
            </a:r>
            <a:r>
              <a:rPr lang="en-US" i="1" dirty="0" err="1"/>
              <a:t>value_ptr</a:t>
            </a:r>
            <a:r>
              <a:rPr lang="en-US" dirty="0"/>
              <a:t> available to any successful join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pthread_join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void **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suspends execution of the calling thread until the target </a:t>
            </a:r>
            <a:r>
              <a:rPr lang="en-US" i="1" dirty="0"/>
              <a:t>thread</a:t>
            </a:r>
            <a:r>
              <a:rPr lang="en-US" dirty="0"/>
              <a:t> terminates.</a:t>
            </a:r>
          </a:p>
          <a:p>
            <a:pPr lvl="1"/>
            <a:r>
              <a:rPr lang="en-US" dirty="0"/>
              <a:t>On return with a non-NULL </a:t>
            </a:r>
            <a:r>
              <a:rPr lang="en-US" i="1" dirty="0" err="1"/>
              <a:t>value_ptr</a:t>
            </a:r>
            <a:r>
              <a:rPr lang="en-US" dirty="0"/>
              <a:t>  the value passed to </a:t>
            </a:r>
            <a:r>
              <a:rPr lang="en-US" i="1" dirty="0" err="1">
                <a:hlinkClick r:id="rId2"/>
              </a:rPr>
              <a:t>pthread_exit</a:t>
            </a:r>
            <a:r>
              <a:rPr lang="en-US" i="1" dirty="0">
                <a:hlinkClick r:id="rId2"/>
              </a:rPr>
              <a:t>()</a:t>
            </a:r>
            <a:r>
              <a:rPr lang="en-US" dirty="0"/>
              <a:t> by the terminating thread is made available in the location referenced by </a:t>
            </a:r>
            <a:r>
              <a:rPr lang="en-US" i="1" dirty="0" err="1"/>
              <a:t>value_ptr</a:t>
            </a:r>
            <a:r>
              <a:rPr lang="en-US" dirty="0"/>
              <a:t>. </a:t>
            </a:r>
            <a:endParaRPr lang="en-US" sz="1800" dirty="0">
              <a:latin typeface="Courier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2DCDE4-7E52-41E9-9A52-E49ECE20A4AD}"/>
              </a:ext>
            </a:extLst>
          </p:cNvPr>
          <p:cNvSpPr/>
          <p:nvPr/>
        </p:nvSpPr>
        <p:spPr>
          <a:xfrm>
            <a:off x="762000" y="59436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ill Sans Light"/>
              </a:rPr>
              <a:t>prompt% man 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pthread</a:t>
            </a:r>
            <a:endParaRPr lang="en-US" dirty="0">
              <a:solidFill>
                <a:srgbClr val="FF0000"/>
              </a:solidFill>
              <a:latin typeface="Gill Sans Light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Gill Sans Light"/>
              </a:rPr>
              <a:t>https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://pubs.opengroup.org/onlinepubs/7908799/xsh/pthread.h.html</a:t>
            </a:r>
          </a:p>
        </p:txBody>
      </p:sp>
    </p:spTree>
    <p:extLst>
      <p:ext uri="{BB962C8B-B14F-4D97-AF65-F5344CB8AC3E}">
        <p14:creationId xmlns:p14="http://schemas.microsoft.com/office/powerpoint/2010/main" val="1714750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D8D8-1696-4405-98CE-F4B24A67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Peeking Ahead: System Call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02A05-1B69-498D-89AA-73EBBB88A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2824"/>
            <a:ext cx="10515600" cy="591510"/>
          </a:xfrm>
        </p:spPr>
        <p:txBody>
          <a:bodyPr>
            <a:normAutofit/>
          </a:bodyPr>
          <a:lstStyle/>
          <a:p>
            <a:r>
              <a:rPr lang="en-US" dirty="0"/>
              <a:t>What happens when </a:t>
            </a:r>
            <a:r>
              <a:rPr lang="en-US" dirty="0" err="1">
                <a:latin typeface="Consolas" panose="020B0609020204030204" pitchFamily="49" charset="0"/>
              </a:rPr>
              <a:t>pthread_create</a:t>
            </a:r>
            <a:r>
              <a:rPr lang="en-US" dirty="0">
                <a:latin typeface="Consolas" panose="020B0609020204030204" pitchFamily="49" charset="0"/>
              </a:rPr>
              <a:t>(…)</a:t>
            </a:r>
            <a:r>
              <a:rPr lang="en-US" dirty="0"/>
              <a:t> is called in a process?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C2E5A9-BB4E-48C0-A943-37D675970DE7}"/>
              </a:ext>
            </a:extLst>
          </p:cNvPr>
          <p:cNvGrpSpPr/>
          <p:nvPr/>
        </p:nvGrpSpPr>
        <p:grpSpPr>
          <a:xfrm>
            <a:off x="1477925" y="1374908"/>
            <a:ext cx="5633484" cy="4568692"/>
            <a:chOff x="1447800" y="1805464"/>
            <a:chExt cx="5077699" cy="381584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2BCF46-D438-4912-9077-59E0795C857C}"/>
                </a:ext>
              </a:extLst>
            </p:cNvPr>
            <p:cNvSpPr txBox="1"/>
            <p:nvPr/>
          </p:nvSpPr>
          <p:spPr>
            <a:xfrm>
              <a:off x="1447800" y="1805464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Library: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D6502F-498A-42A5-8D50-8227D959F841}"/>
                </a:ext>
              </a:extLst>
            </p:cNvPr>
            <p:cNvSpPr txBox="1"/>
            <p:nvPr/>
          </p:nvSpPr>
          <p:spPr>
            <a:xfrm>
              <a:off x="1806799" y="2075093"/>
              <a:ext cx="4718700" cy="1465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int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pthread_create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(…) {</a:t>
              </a: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 Do some work like a normal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fn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…</a:t>
              </a: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asm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code …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syscall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# into %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eax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 put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args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into registers %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ebx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, …</a:t>
              </a: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 </a:t>
              </a:r>
              <a:r>
                <a:rPr lang="en-US" i="1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special trap instruction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95AD61-7EA9-436C-87F5-3EFC88A4D200}"/>
                </a:ext>
              </a:extLst>
            </p:cNvPr>
            <p:cNvSpPr/>
            <p:nvPr/>
          </p:nvSpPr>
          <p:spPr>
            <a:xfrm>
              <a:off x="1953499" y="4850131"/>
              <a:ext cx="4572000" cy="7711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get return values from regs</a:t>
              </a: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  Do some more work like a normal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fn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};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A892C09-CC20-415C-BF92-C20153747A3A}"/>
              </a:ext>
            </a:extLst>
          </p:cNvPr>
          <p:cNvSpPr/>
          <p:nvPr/>
        </p:nvSpPr>
        <p:spPr>
          <a:xfrm>
            <a:off x="4928191" y="3789990"/>
            <a:ext cx="5082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get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from regs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dispatch to system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Do the work to spawn the new thread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Store return value in %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eax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8E356E-FF4F-46E8-BAB3-0A050A6D14D5}"/>
              </a:ext>
            </a:extLst>
          </p:cNvPr>
          <p:cNvSpPr/>
          <p:nvPr/>
        </p:nvSpPr>
        <p:spPr bwMode="auto">
          <a:xfrm>
            <a:off x="4775791" y="3513456"/>
            <a:ext cx="5489944" cy="147686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Kernel:</a:t>
            </a:r>
          </a:p>
        </p:txBody>
      </p:sp>
    </p:spTree>
    <p:extLst>
      <p:ext uri="{BB962C8B-B14F-4D97-AF65-F5344CB8AC3E}">
        <p14:creationId xmlns:p14="http://schemas.microsoft.com/office/powerpoint/2010/main" val="371860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AD03D-811C-4419-B4E2-4B78B6E6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Idea: Fork-Join </a:t>
            </a:r>
            <a:r>
              <a:rPr lang="en-US" dirty="0"/>
              <a:t>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E4B69-A2C1-460F-BAA0-F83D3866A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63385"/>
            <a:ext cx="10515600" cy="1413577"/>
          </a:xfrm>
        </p:spPr>
        <p:txBody>
          <a:bodyPr/>
          <a:lstStyle/>
          <a:p>
            <a:r>
              <a:rPr lang="en-US" dirty="0"/>
              <a:t>Main thread </a:t>
            </a:r>
            <a:r>
              <a:rPr lang="en-US" i="1" dirty="0"/>
              <a:t>creates</a:t>
            </a:r>
            <a:r>
              <a:rPr lang="en-US" dirty="0"/>
              <a:t> (forks) collection of sub-threads passing them </a:t>
            </a:r>
            <a:r>
              <a:rPr lang="en-US" dirty="0" err="1"/>
              <a:t>args</a:t>
            </a:r>
            <a:r>
              <a:rPr lang="en-US" dirty="0"/>
              <a:t> to work on…</a:t>
            </a:r>
          </a:p>
          <a:p>
            <a:r>
              <a:rPr lang="en-US" dirty="0"/>
              <a:t>… and then </a:t>
            </a:r>
            <a:r>
              <a:rPr lang="en-US" i="1" dirty="0"/>
              <a:t>joins</a:t>
            </a:r>
            <a:r>
              <a:rPr lang="en-US" dirty="0"/>
              <a:t> with them, collecting results.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A6B1BD2-2AD8-4483-B54A-9D90FF825C9A}"/>
              </a:ext>
            </a:extLst>
          </p:cNvPr>
          <p:cNvSpPr/>
          <p:nvPr/>
        </p:nvSpPr>
        <p:spPr>
          <a:xfrm>
            <a:off x="5947456" y="1025267"/>
            <a:ext cx="219919" cy="1088020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 w="2222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3EA0930-2616-4B1F-8AAC-FDC09B1A33FD}"/>
              </a:ext>
            </a:extLst>
          </p:cNvPr>
          <p:cNvSpPr/>
          <p:nvPr/>
        </p:nvSpPr>
        <p:spPr>
          <a:xfrm>
            <a:off x="4213183" y="2393009"/>
            <a:ext cx="219919" cy="1088020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FF903AE-20AF-4443-8C99-9FD2DFB399A9}"/>
              </a:ext>
            </a:extLst>
          </p:cNvPr>
          <p:cNvSpPr/>
          <p:nvPr/>
        </p:nvSpPr>
        <p:spPr>
          <a:xfrm>
            <a:off x="5029439" y="2393009"/>
            <a:ext cx="219919" cy="857491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B1CE74F-1B67-472A-9192-B62745DF8558}"/>
              </a:ext>
            </a:extLst>
          </p:cNvPr>
          <p:cNvSpPr/>
          <p:nvPr/>
        </p:nvSpPr>
        <p:spPr>
          <a:xfrm>
            <a:off x="6669185" y="2475920"/>
            <a:ext cx="219919" cy="857491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8780E5C-3432-499C-993E-E2F3FA13E64D}"/>
              </a:ext>
            </a:extLst>
          </p:cNvPr>
          <p:cNvSpPr/>
          <p:nvPr/>
        </p:nvSpPr>
        <p:spPr>
          <a:xfrm>
            <a:off x="7895622" y="2393009"/>
            <a:ext cx="219919" cy="857491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F8E1E19-FA63-4629-8387-C3BF55A5A11A}"/>
              </a:ext>
            </a:extLst>
          </p:cNvPr>
          <p:cNvSpPr/>
          <p:nvPr/>
        </p:nvSpPr>
        <p:spPr>
          <a:xfrm>
            <a:off x="5837496" y="3641146"/>
            <a:ext cx="219919" cy="972272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 w="2222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4E3D38-9DD9-489F-B103-2F0DD86EFB26}"/>
              </a:ext>
            </a:extLst>
          </p:cNvPr>
          <p:cNvCxnSpPr>
            <a:cxnSpLocks/>
            <a:stCxn id="7" idx="7"/>
            <a:endCxn id="8" idx="0"/>
          </p:cNvCxnSpPr>
          <p:nvPr/>
        </p:nvCxnSpPr>
        <p:spPr>
          <a:xfrm flipH="1">
            <a:off x="4328930" y="2113287"/>
            <a:ext cx="1734273" cy="2797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E8A54E-0C07-4D31-B05A-A9D340B8BC03}"/>
              </a:ext>
            </a:extLst>
          </p:cNvPr>
          <p:cNvCxnSpPr>
            <a:cxnSpLocks/>
            <a:stCxn id="7" idx="7"/>
          </p:cNvCxnSpPr>
          <p:nvPr/>
        </p:nvCxnSpPr>
        <p:spPr>
          <a:xfrm flipH="1">
            <a:off x="5126621" y="2113287"/>
            <a:ext cx="936582" cy="2797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17C48B-6541-47F2-A099-4F89B19366A9}"/>
              </a:ext>
            </a:extLst>
          </p:cNvPr>
          <p:cNvCxnSpPr>
            <a:cxnSpLocks/>
          </p:cNvCxnSpPr>
          <p:nvPr/>
        </p:nvCxnSpPr>
        <p:spPr>
          <a:xfrm>
            <a:off x="6070193" y="2106492"/>
            <a:ext cx="709673" cy="3626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39C107-10C3-463B-9E6B-D51265C723D3}"/>
              </a:ext>
            </a:extLst>
          </p:cNvPr>
          <p:cNvCxnSpPr>
            <a:cxnSpLocks/>
          </p:cNvCxnSpPr>
          <p:nvPr/>
        </p:nvCxnSpPr>
        <p:spPr>
          <a:xfrm>
            <a:off x="6057415" y="2120038"/>
            <a:ext cx="1976860" cy="2797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2F4E48-ECDE-4A42-B65D-FF9E5920C541}"/>
              </a:ext>
            </a:extLst>
          </p:cNvPr>
          <p:cNvCxnSpPr>
            <a:cxnSpLocks/>
          </p:cNvCxnSpPr>
          <p:nvPr/>
        </p:nvCxnSpPr>
        <p:spPr>
          <a:xfrm flipH="1" flipV="1">
            <a:off x="4315066" y="3479100"/>
            <a:ext cx="1632391" cy="1813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8726C0-E122-493B-8821-A65BA0CA0082}"/>
              </a:ext>
            </a:extLst>
          </p:cNvPr>
          <p:cNvCxnSpPr>
            <a:cxnSpLocks/>
          </p:cNvCxnSpPr>
          <p:nvPr/>
        </p:nvCxnSpPr>
        <p:spPr>
          <a:xfrm flipH="1" flipV="1">
            <a:off x="5139398" y="3250500"/>
            <a:ext cx="808058" cy="4099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A5BF28-F92C-4F64-B7E8-BD892B0DD031}"/>
              </a:ext>
            </a:extLst>
          </p:cNvPr>
          <p:cNvCxnSpPr>
            <a:cxnSpLocks/>
            <a:endCxn id="10" idx="7"/>
          </p:cNvCxnSpPr>
          <p:nvPr/>
        </p:nvCxnSpPr>
        <p:spPr>
          <a:xfrm flipV="1">
            <a:off x="5931302" y="3333411"/>
            <a:ext cx="853630" cy="3270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209A5C-AB5A-4077-801F-B586C00295F2}"/>
              </a:ext>
            </a:extLst>
          </p:cNvPr>
          <p:cNvCxnSpPr>
            <a:cxnSpLocks/>
            <a:endCxn id="11" idx="7"/>
          </p:cNvCxnSpPr>
          <p:nvPr/>
        </p:nvCxnSpPr>
        <p:spPr>
          <a:xfrm flipV="1">
            <a:off x="5939379" y="3250500"/>
            <a:ext cx="2071990" cy="4099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33">
            <a:extLst>
              <a:ext uri="{FF2B5EF4-FFF2-40B4-BE49-F238E27FC236}">
                <a16:creationId xmlns:a16="http://schemas.microsoft.com/office/drawing/2014/main" id="{A70AB7C1-F6A6-4E71-A1A3-18FDD644C8CA}"/>
              </a:ext>
            </a:extLst>
          </p:cNvPr>
          <p:cNvSpPr/>
          <p:nvPr/>
        </p:nvSpPr>
        <p:spPr>
          <a:xfrm rot="420449">
            <a:off x="5881318" y="2149917"/>
            <a:ext cx="281958" cy="1459398"/>
          </a:xfrm>
          <a:custGeom>
            <a:avLst/>
            <a:gdLst>
              <a:gd name="connsiteX0" fmla="*/ 148399 w 281958"/>
              <a:gd name="connsiteY0" fmla="*/ 0 h 1459398"/>
              <a:gd name="connsiteX1" fmla="*/ 163239 w 281958"/>
              <a:gd name="connsiteY1" fmla="*/ 217357 h 1459398"/>
              <a:gd name="connsiteX2" fmla="*/ 14840 w 281958"/>
              <a:gd name="connsiteY2" fmla="*/ 357087 h 1459398"/>
              <a:gd name="connsiteX3" fmla="*/ 237438 w 281958"/>
              <a:gd name="connsiteY3" fmla="*/ 512342 h 1459398"/>
              <a:gd name="connsiteX4" fmla="*/ 0 w 281958"/>
              <a:gd name="connsiteY4" fmla="*/ 791801 h 1459398"/>
              <a:gd name="connsiteX5" fmla="*/ 281958 w 281958"/>
              <a:gd name="connsiteY5" fmla="*/ 962581 h 1459398"/>
              <a:gd name="connsiteX6" fmla="*/ 148399 w 281958"/>
              <a:gd name="connsiteY6" fmla="*/ 1210989 h 1459398"/>
              <a:gd name="connsiteX7" fmla="*/ 148399 w 281958"/>
              <a:gd name="connsiteY7" fmla="*/ 1459398 h 145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958" h="1459398" extrusionOk="0">
                <a:moveTo>
                  <a:pt x="148399" y="0"/>
                </a:moveTo>
                <a:cubicBezTo>
                  <a:pt x="173017" y="70156"/>
                  <a:pt x="137121" y="144851"/>
                  <a:pt x="163239" y="217357"/>
                </a:cubicBezTo>
                <a:cubicBezTo>
                  <a:pt x="119787" y="267662"/>
                  <a:pt x="50046" y="313039"/>
                  <a:pt x="14840" y="357087"/>
                </a:cubicBezTo>
                <a:cubicBezTo>
                  <a:pt x="109958" y="416154"/>
                  <a:pt x="135524" y="463125"/>
                  <a:pt x="237438" y="512342"/>
                </a:cubicBezTo>
                <a:cubicBezTo>
                  <a:pt x="208509" y="584400"/>
                  <a:pt x="17565" y="703213"/>
                  <a:pt x="0" y="791801"/>
                </a:cubicBezTo>
                <a:cubicBezTo>
                  <a:pt x="66019" y="820834"/>
                  <a:pt x="170720" y="900913"/>
                  <a:pt x="281958" y="962581"/>
                </a:cubicBezTo>
                <a:cubicBezTo>
                  <a:pt x="241098" y="1078627"/>
                  <a:pt x="174778" y="1115224"/>
                  <a:pt x="148399" y="1210989"/>
                </a:cubicBezTo>
                <a:cubicBezTo>
                  <a:pt x="174551" y="1327098"/>
                  <a:pt x="131765" y="1392723"/>
                  <a:pt x="148399" y="1459398"/>
                </a:cubicBezTo>
              </a:path>
            </a:pathLst>
          </a:custGeom>
          <a:noFill/>
          <a:ln w="22225">
            <a:solidFill>
              <a:srgbClr val="FF0000"/>
            </a:solidFill>
            <a:prstDash val="dashDot"/>
            <a:tailEnd type="triangle" w="lg" len="lg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115747 w 219919"/>
                      <a:gd name="connsiteY0" fmla="*/ 0 h 1088020"/>
                      <a:gd name="connsiteX1" fmla="*/ 127322 w 219919"/>
                      <a:gd name="connsiteY1" fmla="*/ 162046 h 1088020"/>
                      <a:gd name="connsiteX2" fmla="*/ 11575 w 219919"/>
                      <a:gd name="connsiteY2" fmla="*/ 266218 h 1088020"/>
                      <a:gd name="connsiteX3" fmla="*/ 185195 w 219919"/>
                      <a:gd name="connsiteY3" fmla="*/ 381965 h 1088020"/>
                      <a:gd name="connsiteX4" fmla="*/ 0 w 219919"/>
                      <a:gd name="connsiteY4" fmla="*/ 590309 h 1088020"/>
                      <a:gd name="connsiteX5" fmla="*/ 219919 w 219919"/>
                      <a:gd name="connsiteY5" fmla="*/ 717630 h 1088020"/>
                      <a:gd name="connsiteX6" fmla="*/ 115747 w 219919"/>
                      <a:gd name="connsiteY6" fmla="*/ 902825 h 1088020"/>
                      <a:gd name="connsiteX7" fmla="*/ 115747 w 219919"/>
                      <a:gd name="connsiteY7" fmla="*/ 1088020 h 1088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9919" h="1088020">
                        <a:moveTo>
                          <a:pt x="115747" y="0"/>
                        </a:moveTo>
                        <a:lnTo>
                          <a:pt x="127322" y="162046"/>
                        </a:lnTo>
                        <a:lnTo>
                          <a:pt x="11575" y="266218"/>
                        </a:lnTo>
                        <a:lnTo>
                          <a:pt x="185195" y="381965"/>
                        </a:lnTo>
                        <a:lnTo>
                          <a:pt x="0" y="590309"/>
                        </a:lnTo>
                        <a:lnTo>
                          <a:pt x="219919" y="717630"/>
                        </a:lnTo>
                        <a:lnTo>
                          <a:pt x="115747" y="902825"/>
                        </a:lnTo>
                        <a:lnTo>
                          <a:pt x="115747" y="1088020"/>
                        </a:ln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79E125-16E6-4A72-A204-DA47ADF1BE6F}"/>
              </a:ext>
            </a:extLst>
          </p:cNvPr>
          <p:cNvSpPr txBox="1"/>
          <p:nvPr/>
        </p:nvSpPr>
        <p:spPr>
          <a:xfrm>
            <a:off x="6207022" y="1817744"/>
            <a:ext cx="76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036A2E-19C3-40B7-AAB5-586F3AF2665D}"/>
              </a:ext>
            </a:extLst>
          </p:cNvPr>
          <p:cNvSpPr txBox="1"/>
          <p:nvPr/>
        </p:nvSpPr>
        <p:spPr>
          <a:xfrm>
            <a:off x="8071669" y="301427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70DEBD-0D53-49C3-9EB0-72FAE60ECA33}"/>
              </a:ext>
            </a:extLst>
          </p:cNvPr>
          <p:cNvSpPr txBox="1"/>
          <p:nvPr/>
        </p:nvSpPr>
        <p:spPr>
          <a:xfrm>
            <a:off x="6131380" y="3578012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</a:t>
            </a:r>
          </a:p>
        </p:txBody>
      </p:sp>
    </p:spTree>
    <p:extLst>
      <p:ext uri="{BB962C8B-B14F-4D97-AF65-F5344CB8AC3E}">
        <p14:creationId xmlns:p14="http://schemas.microsoft.com/office/powerpoint/2010/main" val="410948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839200" cy="533400"/>
          </a:xfrm>
        </p:spPr>
        <p:txBody>
          <a:bodyPr/>
          <a:lstStyle/>
          <a:p>
            <a:r>
              <a:rPr lang="en-US" sz="2800" dirty="0" smtClean="0"/>
              <a:t>Recall: Illusion </a:t>
            </a:r>
            <a:r>
              <a:rPr lang="en-US" sz="2800" dirty="0"/>
              <a:t>of Multiple Processors</a:t>
            </a:r>
            <a:endParaRPr lang="en-US" altLang="en-US" sz="2800" dirty="0"/>
          </a:p>
        </p:txBody>
      </p:sp>
      <p:sp>
        <p:nvSpPr>
          <p:cNvPr id="31540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603012" y="838200"/>
            <a:ext cx="7436588" cy="5334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Threads are </a:t>
            </a:r>
            <a:r>
              <a:rPr lang="en-US" altLang="en-US" i="1" dirty="0" smtClean="0">
                <a:solidFill>
                  <a:srgbClr val="FF0000"/>
                </a:solidFill>
              </a:rPr>
              <a:t>virtual cores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Multiple threads: </a:t>
            </a:r>
            <a:r>
              <a:rPr lang="en-US" altLang="en-US" i="1" dirty="0" smtClean="0">
                <a:solidFill>
                  <a:srgbClr val="FF0000"/>
                </a:solidFill>
              </a:rPr>
              <a:t>Multiplex</a:t>
            </a:r>
            <a:r>
              <a:rPr lang="en-US" altLang="en-US" dirty="0" smtClean="0"/>
              <a:t> hardware in time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A Thread is </a:t>
            </a:r>
            <a:r>
              <a:rPr lang="en-US" altLang="en-US" i="1" dirty="0" smtClean="0">
                <a:solidFill>
                  <a:srgbClr val="FF0000"/>
                </a:solidFill>
              </a:rPr>
              <a:t>executing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on a processor when it is resident in that processor’s registers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Each virtual core (thread) has: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Program </a:t>
            </a:r>
            <a:r>
              <a:rPr lang="en-US" dirty="0" smtClean="0">
                <a:sym typeface="Wingdings" pitchFamily="2" charset="2"/>
              </a:rPr>
              <a:t>counter (PC), </a:t>
            </a:r>
            <a:r>
              <a:rPr lang="en-US" dirty="0">
                <a:sym typeface="Wingdings" pitchFamily="2" charset="2"/>
              </a:rPr>
              <a:t>stack </a:t>
            </a:r>
            <a:r>
              <a:rPr lang="en-US" dirty="0" smtClean="0">
                <a:sym typeface="Wingdings" pitchFamily="2" charset="2"/>
              </a:rPr>
              <a:t>pointer (SP)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Registers – both integer and floating point</a:t>
            </a:r>
            <a:endParaRPr lang="en-US" dirty="0"/>
          </a:p>
          <a:p>
            <a:r>
              <a:rPr lang="en-US" dirty="0"/>
              <a:t>Where is </a:t>
            </a:r>
            <a:r>
              <a:rPr lang="en-US" dirty="0" smtClean="0"/>
              <a:t>“it” (the thread)?</a:t>
            </a:r>
            <a:endParaRPr lang="en-US" dirty="0"/>
          </a:p>
          <a:p>
            <a:pPr lvl="1"/>
            <a:r>
              <a:rPr lang="en-US" dirty="0"/>
              <a:t>On the real (physical) core, or</a:t>
            </a:r>
          </a:p>
          <a:p>
            <a:pPr lvl="1"/>
            <a:r>
              <a:rPr lang="en-US" dirty="0"/>
              <a:t>Saved in </a:t>
            </a:r>
            <a:r>
              <a:rPr lang="en-US" dirty="0" smtClean="0"/>
              <a:t>chunk of memory </a:t>
            </a:r>
            <a:r>
              <a:rPr lang="en-US" dirty="0"/>
              <a:t>– called the </a:t>
            </a:r>
            <a:r>
              <a:rPr lang="en-US" i="1" dirty="0"/>
              <a:t>Thread Control Block (TCB)</a:t>
            </a:r>
            <a:endParaRPr lang="en-US" dirty="0"/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806854" y="867793"/>
            <a:ext cx="2819400" cy="2200204"/>
            <a:chOff x="533400" y="817633"/>
            <a:chExt cx="2819400" cy="2200204"/>
          </a:xfrm>
        </p:grpSpPr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8C852643-D236-E140-9B17-32A4E65688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1295400"/>
              <a:ext cx="2819400" cy="1722437"/>
              <a:chOff x="490" y="451"/>
              <a:chExt cx="1776" cy="108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E4558CB-3A35-B441-81F1-F32E2E183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" y="451"/>
                <a:ext cx="546" cy="571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EC1AB1B-49A1-FB4D-81E9-667362FFA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5" y="451"/>
                <a:ext cx="546" cy="571"/>
              </a:xfrm>
              <a:prstGeom prst="ellipse">
                <a:avLst/>
              </a:prstGeom>
              <a:solidFill>
                <a:srgbClr val="00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7457869-6826-8F41-9703-549F43B95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" y="451"/>
                <a:ext cx="546" cy="571"/>
              </a:xfrm>
              <a:prstGeom prst="ellipse">
                <a:avLst/>
              </a:prstGeom>
              <a:solidFill>
                <a:srgbClr val="FF66CC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A4218EE-9E2E-404F-B059-1B386BF08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90" y="1164"/>
                <a:ext cx="1742" cy="372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Shared Memory</a:t>
                </a:r>
              </a:p>
            </p:txBody>
          </p:sp>
          <p:sp>
            <p:nvSpPr>
              <p:cNvPr id="35" name="Line 12">
                <a:extLst>
                  <a:ext uri="{FF2B5EF4-FFF2-40B4-BE49-F238E27FC236}">
                    <a16:creationId xmlns:a16="http://schemas.microsoft.com/office/drawing/2014/main" id="{843AAEC1-5C7C-A047-9983-C7FA0F0A4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4" y="950"/>
                <a:ext cx="137" cy="2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6" name="Line 13">
                <a:extLst>
                  <a:ext uri="{FF2B5EF4-FFF2-40B4-BE49-F238E27FC236}">
                    <a16:creationId xmlns:a16="http://schemas.microsoft.com/office/drawing/2014/main" id="{297E345B-BE1E-7D40-9645-EE96C3448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5" y="950"/>
                <a:ext cx="137" cy="2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7" name="Line 14">
                <a:extLst>
                  <a:ext uri="{FF2B5EF4-FFF2-40B4-BE49-F238E27FC236}">
                    <a16:creationId xmlns:a16="http://schemas.microsoft.com/office/drawing/2014/main" id="{D76CBCBD-24DE-9845-ACD0-40F9F9213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8" y="1022"/>
                <a:ext cx="0" cy="14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775632" y="817633"/>
              <a:ext cx="2411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Programmer’s View:</a:t>
              </a:r>
              <a:endParaRPr lang="en-US" dirty="0">
                <a:latin typeface="Gill Sans Ligh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7430" y="3810000"/>
            <a:ext cx="4200939" cy="1552325"/>
            <a:chOff x="147430" y="4114800"/>
            <a:chExt cx="4200939" cy="1552325"/>
          </a:xfrm>
        </p:grpSpPr>
        <p:grpSp>
          <p:nvGrpSpPr>
            <p:cNvPr id="38" name="Group 41">
              <a:extLst>
                <a:ext uri="{FF2B5EF4-FFF2-40B4-BE49-F238E27FC236}">
                  <a16:creationId xmlns:a16="http://schemas.microsoft.com/office/drawing/2014/main" id="{3C113321-6F41-4BE2-8952-4AAC3A7057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430" y="4595562"/>
              <a:ext cx="4200939" cy="1071563"/>
              <a:chOff x="2400" y="1152"/>
              <a:chExt cx="2976" cy="675"/>
            </a:xfrm>
          </p:grpSpPr>
          <p:grpSp>
            <p:nvGrpSpPr>
              <p:cNvPr id="39" name="Group 33">
                <a:extLst>
                  <a:ext uri="{FF2B5EF4-FFF2-40B4-BE49-F238E27FC236}">
                    <a16:creationId xmlns:a16="http://schemas.microsoft.com/office/drawing/2014/main" id="{73EAB098-D2D6-4C64-A0F7-C849040E69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976" cy="384"/>
                <a:chOff x="672" y="2352"/>
                <a:chExt cx="4721" cy="528"/>
              </a:xfrm>
            </p:grpSpPr>
            <p:sp>
              <p:nvSpPr>
                <p:cNvPr id="42" name="Rectangle 28">
                  <a:extLst>
                    <a:ext uri="{FF2B5EF4-FFF2-40B4-BE49-F238E27FC236}">
                      <a16:creationId xmlns:a16="http://schemas.microsoft.com/office/drawing/2014/main" id="{B5C93106-8600-455A-ADBC-9944FB7C52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2352"/>
                  <a:ext cx="816" cy="528"/>
                </a:xfrm>
                <a:prstGeom prst="rect">
                  <a:avLst/>
                </a:prstGeom>
                <a:solidFill>
                  <a:srgbClr val="FF66CC"/>
                </a:solidFill>
                <a:ln w="571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600" b="0">
                      <a:latin typeface="Gill Sans Light"/>
                      <a:ea typeface="Gill Sans" charset="0"/>
                      <a:cs typeface="Gill Sans" charset="0"/>
                    </a:rPr>
                    <a:t>vCPU1</a:t>
                  </a:r>
                </a:p>
              </p:txBody>
            </p:sp>
            <p:sp>
              <p:nvSpPr>
                <p:cNvPr id="43" name="Rectangle 29">
                  <a:extLst>
                    <a:ext uri="{FF2B5EF4-FFF2-40B4-BE49-F238E27FC236}">
                      <a16:creationId xmlns:a16="http://schemas.microsoft.com/office/drawing/2014/main" id="{ADF2CBEC-1ACF-481F-ABEA-08ABF02576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352"/>
                  <a:ext cx="1200" cy="528"/>
                </a:xfrm>
                <a:prstGeom prst="rect">
                  <a:avLst/>
                </a:prstGeom>
                <a:solidFill>
                  <a:srgbClr val="00FFFF"/>
                </a:solidFill>
                <a:ln w="571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600" b="0">
                      <a:latin typeface="Gill Sans Light"/>
                      <a:ea typeface="Gill Sans" charset="0"/>
                      <a:cs typeface="Gill Sans" charset="0"/>
                    </a:rPr>
                    <a:t>vCPU2</a:t>
                  </a:r>
                </a:p>
              </p:txBody>
            </p:sp>
            <p:sp>
              <p:nvSpPr>
                <p:cNvPr id="44" name="Rectangle 30">
                  <a:extLst>
                    <a:ext uri="{FF2B5EF4-FFF2-40B4-BE49-F238E27FC236}">
                      <a16:creationId xmlns:a16="http://schemas.microsoft.com/office/drawing/2014/main" id="{A859141C-0862-48C4-A366-653E44213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8" y="2352"/>
                  <a:ext cx="816" cy="528"/>
                </a:xfrm>
                <a:prstGeom prst="rect">
                  <a:avLst/>
                </a:prstGeom>
                <a:solidFill>
                  <a:srgbClr val="FFFF00"/>
                </a:solidFill>
                <a:ln w="571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600" b="0" dirty="0">
                      <a:latin typeface="Gill Sans Light"/>
                      <a:ea typeface="Gill Sans" charset="0"/>
                      <a:cs typeface="Gill Sans" charset="0"/>
                    </a:rPr>
                    <a:t>vCPU3</a:t>
                  </a:r>
                </a:p>
              </p:txBody>
            </p:sp>
            <p:sp>
              <p:nvSpPr>
                <p:cNvPr id="45" name="Rectangle 31">
                  <a:extLst>
                    <a:ext uri="{FF2B5EF4-FFF2-40B4-BE49-F238E27FC236}">
                      <a16:creationId xmlns:a16="http://schemas.microsoft.com/office/drawing/2014/main" id="{4BD52B8A-1BD3-4BB3-AD30-843C914BAE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5" y="2352"/>
                  <a:ext cx="1104" cy="528"/>
                </a:xfrm>
                <a:prstGeom prst="rect">
                  <a:avLst/>
                </a:prstGeom>
                <a:solidFill>
                  <a:srgbClr val="FF66CC"/>
                </a:solidFill>
                <a:ln w="571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600" b="0" dirty="0">
                      <a:latin typeface="Gill Sans Light"/>
                      <a:ea typeface="Gill Sans" charset="0"/>
                      <a:cs typeface="Gill Sans" charset="0"/>
                    </a:rPr>
                    <a:t>vCPU1</a:t>
                  </a:r>
                </a:p>
              </p:txBody>
            </p:sp>
            <p:sp>
              <p:nvSpPr>
                <p:cNvPr id="46" name="Rectangle 32">
                  <a:extLst>
                    <a:ext uri="{FF2B5EF4-FFF2-40B4-BE49-F238E27FC236}">
                      <a16:creationId xmlns:a16="http://schemas.microsoft.com/office/drawing/2014/main" id="{7AEEB68C-0639-4E89-AEC9-B514FC97E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2352"/>
                  <a:ext cx="785" cy="528"/>
                </a:xfrm>
                <a:prstGeom prst="rect">
                  <a:avLst/>
                </a:prstGeom>
                <a:solidFill>
                  <a:srgbClr val="00FFFF"/>
                </a:solidFill>
                <a:ln w="571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600" b="0">
                      <a:latin typeface="Gill Sans Light"/>
                      <a:ea typeface="Gill Sans" charset="0"/>
                      <a:cs typeface="Gill Sans" charset="0"/>
                    </a:rPr>
                    <a:t>vCPU2</a:t>
                  </a:r>
                </a:p>
              </p:txBody>
            </p:sp>
          </p:grpSp>
          <p:sp>
            <p:nvSpPr>
              <p:cNvPr id="40" name="Text Box 34">
                <a:extLst>
                  <a:ext uri="{FF2B5EF4-FFF2-40B4-BE49-F238E27FC236}">
                    <a16:creationId xmlns:a16="http://schemas.microsoft.com/office/drawing/2014/main" id="{ED92137B-B385-41D7-AF86-4F4C263482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6" y="1536"/>
                <a:ext cx="66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2400" b="0" dirty="0">
                    <a:latin typeface="Gill Sans Light"/>
                    <a:ea typeface="Gill Sans" charset="0"/>
                    <a:cs typeface="Gill Sans" charset="0"/>
                  </a:rPr>
                  <a:t>Time </a:t>
                </a:r>
              </a:p>
            </p:txBody>
          </p:sp>
          <p:sp>
            <p:nvSpPr>
              <p:cNvPr id="41" name="Line 35">
                <a:extLst>
                  <a:ext uri="{FF2B5EF4-FFF2-40B4-BE49-F238E27FC236}">
                    <a16:creationId xmlns:a16="http://schemas.microsoft.com/office/drawing/2014/main" id="{90AB5FEE-58FE-402F-905D-D01AEFEEA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1728"/>
                <a:ext cx="10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 b="0" dirty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0E758D-A0D3-4CE6-8EEC-F98ED0A1FD85}"/>
                </a:ext>
              </a:extLst>
            </p:cNvPr>
            <p:cNvSpPr txBox="1"/>
            <p:nvPr/>
          </p:nvSpPr>
          <p:spPr>
            <a:xfrm>
              <a:off x="725688" y="4114800"/>
              <a:ext cx="3044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ill Sans Light"/>
                </a:rPr>
                <a:t>On a single physical </a:t>
              </a:r>
              <a:r>
                <a:rPr lang="en-US" dirty="0" smtClean="0">
                  <a:latin typeface="Gill Sans Light"/>
                </a:rPr>
                <a:t>CPU</a:t>
              </a:r>
              <a:endParaRPr lang="en-US" dirty="0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1529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6096000" y="436685"/>
            <a:ext cx="5272442" cy="419100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2D427-0C0A-43B9-8B23-F8086D017F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9350" y="161228"/>
            <a:ext cx="5962650" cy="6544372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C5F1C339-F5E0-45C2-ABA9-14DD1D06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16" y="152400"/>
            <a:ext cx="5480184" cy="533400"/>
          </a:xfrm>
        </p:spPr>
        <p:txBody>
          <a:bodyPr/>
          <a:lstStyle/>
          <a:p>
            <a:r>
              <a:rPr lang="en-US" dirty="0" err="1" smtClean="0"/>
              <a:t>pThreads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876CDD-4866-46A2-97F2-CCAAC113DDDF}"/>
              </a:ext>
            </a:extLst>
          </p:cNvPr>
          <p:cNvSpPr/>
          <p:nvPr/>
        </p:nvSpPr>
        <p:spPr>
          <a:xfrm>
            <a:off x="10141707" y="1985240"/>
            <a:ext cx="1773105" cy="2686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B9D0B-EEBE-456D-BAEC-00C91F3D852C}"/>
              </a:ext>
            </a:extLst>
          </p:cNvPr>
          <p:cNvSpPr txBox="1"/>
          <p:nvPr/>
        </p:nvSpPr>
        <p:spPr>
          <a:xfrm>
            <a:off x="307502" y="838200"/>
            <a:ext cx="563121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Gill Sans Light"/>
              </a:rPr>
              <a:t>How many threads are in this program?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Gill Sans Light"/>
              </a:rPr>
              <a:t>What function does each thread run?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Gill Sans Light"/>
              </a:rPr>
              <a:t>One possible result: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>
              <a:latin typeface="Gill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 smtClean="0">
              <a:latin typeface="Gill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>
              <a:latin typeface="Gill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 smtClean="0">
              <a:latin typeface="Gill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Gill Sans Light"/>
              </a:rPr>
              <a:t>Does </a:t>
            </a:r>
            <a:r>
              <a:rPr lang="en-US" sz="2000" b="0" dirty="0">
                <a:latin typeface="Gill Sans Light"/>
              </a:rPr>
              <a:t>the main thread join with the threads in the same order that they were created</a:t>
            </a:r>
            <a:r>
              <a:rPr lang="en-US" sz="2000" b="0" dirty="0" smtClean="0">
                <a:latin typeface="Gill Sans Light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Gill Sans Light"/>
              </a:rPr>
              <a:t>Yes: Loop calls Join in thread order</a:t>
            </a:r>
            <a:endParaRPr lang="en-US" sz="2000" b="0" dirty="0" smtClean="0">
              <a:latin typeface="Gill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Gill Sans Light"/>
              </a:rPr>
              <a:t>Do </a:t>
            </a:r>
            <a:r>
              <a:rPr lang="en-US" sz="2000" b="0" dirty="0">
                <a:latin typeface="Gill Sans Light"/>
              </a:rPr>
              <a:t>the threads exit in the same order they were created</a:t>
            </a:r>
            <a:r>
              <a:rPr lang="en-US" sz="2000" b="0" dirty="0" smtClean="0">
                <a:latin typeface="Gill Sans Light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Gill Sans Light"/>
              </a:rPr>
              <a:t>No: Depends on scheduling order!</a:t>
            </a:r>
            <a:endParaRPr lang="en-US" sz="2000" b="0" dirty="0" smtClean="0">
              <a:latin typeface="Gill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Gill Sans Light"/>
              </a:rPr>
              <a:t>W</a:t>
            </a:r>
            <a:r>
              <a:rPr lang="en-US" sz="2000" b="0" dirty="0" smtClean="0">
                <a:latin typeface="Gill Sans Light"/>
              </a:rPr>
              <a:t>ould </a:t>
            </a:r>
            <a:r>
              <a:rPr lang="en-US" sz="2000" b="0" dirty="0">
                <a:latin typeface="Gill Sans Light"/>
              </a:rPr>
              <a:t>the result </a:t>
            </a:r>
            <a:r>
              <a:rPr lang="en-US" sz="2000" b="0" dirty="0" smtClean="0">
                <a:latin typeface="Gill Sans Light"/>
              </a:rPr>
              <a:t>change</a:t>
            </a:r>
            <a:r>
              <a:rPr lang="en-US" sz="2000" b="0" dirty="0">
                <a:latin typeface="Gill Sans Light"/>
              </a:rPr>
              <a:t> </a:t>
            </a:r>
            <a:r>
              <a:rPr lang="en-US" sz="2000" b="0" dirty="0" smtClean="0">
                <a:latin typeface="Gill Sans Light"/>
              </a:rPr>
              <a:t>if run again?</a:t>
            </a:r>
            <a:endParaRPr lang="en-US" sz="2000" b="0" dirty="0" smtClean="0">
              <a:latin typeface="Gill Sans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Gill Sans Light"/>
              </a:rPr>
              <a:t>Yes: Depends on scheduling order!</a:t>
            </a:r>
            <a:endParaRPr lang="en-US" sz="2000" b="0" dirty="0">
              <a:latin typeface="Gill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Gill Sans Light"/>
              </a:rPr>
              <a:t>Is this code safe/correct???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Gill Sans Light"/>
              </a:rPr>
              <a:t>No – threads share are variable that is used without locking and there is a race condition!</a:t>
            </a:r>
            <a:endParaRPr lang="en-US" sz="2000" b="0" dirty="0">
              <a:latin typeface="Gill Sans Light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431E881-4861-4B98-AF35-C99B2F0414ED}"/>
              </a:ext>
            </a:extLst>
          </p:cNvPr>
          <p:cNvSpPr/>
          <p:nvPr/>
        </p:nvSpPr>
        <p:spPr>
          <a:xfrm>
            <a:off x="5713553" y="2331509"/>
            <a:ext cx="1043088" cy="3668888"/>
          </a:xfrm>
          <a:custGeom>
            <a:avLst/>
            <a:gdLst>
              <a:gd name="connsiteX0" fmla="*/ 930199 w 1043088"/>
              <a:gd name="connsiteY0" fmla="*/ 0 h 3668888"/>
              <a:gd name="connsiteX1" fmla="*/ 399621 w 1043088"/>
              <a:gd name="connsiteY1" fmla="*/ 530577 h 3668888"/>
              <a:gd name="connsiteX2" fmla="*/ 4510 w 1043088"/>
              <a:gd name="connsiteY2" fmla="*/ 1625600 h 3668888"/>
              <a:gd name="connsiteX3" fmla="*/ 241576 w 1043088"/>
              <a:gd name="connsiteY3" fmla="*/ 2698044 h 3668888"/>
              <a:gd name="connsiteX4" fmla="*/ 1043088 w 1043088"/>
              <a:gd name="connsiteY4" fmla="*/ 3668888 h 36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088" h="3668888">
                <a:moveTo>
                  <a:pt x="930199" y="0"/>
                </a:moveTo>
                <a:cubicBezTo>
                  <a:pt x="742050" y="129822"/>
                  <a:pt x="553902" y="259644"/>
                  <a:pt x="399621" y="530577"/>
                </a:cubicBezTo>
                <a:cubicBezTo>
                  <a:pt x="245340" y="801510"/>
                  <a:pt x="30851" y="1264356"/>
                  <a:pt x="4510" y="1625600"/>
                </a:cubicBezTo>
                <a:cubicBezTo>
                  <a:pt x="-21831" y="1986845"/>
                  <a:pt x="68480" y="2357496"/>
                  <a:pt x="241576" y="2698044"/>
                </a:cubicBezTo>
                <a:cubicBezTo>
                  <a:pt x="414672" y="3038592"/>
                  <a:pt x="728880" y="3353740"/>
                  <a:pt x="1043088" y="3668888"/>
                </a:cubicBezTo>
              </a:path>
            </a:pathLst>
          </a:custGeom>
          <a:noFill/>
          <a:ln w="38100"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8714BF-14FF-4343-A787-0F33E610FB33}"/>
              </a:ext>
            </a:extLst>
          </p:cNvPr>
          <p:cNvSpPr/>
          <p:nvPr/>
        </p:nvSpPr>
        <p:spPr>
          <a:xfrm>
            <a:off x="7285036" y="4551207"/>
            <a:ext cx="4906964" cy="258222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79131B-36B8-4FDF-A3E3-2731841F9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87" y="1813476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6900C0-C865-4AB0-8A38-3E7B56254D53}"/>
              </a:ext>
            </a:extLst>
          </p:cNvPr>
          <p:cNvSpPr/>
          <p:nvPr/>
        </p:nvSpPr>
        <p:spPr>
          <a:xfrm>
            <a:off x="6229350" y="1345881"/>
            <a:ext cx="5836534" cy="1333023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1FB9C-47CF-480C-A588-ADFBBBAF687D}"/>
              </a:ext>
            </a:extLst>
          </p:cNvPr>
          <p:cNvSpPr/>
          <p:nvPr/>
        </p:nvSpPr>
        <p:spPr>
          <a:xfrm>
            <a:off x="6431911" y="3843412"/>
            <a:ext cx="4906964" cy="280216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6200042" y="89069"/>
            <a:ext cx="5991958" cy="92304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61FB9C-47CF-480C-A588-ADFBBBAF687D}"/>
              </a:ext>
            </a:extLst>
          </p:cNvPr>
          <p:cNvSpPr/>
          <p:nvPr/>
        </p:nvSpPr>
        <p:spPr>
          <a:xfrm>
            <a:off x="6433486" y="3200400"/>
            <a:ext cx="1491314" cy="280216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61FB9C-47CF-480C-A588-ADFBBBAF687D}"/>
              </a:ext>
            </a:extLst>
          </p:cNvPr>
          <p:cNvSpPr/>
          <p:nvPr/>
        </p:nvSpPr>
        <p:spPr>
          <a:xfrm>
            <a:off x="6585886" y="5867400"/>
            <a:ext cx="2710514" cy="280216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8431E881-4861-4B98-AF35-C99B2F0414ED}"/>
              </a:ext>
            </a:extLst>
          </p:cNvPr>
          <p:cNvSpPr/>
          <p:nvPr/>
        </p:nvSpPr>
        <p:spPr>
          <a:xfrm rot="7823720">
            <a:off x="8603740" y="178804"/>
            <a:ext cx="1803903" cy="4425045"/>
          </a:xfrm>
          <a:custGeom>
            <a:avLst/>
            <a:gdLst>
              <a:gd name="connsiteX0" fmla="*/ 930199 w 1043088"/>
              <a:gd name="connsiteY0" fmla="*/ 0 h 3668888"/>
              <a:gd name="connsiteX1" fmla="*/ 399621 w 1043088"/>
              <a:gd name="connsiteY1" fmla="*/ 530577 h 3668888"/>
              <a:gd name="connsiteX2" fmla="*/ 4510 w 1043088"/>
              <a:gd name="connsiteY2" fmla="*/ 1625600 h 3668888"/>
              <a:gd name="connsiteX3" fmla="*/ 241576 w 1043088"/>
              <a:gd name="connsiteY3" fmla="*/ 2698044 h 3668888"/>
              <a:gd name="connsiteX4" fmla="*/ 1043088 w 1043088"/>
              <a:gd name="connsiteY4" fmla="*/ 3668888 h 3668888"/>
              <a:gd name="connsiteX0" fmla="*/ 1111408 w 1224297"/>
              <a:gd name="connsiteY0" fmla="*/ 0 h 3668888"/>
              <a:gd name="connsiteX1" fmla="*/ 580830 w 1224297"/>
              <a:gd name="connsiteY1" fmla="*/ 530577 h 3668888"/>
              <a:gd name="connsiteX2" fmla="*/ 185719 w 1224297"/>
              <a:gd name="connsiteY2" fmla="*/ 1625600 h 3668888"/>
              <a:gd name="connsiteX3" fmla="*/ 67199 w 1224297"/>
              <a:gd name="connsiteY3" fmla="*/ 2882206 h 3668888"/>
              <a:gd name="connsiteX4" fmla="*/ 1224297 w 1224297"/>
              <a:gd name="connsiteY4" fmla="*/ 3668888 h 3668888"/>
              <a:gd name="connsiteX0" fmla="*/ 1111408 w 1111408"/>
              <a:gd name="connsiteY0" fmla="*/ 0 h 3889929"/>
              <a:gd name="connsiteX1" fmla="*/ 580830 w 1111408"/>
              <a:gd name="connsiteY1" fmla="*/ 530577 h 3889929"/>
              <a:gd name="connsiteX2" fmla="*/ 185719 w 1111408"/>
              <a:gd name="connsiteY2" fmla="*/ 1625600 h 3889929"/>
              <a:gd name="connsiteX3" fmla="*/ 67199 w 1111408"/>
              <a:gd name="connsiteY3" fmla="*/ 2882206 h 3889929"/>
              <a:gd name="connsiteX4" fmla="*/ 860305 w 1111408"/>
              <a:gd name="connsiteY4" fmla="*/ 3889929 h 3889929"/>
              <a:gd name="connsiteX0" fmla="*/ 1111408 w 1111408"/>
              <a:gd name="connsiteY0" fmla="*/ 0 h 3889929"/>
              <a:gd name="connsiteX1" fmla="*/ 580830 w 1111408"/>
              <a:gd name="connsiteY1" fmla="*/ 530577 h 3889929"/>
              <a:gd name="connsiteX2" fmla="*/ 185719 w 1111408"/>
              <a:gd name="connsiteY2" fmla="*/ 1625600 h 3889929"/>
              <a:gd name="connsiteX3" fmla="*/ 67199 w 1111408"/>
              <a:gd name="connsiteY3" fmla="*/ 2882206 h 3889929"/>
              <a:gd name="connsiteX4" fmla="*/ 860305 w 1111408"/>
              <a:gd name="connsiteY4" fmla="*/ 3889929 h 3889929"/>
              <a:gd name="connsiteX0" fmla="*/ 1139437 w 1139437"/>
              <a:gd name="connsiteY0" fmla="*/ 0 h 3889929"/>
              <a:gd name="connsiteX1" fmla="*/ 608859 w 1139437"/>
              <a:gd name="connsiteY1" fmla="*/ 530577 h 3889929"/>
              <a:gd name="connsiteX2" fmla="*/ 107180 w 1139437"/>
              <a:gd name="connsiteY2" fmla="*/ 1552559 h 3889929"/>
              <a:gd name="connsiteX3" fmla="*/ 95228 w 1139437"/>
              <a:gd name="connsiteY3" fmla="*/ 2882206 h 3889929"/>
              <a:gd name="connsiteX4" fmla="*/ 888334 w 1139437"/>
              <a:gd name="connsiteY4" fmla="*/ 3889929 h 388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437" h="3889929">
                <a:moveTo>
                  <a:pt x="1139437" y="0"/>
                </a:moveTo>
                <a:cubicBezTo>
                  <a:pt x="951288" y="129822"/>
                  <a:pt x="780902" y="271817"/>
                  <a:pt x="608859" y="530577"/>
                </a:cubicBezTo>
                <a:cubicBezTo>
                  <a:pt x="436816" y="789337"/>
                  <a:pt x="192785" y="1160621"/>
                  <a:pt x="107180" y="1552559"/>
                </a:cubicBezTo>
                <a:cubicBezTo>
                  <a:pt x="21575" y="1944497"/>
                  <a:pt x="-77868" y="2541658"/>
                  <a:pt x="95228" y="2882206"/>
                </a:cubicBezTo>
                <a:cubicBezTo>
                  <a:pt x="268324" y="3222754"/>
                  <a:pt x="491756" y="3661557"/>
                  <a:pt x="888334" y="3889929"/>
                </a:cubicBezTo>
              </a:path>
            </a:pathLst>
          </a:custGeom>
          <a:noFill/>
          <a:ln w="38100"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962400" y="2253918"/>
            <a:ext cx="6179307" cy="3531995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66744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/>
      <p:bldP spid="8" grpId="0" animBg="1"/>
      <p:bldP spid="8" grpId="1" animBg="1"/>
      <p:bldP spid="9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 charset="0"/>
              </a:rPr>
              <a:t>Thread State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086011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State shared by all threads in process/</a:t>
            </a:r>
            <a:r>
              <a:rPr lang="en-US" dirty="0" smtClean="0">
                <a:ea typeface="MS PGothic" charset="0"/>
              </a:rPr>
              <a:t>address </a:t>
            </a:r>
            <a:r>
              <a:rPr lang="en-US" dirty="0">
                <a:ea typeface="MS PGothic" charset="0"/>
              </a:rPr>
              <a:t>space</a:t>
            </a:r>
          </a:p>
          <a:p>
            <a:pPr lvl="1"/>
            <a:r>
              <a:rPr lang="en-US" dirty="0">
                <a:ea typeface="MS PGothic" charset="0"/>
              </a:rPr>
              <a:t>Content of memory (global variables, heap)</a:t>
            </a:r>
          </a:p>
          <a:p>
            <a:pPr lvl="1"/>
            <a:r>
              <a:rPr lang="en-US" dirty="0">
                <a:ea typeface="MS PGothic" charset="0"/>
              </a:rPr>
              <a:t>I/O state (file </a:t>
            </a:r>
            <a:r>
              <a:rPr lang="en-US" dirty="0" smtClean="0">
                <a:ea typeface="MS PGothic" charset="0"/>
              </a:rPr>
              <a:t>descriptors, </a:t>
            </a:r>
            <a:r>
              <a:rPr lang="en-US" dirty="0">
                <a:ea typeface="MS PGothic" charset="0"/>
              </a:rPr>
              <a:t>network connections, </a:t>
            </a:r>
            <a:r>
              <a:rPr lang="en-US" dirty="0" err="1">
                <a:ea typeface="MS PGothic" charset="0"/>
              </a:rPr>
              <a:t>etc</a:t>
            </a:r>
            <a:r>
              <a:rPr lang="en-US" dirty="0">
                <a:ea typeface="MS PGothic" charset="0"/>
              </a:rPr>
              <a:t>)</a:t>
            </a:r>
          </a:p>
          <a:p>
            <a:endParaRPr lang="en-US" dirty="0">
              <a:ea typeface="MS PGothic" charset="0"/>
            </a:endParaRPr>
          </a:p>
          <a:p>
            <a:r>
              <a:rPr lang="en-US" dirty="0">
                <a:ea typeface="MS PGothic" charset="0"/>
              </a:rPr>
              <a:t>State “private” to each </a:t>
            </a:r>
            <a:r>
              <a:rPr lang="en-US" dirty="0" smtClean="0">
                <a:ea typeface="MS PGothic" charset="0"/>
              </a:rPr>
              <a:t>thread </a:t>
            </a:r>
            <a:endParaRPr lang="en-US" dirty="0">
              <a:ea typeface="MS PGothic" charset="0"/>
            </a:endParaRPr>
          </a:p>
          <a:p>
            <a:pPr lvl="1"/>
            <a:r>
              <a:rPr lang="en-US" dirty="0">
                <a:ea typeface="MS PGothic" charset="0"/>
              </a:rPr>
              <a:t>Kept in </a:t>
            </a:r>
            <a:r>
              <a:rPr lang="en-US" dirty="0">
                <a:solidFill>
                  <a:srgbClr val="FF0000"/>
                </a:solidFill>
                <a:ea typeface="MS PGothic" charset="0"/>
              </a:rPr>
              <a:t>TCB </a:t>
            </a:r>
            <a:r>
              <a:rPr lang="en-US" dirty="0">
                <a:solidFill>
                  <a:srgbClr val="FF0000"/>
                </a:solidFill>
                <a:ea typeface="MS PGothic" charset="0"/>
                <a:sym typeface="Symbol" charset="0"/>
              </a:rPr>
              <a:t> Thread Control Block</a:t>
            </a:r>
          </a:p>
          <a:p>
            <a:pPr lvl="1"/>
            <a:r>
              <a:rPr lang="en-US" dirty="0">
                <a:ea typeface="MS PGothic" charset="0"/>
              </a:rPr>
              <a:t>CPU registers (including, program counter)</a:t>
            </a:r>
          </a:p>
          <a:p>
            <a:pPr lvl="1"/>
            <a:r>
              <a:rPr lang="en-US" dirty="0">
                <a:ea typeface="MS PGothic" charset="0"/>
              </a:rPr>
              <a:t>Execution stack – what is this?</a:t>
            </a:r>
          </a:p>
          <a:p>
            <a:pPr lvl="1"/>
            <a:endParaRPr lang="en-US" dirty="0">
              <a:ea typeface="MS PGothic" charset="0"/>
            </a:endParaRPr>
          </a:p>
          <a:p>
            <a:r>
              <a:rPr lang="en-US" dirty="0">
                <a:ea typeface="MS PGothic" charset="0"/>
              </a:rPr>
              <a:t>Execution Stack</a:t>
            </a:r>
          </a:p>
          <a:p>
            <a:pPr lvl="1"/>
            <a:r>
              <a:rPr lang="en-US" dirty="0">
                <a:ea typeface="MS PGothic" charset="0"/>
              </a:rPr>
              <a:t>Parameters, temporary variables</a:t>
            </a:r>
          </a:p>
          <a:p>
            <a:pPr lvl="1"/>
            <a:r>
              <a:rPr lang="en-US" dirty="0">
                <a:ea typeface="MS PGothic" charset="0"/>
              </a:rPr>
              <a:t>Return PCs are kept while called procedures are executing</a:t>
            </a:r>
          </a:p>
        </p:txBody>
      </p:sp>
    </p:spTree>
    <p:extLst>
      <p:ext uri="{BB962C8B-B14F-4D97-AF65-F5344CB8AC3E}">
        <p14:creationId xmlns:p14="http://schemas.microsoft.com/office/powerpoint/2010/main" val="45761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vs. Per-Thread State</a:t>
            </a:r>
            <a:endParaRPr lang="en-US" dirty="0"/>
          </a:p>
        </p:txBody>
      </p:sp>
      <p:pic>
        <p:nvPicPr>
          <p:cNvPr id="4" name="Content Placeholder 3" descr="perThreadAndSharedStat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0740" r="-107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7987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if 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b="0" dirty="0" err="1" smtClean="0">
                  <a:latin typeface="Consolas" charset="0"/>
                  <a:ea typeface="Consolas" charset="0"/>
                  <a:cs typeface="Consolas" charset="0"/>
                </a:rPr>
                <a:t>printf</a:t>
              </a:r>
              <a:r>
                <a:rPr lang="en-US" altLang="en-US" b="0" dirty="0" smtClean="0"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en-US" b="0" dirty="0" err="1" smtClean="0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56388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47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11430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47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15240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71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1941633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82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8067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3188189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91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8067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35814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77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24163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48006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96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C: ret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=B+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14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Recall: Process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741485"/>
            <a:ext cx="8915400" cy="56388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Definition: </a:t>
            </a:r>
            <a:r>
              <a:rPr lang="en-US" alt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xecution environment with </a:t>
            </a:r>
            <a:r>
              <a:rPr lang="en-US" dirty="0">
                <a:solidFill>
                  <a:srgbClr val="FF0000"/>
                </a:solidFill>
              </a:rPr>
              <a:t>Restricted </a:t>
            </a:r>
            <a:r>
              <a:rPr lang="en-US" dirty="0" smtClean="0">
                <a:solidFill>
                  <a:srgbClr val="FF0000"/>
                </a:solidFill>
              </a:rPr>
              <a:t>Rights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One or more threads in a (protected) Address Space </a:t>
            </a:r>
          </a:p>
          <a:p>
            <a:pPr lvl="1"/>
            <a:r>
              <a:rPr lang="en-US" altLang="en-US" dirty="0" smtClean="0"/>
              <a:t>Owns memory (address space), file descriptors, network connections, …</a:t>
            </a:r>
          </a:p>
          <a:p>
            <a:r>
              <a:rPr lang="en-US" altLang="en-US" dirty="0" smtClean="0"/>
              <a:t>Instance of a running program</a:t>
            </a:r>
          </a:p>
          <a:p>
            <a:pPr lvl="1"/>
            <a:r>
              <a:rPr lang="en-US" altLang="en-US" dirty="0" smtClean="0"/>
              <a:t>When you run an executable, it runs in its own process</a:t>
            </a:r>
          </a:p>
          <a:p>
            <a:pPr lvl="1"/>
            <a:r>
              <a:rPr lang="en-US" altLang="en-US" dirty="0" smtClean="0"/>
              <a:t>Application: one or more processes working together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Why </a:t>
            </a:r>
            <a:r>
              <a:rPr lang="en-US" altLang="en-US" dirty="0" smtClean="0">
                <a:latin typeface="Gill Sans" charset="0"/>
                <a:ea typeface="Gill Sans" charset="0"/>
                <a:cs typeface="Gill Sans" charset="0"/>
              </a:rPr>
              <a:t>processes</a:t>
            </a:r>
            <a:r>
              <a:rPr lang="en-US" altLang="en-US" dirty="0" smtClean="0"/>
              <a:t>? 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Protected from each other!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OS Protected from them</a:t>
            </a:r>
          </a:p>
          <a:p>
            <a:r>
              <a:rPr lang="en-US" altLang="en-US" dirty="0" smtClean="0"/>
              <a:t>In modern OS, anything that runs outside of the kernel runs in a process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9" t="11848" r="782" b="18162"/>
          <a:stretch/>
        </p:blipFill>
        <p:spPr bwMode="auto">
          <a:xfrm>
            <a:off x="8610600" y="823094"/>
            <a:ext cx="3200400" cy="330681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1600" y="4128657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 Light"/>
              </a:rPr>
              <a:t>Multi-Threaded Process</a:t>
            </a:r>
            <a:endParaRPr lang="en-US" b="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56772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30259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15240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96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C: ret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=B+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996113" y="27432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A: tmp=2</a:t>
            </a:r>
          </a:p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   ret=C+1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848600" y="3352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000328" y="3862388"/>
            <a:ext cx="1721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Stack Growth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3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if 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printf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30259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23622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96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C: ret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=B+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996113" y="27432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A: tmp=2</a:t>
            </a:r>
          </a:p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   ret=C+1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848600" y="3352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000328" y="3862388"/>
            <a:ext cx="1721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Stack Growth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43849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75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3025914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27432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96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C: ret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=B+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996113" y="27432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A: tmp=2</a:t>
            </a:r>
          </a:p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   ret=C+1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848600" y="3352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000328" y="3862388"/>
            <a:ext cx="1721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Stack Growth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43849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96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24384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52578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96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C: ret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=B+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43849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34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8288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40386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43849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86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23622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94448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 1 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99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if 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printf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en-US" b="0" dirty="0" err="1">
                  <a:latin typeface="Consolas" charset="0"/>
                  <a:ea typeface="Consolas" charset="0"/>
                  <a:cs typeface="Consolas" charset="0"/>
                </a:rPr>
                <a:t>tmp</a:t>
              </a: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27432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94448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 1 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524000" y="1447800"/>
            <a:ext cx="914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A+1: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A+2: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endParaRPr lang="en-US" alt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B+1: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C:</a:t>
            </a:r>
          </a:p>
          <a:p>
            <a:pPr algn="r">
              <a:spcBef>
                <a:spcPct val="50000"/>
              </a:spcBef>
            </a:pP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C+1:</a:t>
            </a:r>
          </a:p>
          <a:p>
            <a:pPr algn="r">
              <a:spcBef>
                <a:spcPct val="50000"/>
              </a:spcBef>
            </a:pP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e</a:t>
            </a:r>
            <a:r>
              <a:rPr lang="en-US" altLang="en-US" b="0" dirty="0" smtClean="0">
                <a:latin typeface="Consolas" charset="0"/>
                <a:ea typeface="Consolas" charset="0"/>
                <a:cs typeface="Consolas" charset="0"/>
              </a:rPr>
              <a:t>xit: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90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768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5943600"/>
            <a:ext cx="2286000" cy="2286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1" y="4419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Output: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310" y="4419600"/>
            <a:ext cx="94448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&gt;2 1 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42260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2362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0">
                  <a:latin typeface="Consolas" charset="0"/>
                  <a:ea typeface="Consolas" charset="0"/>
                  <a:cs typeface="Consolas" charset="0"/>
                </a:rPr>
                <a:t>A(1);</a:t>
              </a:r>
            </a:p>
          </p:txBody>
        </p:sp>
      </p:grp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996113" y="27432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A: tmp=2</a:t>
            </a:r>
          </a:p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   ret=C+1</a:t>
            </a:r>
          </a:p>
        </p:txBody>
      </p:sp>
      <p:sp>
        <p:nvSpPr>
          <p:cNvPr id="35847" name="Line 15"/>
          <p:cNvSpPr>
            <a:spLocks noChangeShapeType="1"/>
          </p:cNvSpPr>
          <p:nvPr/>
        </p:nvSpPr>
        <p:spPr bwMode="auto">
          <a:xfrm>
            <a:off x="7848600" y="3352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5848" name="Text Box 16"/>
          <p:cNvSpPr txBox="1">
            <a:spLocks noChangeArrowheads="1"/>
          </p:cNvSpPr>
          <p:nvPr/>
        </p:nvSpPr>
        <p:spPr bwMode="auto">
          <a:xfrm>
            <a:off x="7000328" y="3862388"/>
            <a:ext cx="1721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Stack Growth</a:t>
            </a:r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6996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A: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   ret=exit</a:t>
            </a:r>
          </a:p>
        </p:txBody>
      </p:sp>
      <p:sp>
        <p:nvSpPr>
          <p:cNvPr id="35850" name="Rectangle 7"/>
          <p:cNvSpPr>
            <a:spLocks noChangeArrowheads="1"/>
          </p:cNvSpPr>
          <p:nvPr/>
        </p:nvSpPr>
        <p:spPr bwMode="auto">
          <a:xfrm>
            <a:off x="6996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B: ret=A+2</a:t>
            </a:r>
          </a:p>
        </p:txBody>
      </p:sp>
      <p:sp>
        <p:nvSpPr>
          <p:cNvPr id="35851" name="Rectangle 6"/>
          <p:cNvSpPr>
            <a:spLocks noChangeArrowheads="1"/>
          </p:cNvSpPr>
          <p:nvPr/>
        </p:nvSpPr>
        <p:spPr bwMode="auto">
          <a:xfrm>
            <a:off x="6996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Consolas" charset="0"/>
                <a:ea typeface="Consolas" charset="0"/>
                <a:cs typeface="Consolas" charset="0"/>
              </a:rPr>
              <a:t>C: ret=b+1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219200"/>
            <a:ext cx="1524000" cy="707886"/>
            <a:chOff x="3962400" y="1219200"/>
            <a:chExt cx="1524000" cy="707886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973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362200" y="5638800"/>
            <a:ext cx="2286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31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86768-3C76-402F-AD2F-2A1D05BF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Layout with Two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37355-35D3-4DC6-B5F9-183A5DC7B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52881"/>
            <a:ext cx="5711456" cy="4351338"/>
          </a:xfrm>
        </p:spPr>
        <p:txBody>
          <a:bodyPr/>
          <a:lstStyle/>
          <a:p>
            <a:r>
              <a:rPr lang="en-US" altLang="ko-KR" dirty="0">
                <a:ea typeface="Gulim" charset="0"/>
              </a:rPr>
              <a:t>Two sets of CPU registers</a:t>
            </a:r>
          </a:p>
          <a:p>
            <a:r>
              <a:rPr lang="en-US" altLang="ko-KR" dirty="0">
                <a:ea typeface="Gulim" charset="0"/>
              </a:rPr>
              <a:t>Two sets of Stacks</a:t>
            </a:r>
          </a:p>
          <a:p>
            <a:r>
              <a:rPr lang="en-US" altLang="ko-KR" dirty="0">
                <a:ea typeface="Gulim" charset="0"/>
              </a:rPr>
              <a:t>Issues:</a:t>
            </a:r>
          </a:p>
          <a:p>
            <a:pPr lvl="1"/>
            <a:r>
              <a:rPr lang="en-US" altLang="ko-KR" dirty="0">
                <a:ea typeface="Gulim" charset="0"/>
              </a:rPr>
              <a:t>How do we position stacks relative to </a:t>
            </a:r>
            <a:br>
              <a:rPr lang="en-US" altLang="ko-KR" dirty="0">
                <a:ea typeface="Gulim" charset="0"/>
              </a:rPr>
            </a:br>
            <a:r>
              <a:rPr lang="en-US" altLang="ko-KR" dirty="0">
                <a:ea typeface="Gulim" charset="0"/>
              </a:rPr>
              <a:t>each other?</a:t>
            </a:r>
          </a:p>
          <a:p>
            <a:pPr lvl="1"/>
            <a:r>
              <a:rPr lang="en-US" altLang="ko-KR" dirty="0">
                <a:ea typeface="Gulim" charset="0"/>
              </a:rPr>
              <a:t>What maximum size should we choose</a:t>
            </a:r>
            <a:br>
              <a:rPr lang="en-US" altLang="ko-KR" dirty="0">
                <a:ea typeface="Gulim" charset="0"/>
              </a:rPr>
            </a:br>
            <a:r>
              <a:rPr lang="en-US" altLang="ko-KR" dirty="0">
                <a:ea typeface="Gulim" charset="0"/>
              </a:rPr>
              <a:t>for the stacks?</a:t>
            </a:r>
          </a:p>
          <a:p>
            <a:pPr lvl="1"/>
            <a:r>
              <a:rPr lang="en-US" altLang="ko-KR" dirty="0">
                <a:ea typeface="Gulim" charset="0"/>
              </a:rPr>
              <a:t>What happens if threads violate this?</a:t>
            </a:r>
          </a:p>
          <a:p>
            <a:pPr lvl="1"/>
            <a:r>
              <a:rPr lang="en-US" altLang="ko-KR" dirty="0">
                <a:ea typeface="Gulim" charset="0"/>
              </a:rPr>
              <a:t>How might you catch violations?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8DD3-D3A4-4C75-B034-8E1483135337}"/>
              </a:ext>
            </a:extLst>
          </p:cNvPr>
          <p:cNvGrpSpPr>
            <a:grpSpLocks/>
          </p:cNvGrpSpPr>
          <p:nvPr/>
        </p:nvGrpSpPr>
        <p:grpSpPr bwMode="auto">
          <a:xfrm>
            <a:off x="8001001" y="1017944"/>
            <a:ext cx="2166938" cy="4343400"/>
            <a:chOff x="3648" y="1008"/>
            <a:chExt cx="1365" cy="273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6420184-A653-4B20-95DC-453D605DD4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008"/>
              <a:ext cx="1056" cy="2736"/>
              <a:chOff x="3648" y="1008"/>
              <a:chExt cx="1056" cy="273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59C604-A9C0-40A5-8CFF-30FAC078F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056" cy="27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1B249E8-5496-4407-AD15-9DAEEBF05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08"/>
                <a:ext cx="1056" cy="336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400" b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CBA8A1-8EE3-4E8D-A133-0245C63F8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1056" cy="288"/>
              </a:xfrm>
              <a:prstGeom prst="rect">
                <a:avLst/>
              </a:prstGeom>
              <a:solidFill>
                <a:srgbClr val="53FB25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400" b="0">
                    <a:ea typeface="Gill Sans" charset="0"/>
                    <a:cs typeface="Gill Sans" charset="0"/>
                  </a:rPr>
                  <a:t>Global Data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2B9D330-953B-49BC-B1E8-1D8E1BF0D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640"/>
                <a:ext cx="1056" cy="48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4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B06B720-707A-4A2B-B96A-39835759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056" cy="336"/>
              </a:xfrm>
              <a:prstGeom prst="rect">
                <a:avLst/>
              </a:prstGeom>
              <a:solidFill>
                <a:srgbClr val="FF66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400" b="0">
                    <a:ea typeface="Gill Sans" charset="0"/>
                    <a:cs typeface="Gill Sans" charset="0"/>
                  </a:rPr>
                  <a:t>Stack 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0A485EC-E040-4C4D-9F51-EEAB6D214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1056" cy="432"/>
              </a:xfrm>
              <a:prstGeom prst="rect">
                <a:avLst/>
              </a:prstGeom>
              <a:solidFill>
                <a:srgbClr val="02E3EE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400" b="0">
                    <a:ea typeface="Gill Sans" charset="0"/>
                    <a:cs typeface="Gill Sans" charset="0"/>
                  </a:rPr>
                  <a:t>Stack 2</a:t>
                </a:r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CEC05719-E70C-41B1-8746-893488113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12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45664A13-962A-4FAB-9681-E646102AF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2112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85C196D5-ECFA-4D5A-A454-AC8CC341D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6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b="0"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" name="Text Box 15">
              <a:extLst>
                <a:ext uri="{FF2B5EF4-FFF2-40B4-BE49-F238E27FC236}">
                  <a16:creationId xmlns:a16="http://schemas.microsoft.com/office/drawing/2014/main" id="{47CECDD6-F176-45E4-801A-01C4E5C79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242" y="2208"/>
              <a:ext cx="12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9870C0D-ACA9-481E-BDA1-09C9A0DD51F7}"/>
              </a:ext>
            </a:extLst>
          </p:cNvPr>
          <p:cNvSpPr txBox="1"/>
          <p:nvPr/>
        </p:nvSpPr>
        <p:spPr>
          <a:xfrm>
            <a:off x="9764615" y="517667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0x000…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0031FA-4412-4396-848B-72F0062AECE1}"/>
              </a:ext>
            </a:extLst>
          </p:cNvPr>
          <p:cNvSpPr txBox="1"/>
          <p:nvPr/>
        </p:nvSpPr>
        <p:spPr>
          <a:xfrm>
            <a:off x="9764614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0xFFF…</a:t>
            </a:r>
          </a:p>
        </p:txBody>
      </p:sp>
    </p:spTree>
    <p:extLst>
      <p:ext uri="{BB962C8B-B14F-4D97-AF65-F5344CB8AC3E}">
        <p14:creationId xmlns:p14="http://schemas.microsoft.com/office/powerpoint/2010/main" val="3313816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220200" cy="533400"/>
          </a:xfrm>
        </p:spPr>
        <p:txBody>
          <a:bodyPr/>
          <a:lstStyle/>
          <a:p>
            <a:r>
              <a:rPr lang="en-US" sz="2800" dirty="0"/>
              <a:t>Recall: Simple address translation with Base and Bound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1628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500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7326295" y="3184659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2271390" y="838201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9383696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383696" y="6019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383696" y="3048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00191" y="685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33601" y="350520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address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61117" y="2805724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Base Address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114800" y="3175056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Plus 58"/>
          <p:cNvSpPr/>
          <p:nvPr/>
        </p:nvSpPr>
        <p:spPr bwMode="auto">
          <a:xfrm>
            <a:off x="6172200" y="3733800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114800" y="4876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34603" y="4507468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 flipV="1">
            <a:off x="5943601" y="3193868"/>
            <a:ext cx="1382695" cy="1716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6096000" y="3581402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3352800" y="38100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Arrow Connector 67"/>
          <p:cNvCxnSpPr>
            <a:endCxn id="44" idx="1"/>
          </p:cNvCxnSpPr>
          <p:nvPr/>
        </p:nvCxnSpPr>
        <p:spPr bwMode="auto">
          <a:xfrm flipV="1">
            <a:off x="1905000" y="1359234"/>
            <a:ext cx="366390" cy="12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6553201" y="3810000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58" idx="3"/>
            <a:endCxn id="64" idx="1"/>
          </p:cNvCxnSpPr>
          <p:nvPr/>
        </p:nvCxnSpPr>
        <p:spPr bwMode="auto">
          <a:xfrm>
            <a:off x="5943601" y="3365557"/>
            <a:ext cx="219355" cy="2939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6096000" y="4343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172200" y="44196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&lt;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5486401" y="3810001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5943601" y="4798686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1905000" y="1371600"/>
            <a:ext cx="0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4419601" y="317505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383695" y="47244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572001" y="4876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>
          <a:xfrm>
            <a:off x="1676400" y="5486400"/>
            <a:ext cx="533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 the program touch OS?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it touch other programs?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34281" y="322662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84071" y="348887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Rounded Rectangular Callout 66"/>
          <p:cNvSpPr/>
          <p:nvPr/>
        </p:nvSpPr>
        <p:spPr bwMode="auto">
          <a:xfrm>
            <a:off x="4572000" y="1600200"/>
            <a:ext cx="2461027" cy="762000"/>
          </a:xfrm>
          <a:prstGeom prst="wedgeRoundRectCallout">
            <a:avLst>
              <a:gd name="adj1" fmla="val 28695"/>
              <a:gd name="adj2" fmla="val 20946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latin typeface="Gill Sans"/>
                <a:cs typeface="Gill Sans"/>
              </a:rPr>
              <a:t>Addresses translated </a:t>
            </a:r>
            <a:br>
              <a:rPr lang="en-US" b="0" dirty="0">
                <a:latin typeface="Gill Sans"/>
                <a:cs typeface="Gill Sans"/>
              </a:rPr>
            </a:br>
            <a:r>
              <a:rPr lang="en-US" b="0" dirty="0">
                <a:latin typeface="Gill Sans"/>
                <a:cs typeface="Gill Sans"/>
              </a:rPr>
              <a:t>on-the-fly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51753" y="375247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010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00191" y="247534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44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429000"/>
            <a:ext cx="9550400" cy="533400"/>
          </a:xfrm>
        </p:spPr>
        <p:txBody>
          <a:bodyPr/>
          <a:lstStyle/>
          <a:p>
            <a:r>
              <a:rPr lang="en-US" dirty="0" smtClean="0"/>
              <a:t>INTERLEAVING AND NONDETERMINISM</a:t>
            </a:r>
            <a:br>
              <a:rPr lang="en-US" dirty="0" smtClean="0"/>
            </a:br>
            <a:r>
              <a:rPr lang="en-US" dirty="0" smtClean="0"/>
              <a:t>(The beginning of a long discussion!)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19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3B4E20-ADA2-4DEC-88BF-F5594785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Abstraction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9ECCC8-CBED-4A94-AD15-79995AC0F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475"/>
            <a:ext cx="10515600" cy="1406488"/>
          </a:xfrm>
        </p:spPr>
        <p:txBody>
          <a:bodyPr>
            <a:normAutofit/>
          </a:bodyPr>
          <a:lstStyle/>
          <a:p>
            <a:r>
              <a:rPr lang="en-US" dirty="0"/>
              <a:t>Illusion: Infinite number of processors</a:t>
            </a:r>
          </a:p>
          <a:p>
            <a:r>
              <a:rPr lang="en-US" dirty="0"/>
              <a:t>Reality: Threads execute with variable “speed”</a:t>
            </a:r>
          </a:p>
          <a:p>
            <a:pPr lvl="1"/>
            <a:r>
              <a:rPr lang="en-US" dirty="0"/>
              <a:t>Programs must be designed to work with any schedule</a:t>
            </a:r>
          </a:p>
        </p:txBody>
      </p:sp>
      <p:pic>
        <p:nvPicPr>
          <p:cNvPr id="9" name="Content Placeholder 3" descr="threadAbstraction.pdf">
            <a:extLst>
              <a:ext uri="{FF2B5EF4-FFF2-40B4-BE49-F238E27FC236}">
                <a16:creationId xmlns:a16="http://schemas.microsoft.com/office/drawing/2014/main" id="{F3CA7464-DB3C-4A82-8165-8CFB1A81F1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5885" b="-15885"/>
          <a:stretch>
            <a:fillRect/>
          </a:stretch>
        </p:blipFill>
        <p:spPr>
          <a:xfrm>
            <a:off x="1554800" y="681038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46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1E72-B179-4964-992B-324D1F95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Programmer vs. Processor View</a:t>
            </a:r>
          </a:p>
        </p:txBody>
      </p:sp>
      <p:pic>
        <p:nvPicPr>
          <p:cNvPr id="9" name="Content Placeholder 3" descr="threadSuspend2.pdf">
            <a:extLst>
              <a:ext uri="{FF2B5EF4-FFF2-40B4-BE49-F238E27FC236}">
                <a16:creationId xmlns:a16="http://schemas.microsoft.com/office/drawing/2014/main" id="{1A85C4C3-F340-4D50-8390-59CDA172E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43" r="59511" b="12642"/>
          <a:stretch/>
        </p:blipFill>
        <p:spPr>
          <a:xfrm>
            <a:off x="3232332" y="1514423"/>
            <a:ext cx="1565037" cy="5018193"/>
          </a:xfrm>
          <a:prstGeom prst="rect">
            <a:avLst/>
          </a:prstGeom>
        </p:spPr>
      </p:pic>
      <p:pic>
        <p:nvPicPr>
          <p:cNvPr id="12" name="Content Placeholder 3" descr="threadSuspend2.pdf">
            <a:extLst>
              <a:ext uri="{FF2B5EF4-FFF2-40B4-BE49-F238E27FC236}">
                <a16:creationId xmlns:a16="http://schemas.microsoft.com/office/drawing/2014/main" id="{A6A8B101-FBB7-4F35-85A9-9D3216442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49" r="29195" b="12642"/>
          <a:stretch/>
        </p:blipFill>
        <p:spPr>
          <a:xfrm>
            <a:off x="5527470" y="1474682"/>
            <a:ext cx="2533626" cy="5018193"/>
          </a:xfrm>
          <a:prstGeom prst="rect">
            <a:avLst/>
          </a:prstGeom>
        </p:spPr>
      </p:pic>
      <p:pic>
        <p:nvPicPr>
          <p:cNvPr id="13" name="Content Placeholder 3" descr="threadSuspend2.pdf">
            <a:extLst>
              <a:ext uri="{FF2B5EF4-FFF2-40B4-BE49-F238E27FC236}">
                <a16:creationId xmlns:a16="http://schemas.microsoft.com/office/drawing/2014/main" id="{A1406A28-4363-4216-B1D8-AB4A1AD030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31" r="-1487" b="12642"/>
          <a:stretch/>
        </p:blipFill>
        <p:spPr>
          <a:xfrm>
            <a:off x="8791197" y="1474682"/>
            <a:ext cx="2533626" cy="5018193"/>
          </a:xfrm>
          <a:prstGeom prst="rect">
            <a:avLst/>
          </a:prstGeom>
        </p:spPr>
      </p:pic>
      <p:pic>
        <p:nvPicPr>
          <p:cNvPr id="14" name="Content Placeholder 3" descr="threadSuspend2.pdf">
            <a:extLst>
              <a:ext uri="{FF2B5EF4-FFF2-40B4-BE49-F238E27FC236}">
                <a16:creationId xmlns:a16="http://schemas.microsoft.com/office/drawing/2014/main" id="{87CCCEDF-2D24-49C0-BE67-706AEE24C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079" r="78425" b="12642"/>
          <a:stretch/>
        </p:blipFill>
        <p:spPr>
          <a:xfrm>
            <a:off x="573756" y="1514423"/>
            <a:ext cx="1923585" cy="50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98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96DEF-6CAD-48AA-9008-B957712D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Executions</a:t>
            </a:r>
          </a:p>
        </p:txBody>
      </p:sp>
      <p:pic>
        <p:nvPicPr>
          <p:cNvPr id="6" name="Content Placeholder 5" descr="unpredictableSpeed.pdf">
            <a:extLst>
              <a:ext uri="{FF2B5EF4-FFF2-40B4-BE49-F238E27FC236}">
                <a16:creationId xmlns:a16="http://schemas.microsoft.com/office/drawing/2014/main" id="{AEF04A6A-88C7-4EF8-881B-76C4E52F3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" r="4148"/>
          <a:stretch/>
        </p:blipFill>
        <p:spPr>
          <a:xfrm>
            <a:off x="2335539" y="1482141"/>
            <a:ext cx="7520921" cy="48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50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4080-7A91-4777-BB80-B3BEAE71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with Concurrent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FC161-BF1C-4843-A836-CF22453C1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Non-determinism:</a:t>
            </a:r>
          </a:p>
          <a:p>
            <a:pPr lvl="1"/>
            <a:r>
              <a:rPr lang="en-US" dirty="0"/>
              <a:t>Scheduler can run threads in </a:t>
            </a:r>
            <a:r>
              <a:rPr lang="en-US" b="1" dirty="0"/>
              <a:t>any order</a:t>
            </a:r>
          </a:p>
          <a:p>
            <a:pPr lvl="1"/>
            <a:r>
              <a:rPr lang="en-US" dirty="0"/>
              <a:t>Scheduler can switch threads </a:t>
            </a:r>
            <a:r>
              <a:rPr lang="en-US" b="1" dirty="0"/>
              <a:t>at any time</a:t>
            </a:r>
          </a:p>
          <a:p>
            <a:pPr lvl="1"/>
            <a:r>
              <a:rPr lang="en-US" dirty="0"/>
              <a:t>This can make testing very difficult</a:t>
            </a:r>
          </a:p>
          <a:p>
            <a:r>
              <a:rPr lang="en-US" i="1" dirty="0"/>
              <a:t>Independent Threads</a:t>
            </a:r>
          </a:p>
          <a:p>
            <a:pPr lvl="1"/>
            <a:r>
              <a:rPr lang="en-US" dirty="0"/>
              <a:t>No state shared with other threads</a:t>
            </a:r>
          </a:p>
          <a:p>
            <a:pPr lvl="1"/>
            <a:r>
              <a:rPr lang="en-US" dirty="0"/>
              <a:t>Deterministic, reproducible conditions</a:t>
            </a:r>
          </a:p>
          <a:p>
            <a:r>
              <a:rPr lang="en-US" i="1" dirty="0"/>
              <a:t>Cooperating Threads</a:t>
            </a:r>
          </a:p>
          <a:p>
            <a:pPr lvl="1"/>
            <a:r>
              <a:rPr lang="en-US" dirty="0"/>
              <a:t>Shared state between multiple threads</a:t>
            </a:r>
          </a:p>
          <a:p>
            <a:r>
              <a:rPr lang="en-US" b="1" dirty="0"/>
              <a:t>Goal: Correctness by Design</a:t>
            </a:r>
          </a:p>
        </p:txBody>
      </p:sp>
    </p:spTree>
    <p:extLst>
      <p:ext uri="{BB962C8B-B14F-4D97-AF65-F5344CB8AC3E}">
        <p14:creationId xmlns:p14="http://schemas.microsoft.com/office/powerpoint/2010/main" val="774055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E12AE-76EB-450F-BD23-0A3D82A2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</a:t>
            </a:r>
            <a:r>
              <a:rPr lang="en-US" dirty="0" smtClean="0"/>
              <a:t>Conditions: Example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0E394-4D66-4397-9E5A-2B08FDC3A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1137315"/>
          </a:xfrm>
        </p:spPr>
        <p:txBody>
          <a:bodyPr/>
          <a:lstStyle/>
          <a:p>
            <a:r>
              <a:rPr lang="en-US" dirty="0" smtClean="0"/>
              <a:t>Initially </a:t>
            </a:r>
            <a:r>
              <a:rPr lang="en-US" dirty="0">
                <a:latin typeface="Consolas" panose="020B0609020204030204" pitchFamily="49" charset="0"/>
              </a:rPr>
              <a:t>x == 0 and y == </a:t>
            </a:r>
            <a:r>
              <a:rPr lang="en-US" dirty="0" smtClean="0">
                <a:latin typeface="Consolas" panose="020B0609020204030204" pitchFamily="49" charset="0"/>
              </a:rPr>
              <a:t>0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are the possible values of </a:t>
            </a:r>
            <a:r>
              <a:rPr lang="en-US" dirty="0">
                <a:latin typeface="Consolas" panose="020B0609020204030204" pitchFamily="49" charset="0"/>
              </a:rPr>
              <a:t>x</a:t>
            </a:r>
            <a:r>
              <a:rPr lang="en-US" dirty="0"/>
              <a:t> below after all threads finish?</a:t>
            </a:r>
          </a:p>
          <a:p>
            <a:r>
              <a:rPr lang="en-US" dirty="0" smtClean="0"/>
              <a:t>Must </a:t>
            </a:r>
            <a:r>
              <a:rPr lang="en-US" dirty="0"/>
              <a:t>be </a:t>
            </a:r>
            <a:r>
              <a:rPr lang="en-US" b="1" dirty="0">
                <a:latin typeface="Consolas" panose="020B0609020204030204" pitchFamily="49" charset="0"/>
              </a:rPr>
              <a:t>1</a:t>
            </a:r>
            <a:r>
              <a:rPr lang="en-US" dirty="0"/>
              <a:t>. Thread B does not interfere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A761A5-F0AC-40CD-866E-6D5E6CCF63F9}"/>
              </a:ext>
            </a:extLst>
          </p:cNvPr>
          <p:cNvSpPr txBox="1">
            <a:spLocks/>
          </p:cNvSpPr>
          <p:nvPr/>
        </p:nvSpPr>
        <p:spPr>
          <a:xfrm>
            <a:off x="1390650" y="1752600"/>
            <a:ext cx="1728788" cy="106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latin typeface="Consolas" panose="020B0609020204030204" pitchFamily="49" charset="0"/>
                <a:cs typeface="Consolas" panose="020B0609020204030204" pitchFamily="49" charset="0"/>
              </a:rPr>
              <a:t>Thread A</a:t>
            </a: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x = 1;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7FA707-ED6D-432B-94B4-C4BCE92A1A84}"/>
              </a:ext>
            </a:extLst>
          </p:cNvPr>
          <p:cNvSpPr txBox="1">
            <a:spLocks/>
          </p:cNvSpPr>
          <p:nvPr/>
        </p:nvSpPr>
        <p:spPr>
          <a:xfrm>
            <a:off x="3605212" y="1752600"/>
            <a:ext cx="1728788" cy="106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latin typeface="Consolas" panose="020B0609020204030204" pitchFamily="49" charset="0"/>
                <a:cs typeface="Consolas" panose="020B0609020204030204" pitchFamily="49" charset="0"/>
              </a:rPr>
              <a:t>Thread B</a:t>
            </a: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y = 2;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52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E12AE-76EB-450F-BD23-0A3D82A2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</a:t>
            </a:r>
            <a:r>
              <a:rPr lang="en-US" dirty="0" smtClean="0"/>
              <a:t>Conditions: Example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0E394-4D66-4397-9E5A-2B08FDC3A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10515600" cy="4117976"/>
          </a:xfrm>
        </p:spPr>
        <p:txBody>
          <a:bodyPr/>
          <a:lstStyle/>
          <a:p>
            <a:r>
              <a:rPr lang="en-US" dirty="0" smtClean="0"/>
              <a:t>Initially </a:t>
            </a:r>
            <a:r>
              <a:rPr lang="en-US" dirty="0">
                <a:latin typeface="Consolas" panose="020B0609020204030204" pitchFamily="49" charset="0"/>
              </a:rPr>
              <a:t>x == 0 and y == </a:t>
            </a:r>
            <a:r>
              <a:rPr lang="en-US" dirty="0" smtClean="0">
                <a:latin typeface="Consolas" panose="020B0609020204030204" pitchFamily="49" charset="0"/>
              </a:rPr>
              <a:t>0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/>
              <a:t>What are the possible values of </a:t>
            </a:r>
            <a:r>
              <a:rPr lang="en-US" dirty="0">
                <a:latin typeface="Consolas" panose="020B0609020204030204" pitchFamily="49" charset="0"/>
              </a:rPr>
              <a:t>x</a:t>
            </a:r>
            <a:r>
              <a:rPr lang="en-US" dirty="0"/>
              <a:t> below? </a:t>
            </a:r>
            <a:endParaRPr lang="en-US" dirty="0" smtClean="0"/>
          </a:p>
          <a:p>
            <a:r>
              <a:rPr lang="en-US" dirty="0" smtClean="0">
                <a:latin typeface="Gill Sans Light"/>
              </a:rPr>
              <a:t>1 or 3 or 5 (non-deterministically)</a:t>
            </a:r>
          </a:p>
          <a:p>
            <a:r>
              <a:rPr lang="en-US" dirty="0" smtClean="0">
                <a:solidFill>
                  <a:srgbClr val="FF0000"/>
                </a:solidFill>
                <a:latin typeface="Gill Sans Light"/>
              </a:rPr>
              <a:t>Race Condition: Thread A races against Thread B!</a:t>
            </a:r>
            <a:endParaRPr lang="en-US" dirty="0">
              <a:solidFill>
                <a:srgbClr val="FF0000"/>
              </a:solidFill>
              <a:latin typeface="Gill Sans Ligh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A761A5-F0AC-40CD-866E-6D5E6CCF63F9}"/>
              </a:ext>
            </a:extLst>
          </p:cNvPr>
          <p:cNvSpPr txBox="1">
            <a:spLocks/>
          </p:cNvSpPr>
          <p:nvPr/>
        </p:nvSpPr>
        <p:spPr>
          <a:xfrm>
            <a:off x="1234705" y="1371601"/>
            <a:ext cx="2189532" cy="106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latin typeface="Consolas" panose="020B0609020204030204" pitchFamily="49" charset="0"/>
                <a:cs typeface="Consolas" panose="020B0609020204030204" pitchFamily="49" charset="0"/>
              </a:rPr>
              <a:t>Thread A</a:t>
            </a: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x = y + 1;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7FA707-ED6D-432B-94B4-C4BCE92A1A84}"/>
              </a:ext>
            </a:extLst>
          </p:cNvPr>
          <p:cNvSpPr txBox="1">
            <a:spLocks/>
          </p:cNvSpPr>
          <p:nvPr/>
        </p:nvSpPr>
        <p:spPr>
          <a:xfrm>
            <a:off x="3677868" y="1371600"/>
            <a:ext cx="2189532" cy="166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latin typeface="Consolas" panose="020B0609020204030204" pitchFamily="49" charset="0"/>
                <a:cs typeface="Consolas" panose="020B0609020204030204" pitchFamily="49" charset="0"/>
              </a:rPr>
              <a:t>Thread B</a:t>
            </a: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y = 2;</a:t>
            </a: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y = y * 2;</a:t>
            </a:r>
          </a:p>
        </p:txBody>
      </p:sp>
    </p:spTree>
    <p:extLst>
      <p:ext uri="{BB962C8B-B14F-4D97-AF65-F5344CB8AC3E}">
        <p14:creationId xmlns:p14="http://schemas.microsoft.com/office/powerpoint/2010/main" val="73062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09B6-740B-410E-BB2C-FD715A9C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Shared Data Structure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F368BDF-6CFF-46F7-B7EC-0CBC637E7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3000"/>
            <a:ext cx="2564219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Thread A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Insert(3)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6B593ED-CFF1-4634-9A09-A67FE55F8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10174" y="1143000"/>
            <a:ext cx="27432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Thread B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Insert(4)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Get(6)</a:t>
            </a:r>
          </a:p>
        </p:txBody>
      </p:sp>
      <p:pic>
        <p:nvPicPr>
          <p:cNvPr id="11" name="Picture 10" descr="A screen shot of a football ball&#10;&#10;Description automatically generated">
            <a:extLst>
              <a:ext uri="{FF2B5EF4-FFF2-40B4-BE49-F238E27FC236}">
                <a16:creationId xmlns:a16="http://schemas.microsoft.com/office/drawing/2014/main" id="{8267D675-3BF6-44FF-A0D6-7C0EFDE2F5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24" y="1230349"/>
            <a:ext cx="5628351" cy="2708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68E81C-97AA-48BF-8BF4-3B76BCD0B7E5}"/>
              </a:ext>
            </a:extLst>
          </p:cNvPr>
          <p:cNvSpPr txBox="1"/>
          <p:nvPr/>
        </p:nvSpPr>
        <p:spPr>
          <a:xfrm>
            <a:off x="3177694" y="4392649"/>
            <a:ext cx="536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Gill Sans Light"/>
              </a:rPr>
              <a:t>Tree-Based Set Data Structure</a:t>
            </a:r>
          </a:p>
        </p:txBody>
      </p:sp>
    </p:spTree>
    <p:extLst>
      <p:ext uri="{BB962C8B-B14F-4D97-AF65-F5344CB8AC3E}">
        <p14:creationId xmlns:p14="http://schemas.microsoft.com/office/powerpoint/2010/main" val="1993890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A458-A21B-4535-9DDA-A5CF34D7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Definitions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625350-2938-441C-B56A-6C7C3D95F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10896600" cy="5110163"/>
          </a:xfrm>
        </p:spPr>
        <p:txBody>
          <a:bodyPr>
            <a:normAutofit/>
          </a:bodyPr>
          <a:lstStyle/>
          <a:p>
            <a:r>
              <a:rPr lang="en-US" dirty="0"/>
              <a:t>Synchronization: Coordination among threads, usually regarding shared data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Mutual Exclusion: </a:t>
            </a:r>
            <a:r>
              <a:rPr lang="en-US" dirty="0"/>
              <a:t>Ensuring only one thread does a particular thing at a time (one thread </a:t>
            </a:r>
            <a:r>
              <a:rPr lang="en-US" i="1" dirty="0"/>
              <a:t>excludes</a:t>
            </a:r>
            <a:r>
              <a:rPr lang="en-US" dirty="0"/>
              <a:t> the others)</a:t>
            </a:r>
          </a:p>
          <a:p>
            <a:pPr lvl="1"/>
            <a:r>
              <a:rPr lang="en-US" dirty="0"/>
              <a:t>Type of synchronization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Critical Section: </a:t>
            </a:r>
            <a:r>
              <a:rPr lang="en-US" dirty="0"/>
              <a:t>Code exactly one thread can execute at once</a:t>
            </a:r>
          </a:p>
          <a:p>
            <a:pPr lvl="1"/>
            <a:r>
              <a:rPr lang="en-US" dirty="0"/>
              <a:t>Result of mutual exclusion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Lock:</a:t>
            </a:r>
            <a:r>
              <a:rPr lang="en-US" dirty="0"/>
              <a:t> An object only one thread can hold at a time</a:t>
            </a:r>
          </a:p>
          <a:p>
            <a:pPr lvl="1"/>
            <a:r>
              <a:rPr lang="en-US" dirty="0"/>
              <a:t>Provides mutual exclusion</a:t>
            </a:r>
          </a:p>
        </p:txBody>
      </p:sp>
    </p:spTree>
    <p:extLst>
      <p:ext uri="{BB962C8B-B14F-4D97-AF65-F5344CB8AC3E}">
        <p14:creationId xmlns:p14="http://schemas.microsoft.com/office/powerpoint/2010/main" val="3949668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ADB2-8FB5-4EF2-B74E-E4317618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0BFF8-25C7-4F66-91F9-90FF9CBB0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Locks provide two </a:t>
            </a:r>
            <a:r>
              <a:rPr lang="en-US" b="1" dirty="0"/>
              <a:t>atomic</a:t>
            </a:r>
            <a:r>
              <a:rPr lang="en-US" dirty="0"/>
              <a:t> operations: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Lock.acquire</a:t>
            </a:r>
            <a:r>
              <a:rPr lang="en-US" dirty="0">
                <a:solidFill>
                  <a:srgbClr val="FF0000"/>
                </a:solidFill>
              </a:rPr>
              <a:t>() </a:t>
            </a:r>
            <a:r>
              <a:rPr lang="en-US" dirty="0"/>
              <a:t>– wait until lock is free; then mark it as busy</a:t>
            </a:r>
          </a:p>
          <a:p>
            <a:pPr lvl="2"/>
            <a:r>
              <a:rPr lang="en-US" dirty="0"/>
              <a:t>After this returns, we say the calling thread </a:t>
            </a:r>
            <a:r>
              <a:rPr lang="en-US" i="1" dirty="0"/>
              <a:t>holds</a:t>
            </a:r>
            <a:r>
              <a:rPr lang="en-US" dirty="0"/>
              <a:t> the lock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Lock.release</a:t>
            </a:r>
            <a:r>
              <a:rPr lang="en-US" dirty="0">
                <a:solidFill>
                  <a:srgbClr val="FF0000"/>
                </a:solidFill>
              </a:rPr>
              <a:t>() </a:t>
            </a:r>
            <a:r>
              <a:rPr lang="en-US" dirty="0"/>
              <a:t>– mark lock as free</a:t>
            </a:r>
          </a:p>
          <a:p>
            <a:pPr lvl="2"/>
            <a:r>
              <a:rPr lang="en-US" dirty="0"/>
              <a:t>Should only be called by a thread that currently holds the lock</a:t>
            </a:r>
          </a:p>
          <a:p>
            <a:pPr lvl="2"/>
            <a:r>
              <a:rPr lang="en-US" dirty="0"/>
              <a:t>After this returns, the calling thread no longer holds the lock</a:t>
            </a:r>
          </a:p>
          <a:p>
            <a:pPr lvl="2"/>
            <a:endParaRPr lang="en-US" dirty="0"/>
          </a:p>
          <a:p>
            <a:r>
              <a:rPr lang="en-US" dirty="0"/>
              <a:t>For now, don’t worry about how to implement locks!</a:t>
            </a:r>
          </a:p>
          <a:p>
            <a:pPr lvl="1"/>
            <a:r>
              <a:rPr lang="en-US" dirty="0"/>
              <a:t>We’ll cover that in substantial depth later on in the class</a:t>
            </a:r>
          </a:p>
        </p:txBody>
      </p:sp>
    </p:spTree>
    <p:extLst>
      <p:ext uri="{BB962C8B-B14F-4D97-AF65-F5344CB8AC3E}">
        <p14:creationId xmlns:p14="http://schemas.microsoft.com/office/powerpoint/2010/main" val="395110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User =&gt; Kernel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981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981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895600" y="9906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038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3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15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391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467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467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383696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83696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383696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383695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383696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83696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77562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114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114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14801" y="3124200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14801" y="3505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100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51928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114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14801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546091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114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114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114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546090" y="4648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114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24201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91000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114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60204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934200" y="2971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685800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019801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019801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5715000" y="3075802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5715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114801" y="4953000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676400" y="5181600"/>
            <a:ext cx="22860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return to system?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114800" y="4267200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</p:spTree>
    <p:extLst>
      <p:ext uri="{BB962C8B-B14F-4D97-AF65-F5344CB8AC3E}">
        <p14:creationId xmlns:p14="http://schemas.microsoft.com/office/powerpoint/2010/main" val="1789419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F368BDF-6CFF-46F7-B7EC-0CBC637E7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90600"/>
            <a:ext cx="25642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Thread A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Insert(3)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Lock.acquire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Insert 3 into the data structure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Lock.release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6B593ED-CFF1-4634-9A09-A67FE55F8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10174" y="990600"/>
            <a:ext cx="2743200" cy="4823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Thread B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Insert(4)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Lock.acquire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Insert 4 into the data structure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Lock.release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Get(6)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Lock.acquire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Check for membership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Lock.release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11" name="Picture 10" descr="A screen shot of a football ball&#10;&#10;Description automatically generated">
            <a:extLst>
              <a:ext uri="{FF2B5EF4-FFF2-40B4-BE49-F238E27FC236}">
                <a16:creationId xmlns:a16="http://schemas.microsoft.com/office/drawing/2014/main" id="{8267D675-3BF6-44FF-A0D6-7C0EFDE2F5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24" y="1077949"/>
            <a:ext cx="5628351" cy="2708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68E81C-97AA-48BF-8BF4-3B76BCD0B7E5}"/>
              </a:ext>
            </a:extLst>
          </p:cNvPr>
          <p:cNvSpPr txBox="1"/>
          <p:nvPr/>
        </p:nvSpPr>
        <p:spPr>
          <a:xfrm>
            <a:off x="3587614" y="4240249"/>
            <a:ext cx="4541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Tree-Based Set Data Structure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03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F55A-08FB-4716-A9CB-410F03C3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Library Locks: </a:t>
            </a:r>
            <a:r>
              <a:rPr lang="en-US" i="1" dirty="0" err="1"/>
              <a:t>pthreads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6E8D0-8225-4FCB-9DCF-5D33D02EC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pthread_mutex_init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pthread_mutex_t</a:t>
            </a:r>
            <a:r>
              <a:rPr lang="en-US" sz="2200" dirty="0">
                <a:latin typeface="Consolas" panose="020B0609020204030204" pitchFamily="49" charset="0"/>
              </a:rPr>
              <a:t> *mutex,</a:t>
            </a:r>
            <a:br>
              <a:rPr lang="en-US" sz="2200" dirty="0">
                <a:latin typeface="Consolas" panose="020B0609020204030204" pitchFamily="49" charset="0"/>
              </a:rPr>
            </a:br>
            <a:r>
              <a:rPr lang="en-US" sz="2200" dirty="0" smtClean="0">
                <a:latin typeface="Consolas" panose="020B0609020204030204" pitchFamily="49" charset="0"/>
              </a:rPr>
              <a:t>			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latin typeface="Consolas" panose="020B0609020204030204" pitchFamily="49" charset="0"/>
              </a:rPr>
              <a:t>    </a:t>
            </a:r>
            <a:r>
              <a:rPr lang="en-US" sz="2200" dirty="0" err="1" smtClean="0">
                <a:latin typeface="Consolas" panose="020B0609020204030204" pitchFamily="49" charset="0"/>
              </a:rPr>
              <a:t>const</a:t>
            </a:r>
            <a:r>
              <a:rPr lang="en-US" sz="2200" dirty="0" smtClean="0"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pthread_mutexattr_t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dirty="0" err="1">
                <a:latin typeface="Consolas" panose="020B0609020204030204" pitchFamily="49" charset="0"/>
              </a:rPr>
              <a:t>attr</a:t>
            </a:r>
            <a:r>
              <a:rPr lang="en-US" sz="22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pthread_mutex_lock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pthread_mutex_t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>
                <a:latin typeface="Consolas" panose="020B0609020204030204" pitchFamily="49" charset="0"/>
              </a:rPr>
              <a:t>mutex</a:t>
            </a:r>
            <a:r>
              <a:rPr lang="en-US" sz="2200" dirty="0">
                <a:latin typeface="Consolas" panose="020B0609020204030204" pitchFamily="49" charset="0"/>
              </a:rPr>
              <a:t>); 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pthread_mutex_unlock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pthread_mutex_t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>
                <a:latin typeface="Consolas" panose="020B0609020204030204" pitchFamily="49" charset="0"/>
              </a:rPr>
              <a:t>mutex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/>
              <a:t>You’ll get a chance to use these in Homework 1</a:t>
            </a:r>
          </a:p>
        </p:txBody>
      </p:sp>
    </p:spTree>
    <p:extLst>
      <p:ext uri="{BB962C8B-B14F-4D97-AF65-F5344CB8AC3E}">
        <p14:creationId xmlns:p14="http://schemas.microsoft.com/office/powerpoint/2010/main" val="482515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2B77B-2937-476D-8891-69E58695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20ABC-EBAA-4378-B260-B68480BA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838200"/>
            <a:ext cx="7829043" cy="41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55357026-5C96-40A1-935F-88D26986099A}"/>
              </a:ext>
            </a:extLst>
          </p:cNvPr>
          <p:cNvSpPr/>
          <p:nvPr/>
        </p:nvSpPr>
        <p:spPr>
          <a:xfrm>
            <a:off x="3145106" y="2612523"/>
            <a:ext cx="240030" cy="4572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030A0C-86E4-4732-A5B7-15B977882242}"/>
              </a:ext>
            </a:extLst>
          </p:cNvPr>
          <p:cNvSpPr txBox="1"/>
          <p:nvPr/>
        </p:nvSpPr>
        <p:spPr>
          <a:xfrm>
            <a:off x="1300285" y="2612523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1411533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Recall: UNIX System Structure</a:t>
            </a:r>
          </a:p>
        </p:txBody>
      </p:sp>
      <p:grpSp>
        <p:nvGrpSpPr>
          <p:cNvPr id="46083" name="Group 12"/>
          <p:cNvGrpSpPr>
            <a:grpSpLocks/>
          </p:cNvGrpSpPr>
          <p:nvPr/>
        </p:nvGrpSpPr>
        <p:grpSpPr bwMode="auto">
          <a:xfrm>
            <a:off x="1752600" y="1219200"/>
            <a:ext cx="8491538" cy="3994150"/>
            <a:chOff x="191" y="720"/>
            <a:chExt cx="5349" cy="2516"/>
          </a:xfrm>
        </p:grpSpPr>
        <p:pic>
          <p:nvPicPr>
            <p:cNvPr id="4608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10139" r="380" b="10139"/>
            <a:stretch>
              <a:fillRect/>
            </a:stretch>
          </p:blipFill>
          <p:spPr bwMode="auto">
            <a:xfrm>
              <a:off x="1344" y="720"/>
              <a:ext cx="4176" cy="2516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85" name="Text Box 4"/>
            <p:cNvSpPr txBox="1">
              <a:spLocks noChangeArrowheads="1"/>
            </p:cNvSpPr>
            <p:nvPr/>
          </p:nvSpPr>
          <p:spPr bwMode="auto">
            <a:xfrm>
              <a:off x="260" y="945"/>
              <a:ext cx="9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User Mode</a:t>
              </a:r>
            </a:p>
          </p:txBody>
        </p:sp>
        <p:sp>
          <p:nvSpPr>
            <p:cNvPr id="46086" name="Text Box 5"/>
            <p:cNvSpPr txBox="1">
              <a:spLocks noChangeArrowheads="1"/>
            </p:cNvSpPr>
            <p:nvPr/>
          </p:nvSpPr>
          <p:spPr bwMode="auto">
            <a:xfrm>
              <a:off x="207" y="1972"/>
              <a:ext cx="10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Kernel Mode</a:t>
              </a:r>
            </a:p>
          </p:txBody>
        </p:sp>
        <p:sp>
          <p:nvSpPr>
            <p:cNvPr id="46087" name="Line 6"/>
            <p:cNvSpPr>
              <a:spLocks noChangeShapeType="1"/>
            </p:cNvSpPr>
            <p:nvPr/>
          </p:nvSpPr>
          <p:spPr bwMode="auto">
            <a:xfrm flipV="1">
              <a:off x="191" y="1555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Line 7"/>
            <p:cNvSpPr>
              <a:spLocks noChangeShapeType="1"/>
            </p:cNvSpPr>
            <p:nvPr/>
          </p:nvSpPr>
          <p:spPr bwMode="auto">
            <a:xfrm flipV="1">
              <a:off x="192" y="2784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Text Box 8"/>
            <p:cNvSpPr txBox="1">
              <a:spLocks noChangeArrowheads="1"/>
            </p:cNvSpPr>
            <p:nvPr/>
          </p:nvSpPr>
          <p:spPr bwMode="auto">
            <a:xfrm>
              <a:off x="301" y="2913"/>
              <a:ext cx="8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Hardware</a:t>
              </a:r>
            </a:p>
          </p:txBody>
        </p:sp>
        <p:sp>
          <p:nvSpPr>
            <p:cNvPr id="46090" name="Text Box 9"/>
            <p:cNvSpPr txBox="1">
              <a:spLocks noChangeArrowheads="1"/>
            </p:cNvSpPr>
            <p:nvPr/>
          </p:nvSpPr>
          <p:spPr bwMode="auto">
            <a:xfrm>
              <a:off x="1776" y="816"/>
              <a:ext cx="9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Applications</a:t>
              </a:r>
            </a:p>
          </p:txBody>
        </p:sp>
        <p:sp>
          <p:nvSpPr>
            <p:cNvPr id="46091" name="Text Box 10"/>
            <p:cNvSpPr txBox="1">
              <a:spLocks noChangeArrowheads="1"/>
            </p:cNvSpPr>
            <p:nvPr/>
          </p:nvSpPr>
          <p:spPr bwMode="auto">
            <a:xfrm>
              <a:off x="1776" y="1152"/>
              <a:ext cx="10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Standard Libs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21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Life of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5638800"/>
            <a:ext cx="7620000" cy="533400"/>
          </a:xfrm>
        </p:spPr>
        <p:txBody>
          <a:bodyPr/>
          <a:lstStyle/>
          <a:p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Block Arc 6"/>
          <p:cNvSpPr/>
          <p:nvPr/>
        </p:nvSpPr>
        <p:spPr bwMode="auto">
          <a:xfrm>
            <a:off x="2819400" y="990600"/>
            <a:ext cx="6324600" cy="5334000"/>
          </a:xfrm>
          <a:prstGeom prst="blockArc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114800" y="2318266"/>
            <a:ext cx="3733800" cy="210133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1" y="1219200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User Mode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1" y="3048000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Kernel Mode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590800" y="3657600"/>
            <a:ext cx="6858000" cy="914400"/>
          </a:xfrm>
          <a:prstGeom prst="rect">
            <a:avLst/>
          </a:prstGeom>
          <a:pattFill prst="horzBrick">
            <a:fgClr>
              <a:srgbClr val="FF0000"/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3314700" y="3924300"/>
            <a:ext cx="457200" cy="17526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51054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Full HW access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5905500" y="3162300"/>
            <a:ext cx="457200" cy="3276600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1" y="51054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Limited HW access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86201" y="2895600"/>
            <a:ext cx="900579" cy="674132"/>
            <a:chOff x="2362200" y="3048000"/>
            <a:chExt cx="900579" cy="67413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2362200" y="3048000"/>
              <a:ext cx="5334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90800" y="335280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exec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3886201" y="2133600"/>
            <a:ext cx="914403" cy="838200"/>
            <a:chOff x="6195245" y="3124200"/>
            <a:chExt cx="1130426" cy="4191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6208204" y="3314700"/>
              <a:ext cx="458059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195245" y="3124200"/>
              <a:ext cx="113042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696200" y="2971800"/>
            <a:ext cx="1305876" cy="609600"/>
            <a:chOff x="6019800" y="2971800"/>
            <a:chExt cx="1305876" cy="6096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H="1">
              <a:off x="6019800" y="3200400"/>
              <a:ext cx="762000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781800" y="2971800"/>
              <a:ext cx="5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exit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00603" y="2165866"/>
            <a:ext cx="530167" cy="870466"/>
            <a:chOff x="2590803" y="2927866"/>
            <a:chExt cx="530167" cy="870466"/>
          </a:xfrm>
        </p:grpSpPr>
        <p:cxnSp>
          <p:nvCxnSpPr>
            <p:cNvPr id="30" name="Straight Arrow Connector 29"/>
            <p:cNvCxnSpPr>
              <a:endCxn id="21" idx="1"/>
            </p:cNvCxnSpPr>
            <p:nvPr/>
          </p:nvCxnSpPr>
          <p:spPr bwMode="auto">
            <a:xfrm flipH="1" flipV="1">
              <a:off x="2590803" y="2927866"/>
              <a:ext cx="304797" cy="4249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667000" y="34290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rtn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5105399" y="1752600"/>
            <a:ext cx="1295400" cy="990600"/>
            <a:chOff x="5535835" y="3064133"/>
            <a:chExt cx="1601432" cy="49530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H="1">
              <a:off x="6477853" y="3254633"/>
              <a:ext cx="188404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535835" y="3064133"/>
              <a:ext cx="16014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interrupt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91201" y="2209804"/>
            <a:ext cx="385042" cy="826533"/>
            <a:chOff x="2971803" y="3200400"/>
            <a:chExt cx="385047" cy="589609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3124205" y="3200400"/>
              <a:ext cx="76201" cy="2717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2971803" y="3526545"/>
              <a:ext cx="385047" cy="263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rfi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 flipH="1">
            <a:off x="5410200" y="3505200"/>
            <a:ext cx="3048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5943600" y="35052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6172200" y="3505200"/>
            <a:ext cx="1524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Straight Arrow Connector 56"/>
          <p:cNvCxnSpPr>
            <a:endCxn id="41" idx="3"/>
          </p:cNvCxnSpPr>
          <p:nvPr/>
        </p:nvCxnSpPr>
        <p:spPr bwMode="auto">
          <a:xfrm flipH="1" flipV="1">
            <a:off x="6176244" y="2851670"/>
            <a:ext cx="376957" cy="12631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flipH="1">
            <a:off x="6629400" y="190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exception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6858000" y="2286000"/>
            <a:ext cx="3810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10684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533400"/>
          </a:xfrm>
        </p:spPr>
        <p:txBody>
          <a:bodyPr/>
          <a:lstStyle/>
          <a:p>
            <a:r>
              <a:rPr lang="en-US" dirty="0" smtClean="0"/>
              <a:t>3 types of Kernel Mode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526" y="838200"/>
            <a:ext cx="8714874" cy="5638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Syscall</a:t>
            </a:r>
            <a:endParaRPr lang="en-US" dirty="0" smtClean="0"/>
          </a:p>
          <a:p>
            <a:pPr lvl="1"/>
            <a:r>
              <a:rPr lang="en-US" dirty="0" smtClean="0"/>
              <a:t>Process requests a system service, e.g., exit</a:t>
            </a:r>
          </a:p>
          <a:p>
            <a:pPr lvl="1"/>
            <a:r>
              <a:rPr lang="en-US" dirty="0" smtClean="0"/>
              <a:t>Like a function call, but “outside” the process</a:t>
            </a:r>
          </a:p>
          <a:p>
            <a:pPr lvl="1"/>
            <a:r>
              <a:rPr lang="en-US" dirty="0" smtClean="0"/>
              <a:t>Does not have the address of the system function to call</a:t>
            </a:r>
          </a:p>
          <a:p>
            <a:pPr lvl="1"/>
            <a:r>
              <a:rPr lang="en-US" dirty="0" smtClean="0"/>
              <a:t>Like a Remote Procedure </a:t>
            </a:r>
            <a:r>
              <a:rPr lang="en-US" dirty="0"/>
              <a:t>C</a:t>
            </a:r>
            <a:r>
              <a:rPr lang="en-US" dirty="0" smtClean="0"/>
              <a:t>all (RPC) – for later</a:t>
            </a:r>
          </a:p>
          <a:p>
            <a:pPr lvl="1"/>
            <a:r>
              <a:rPr lang="en-US" dirty="0" smtClean="0"/>
              <a:t>Marshall the </a:t>
            </a:r>
            <a:r>
              <a:rPr lang="en-US" dirty="0" err="1" smtClean="0"/>
              <a:t>syscall</a:t>
            </a:r>
            <a:r>
              <a:rPr lang="en-US" dirty="0" smtClean="0"/>
              <a:t> id and </a:t>
            </a:r>
            <a:r>
              <a:rPr lang="en-US" dirty="0" err="1" smtClean="0"/>
              <a:t>args</a:t>
            </a:r>
            <a:r>
              <a:rPr lang="en-US" dirty="0" smtClean="0"/>
              <a:t> in registers and exec </a:t>
            </a:r>
            <a:r>
              <a:rPr lang="en-US" dirty="0" err="1" smtClean="0"/>
              <a:t>syscall</a:t>
            </a:r>
            <a:endParaRPr lang="en-US" dirty="0" smtClean="0"/>
          </a:p>
          <a:p>
            <a:r>
              <a:rPr lang="en-US" dirty="0" smtClean="0"/>
              <a:t>Interrupt</a:t>
            </a:r>
          </a:p>
          <a:p>
            <a:pPr lvl="1"/>
            <a:r>
              <a:rPr lang="en-US" dirty="0" smtClean="0"/>
              <a:t>External asynchronous event triggers context switch</a:t>
            </a:r>
          </a:p>
          <a:p>
            <a:pPr lvl="1"/>
            <a:r>
              <a:rPr lang="en-US" dirty="0" err="1"/>
              <a:t>e</a:t>
            </a:r>
            <a:r>
              <a:rPr lang="en-US" dirty="0" err="1" smtClean="0"/>
              <a:t>g</a:t>
            </a:r>
            <a:r>
              <a:rPr lang="en-US" dirty="0" smtClean="0"/>
              <a:t>. Timer, I/O device</a:t>
            </a:r>
          </a:p>
          <a:p>
            <a:pPr lvl="1"/>
            <a:r>
              <a:rPr lang="en-US" dirty="0" smtClean="0"/>
              <a:t>Independent of user process</a:t>
            </a:r>
          </a:p>
          <a:p>
            <a:r>
              <a:rPr lang="en-US" dirty="0" smtClean="0"/>
              <a:t>Trap or Exception</a:t>
            </a:r>
          </a:p>
          <a:p>
            <a:pPr lvl="1"/>
            <a:r>
              <a:rPr lang="en-US" dirty="0" smtClean="0"/>
              <a:t>Internal synchronous event in process triggers context switch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Protection violation (segmentation fault), Divide by zero, …</a:t>
            </a:r>
          </a:p>
        </p:txBody>
      </p:sp>
    </p:spTree>
    <p:extLst>
      <p:ext uri="{BB962C8B-B14F-4D97-AF65-F5344CB8AC3E}">
        <p14:creationId xmlns:p14="http://schemas.microsoft.com/office/powerpoint/2010/main" val="3731626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533400"/>
          </a:xfrm>
        </p:spPr>
        <p:txBody>
          <a:bodyPr/>
          <a:lstStyle/>
          <a:p>
            <a:r>
              <a:rPr lang="en-US" dirty="0" smtClean="0"/>
              <a:t>Implementing Safe Kernel Mode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14400"/>
            <a:ext cx="8839200" cy="5257800"/>
          </a:xfrm>
        </p:spPr>
        <p:txBody>
          <a:bodyPr/>
          <a:lstStyle/>
          <a:p>
            <a:r>
              <a:rPr lang="en-US" dirty="0"/>
              <a:t>Important aspects:</a:t>
            </a:r>
          </a:p>
          <a:p>
            <a:pPr lvl="1"/>
            <a:r>
              <a:rPr lang="en-US" dirty="0"/>
              <a:t>Controlled transfer into kernel (e.g., </a:t>
            </a:r>
            <a:r>
              <a:rPr lang="en-US" dirty="0" err="1"/>
              <a:t>syscall</a:t>
            </a:r>
            <a:r>
              <a:rPr lang="en-US" dirty="0"/>
              <a:t> table)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Separate </a:t>
            </a:r>
            <a:r>
              <a:rPr lang="en-US" dirty="0">
                <a:solidFill>
                  <a:srgbClr val="FF0000"/>
                </a:solidFill>
              </a:rPr>
              <a:t>kernel </a:t>
            </a:r>
            <a:r>
              <a:rPr lang="en-US" dirty="0" smtClean="0">
                <a:solidFill>
                  <a:srgbClr val="FF0000"/>
                </a:solidFill>
              </a:rPr>
              <a:t>stack!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Carefully constructed kernel code packs up the user process state and sets it aside</a:t>
            </a:r>
          </a:p>
          <a:p>
            <a:pPr lvl="1"/>
            <a:r>
              <a:rPr lang="en-US" dirty="0" smtClean="0"/>
              <a:t>Details depend on the machine architecture</a:t>
            </a:r>
          </a:p>
          <a:p>
            <a:pPr lvl="1"/>
            <a:r>
              <a:rPr lang="en-US" dirty="0" smtClean="0"/>
              <a:t>More on this next time</a:t>
            </a:r>
          </a:p>
          <a:p>
            <a:endParaRPr lang="en-US" dirty="0" smtClean="0"/>
          </a:p>
          <a:p>
            <a:r>
              <a:rPr lang="en-US" dirty="0" smtClean="0"/>
              <a:t>Should be impossible for buggy or malicious user program to cause the kernel to corrupt itself!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47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5169016" y="3709776"/>
            <a:ext cx="211555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812" y="74691"/>
            <a:ext cx="8779788" cy="841621"/>
          </a:xfrm>
        </p:spPr>
        <p:txBody>
          <a:bodyPr/>
          <a:lstStyle/>
          <a:p>
            <a:r>
              <a:rPr lang="en-US" dirty="0" smtClean="0"/>
              <a:t>Recall: System Call Interface: A </a:t>
            </a:r>
            <a:r>
              <a:rPr lang="en-US" dirty="0"/>
              <a:t>Narrow Waist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1384" y="180867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Compilers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2266" y="2498822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Web Servers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4666" y="1808679"/>
            <a:ext cx="168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Web Browsers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4736" y="260274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Databases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5346" y="223253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Email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2851" y="1624013"/>
            <a:ext cx="193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Word Processing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9015" y="333351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Portable OS Library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3451" y="3709776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System Call </a:t>
            </a:r>
          </a:p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Interface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3834" y="4356106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Portable OS Kernel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3916" y="4799586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Platform support,  Device Drivers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84287" y="529537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x86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16722" y="529537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ARM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2252" y="529537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PowerPC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62201" y="601980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Ethernet (1Gbs/10Gbs)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6800" y="6019800"/>
            <a:ext cx="206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802.11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a/g/n/ac/ax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1" y="60198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SCSI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22532" y="60198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Thunderbolt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1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Graphics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68299" y="554670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PCI</a:t>
            </a:r>
          </a:p>
        </p:txBody>
      </p:sp>
      <p:sp>
        <p:nvSpPr>
          <p:cNvPr id="26" name="Freeform 25"/>
          <p:cNvSpPr/>
          <p:nvPr/>
        </p:nvSpPr>
        <p:spPr>
          <a:xfrm>
            <a:off x="2774563" y="1655312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Freeform 26"/>
          <p:cNvSpPr/>
          <p:nvPr/>
        </p:nvSpPr>
        <p:spPr>
          <a:xfrm flipH="1">
            <a:off x="7284571" y="1565337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783916" y="3187121"/>
            <a:ext cx="2759884" cy="299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81201" y="5256593"/>
            <a:ext cx="70751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82357" y="529537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82357" y="474746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Software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52801" y="413431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System Mode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93864" y="35052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User Mode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207848" y="4038600"/>
            <a:ext cx="61647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678108" y="333263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OS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071997" y="268348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</a:p>
        </p:txBody>
      </p:sp>
    </p:spTree>
    <p:extLst>
      <p:ext uri="{BB962C8B-B14F-4D97-AF65-F5344CB8AC3E}">
        <p14:creationId xmlns:p14="http://schemas.microsoft.com/office/powerpoint/2010/main" val="839826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</a:t>
            </a:r>
            <a:r>
              <a:rPr lang="en-US" baseline="0" dirty="0" smtClean="0"/>
              <a:t> System Call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Vector through well-defined </a:t>
            </a:r>
            <a:r>
              <a:rPr lang="en-US" dirty="0" err="1" smtClean="0">
                <a:solidFill>
                  <a:srgbClr val="FF0000"/>
                </a:solidFill>
              </a:rPr>
              <a:t>syscall</a:t>
            </a:r>
            <a:r>
              <a:rPr lang="en-US" dirty="0" smtClean="0">
                <a:solidFill>
                  <a:srgbClr val="FF0000"/>
                </a:solidFill>
              </a:rPr>
              <a:t> entry points!</a:t>
            </a:r>
          </a:p>
          <a:p>
            <a:pPr lvl="1"/>
            <a:r>
              <a:rPr lang="en-US" dirty="0" smtClean="0"/>
              <a:t>Table mapping </a:t>
            </a:r>
            <a:r>
              <a:rPr lang="en-US" i="1" dirty="0" smtClean="0"/>
              <a:t>system call number </a:t>
            </a:r>
            <a:r>
              <a:rPr lang="en-US" dirty="0" smtClean="0"/>
              <a:t>to </a:t>
            </a:r>
            <a:r>
              <a:rPr lang="en-US" i="1" dirty="0" smtClean="0"/>
              <a:t>handler</a:t>
            </a:r>
          </a:p>
          <a:p>
            <a:r>
              <a:rPr lang="en-US" dirty="0" smtClean="0"/>
              <a:t>Locate arguments</a:t>
            </a:r>
          </a:p>
          <a:p>
            <a:pPr lvl="1"/>
            <a:r>
              <a:rPr lang="en-US" dirty="0" smtClean="0"/>
              <a:t>In registers or on user (!) stack</a:t>
            </a:r>
          </a:p>
          <a:p>
            <a:r>
              <a:rPr lang="en-US" dirty="0" smtClean="0"/>
              <a:t>Copy arguments</a:t>
            </a:r>
          </a:p>
          <a:p>
            <a:pPr lvl="1"/>
            <a:r>
              <a:rPr lang="en-US" dirty="0" smtClean="0"/>
              <a:t>From user memory into kernel memory</a:t>
            </a:r>
          </a:p>
          <a:p>
            <a:pPr lvl="1"/>
            <a:r>
              <a:rPr lang="en-US" dirty="0" smtClean="0"/>
              <a:t>Protect kernel from malicious code evading checks</a:t>
            </a:r>
          </a:p>
          <a:p>
            <a:r>
              <a:rPr lang="en-US" dirty="0" smtClean="0"/>
              <a:t>Validate arguments</a:t>
            </a:r>
          </a:p>
          <a:p>
            <a:pPr lvl="1"/>
            <a:r>
              <a:rPr lang="en-US" dirty="0" smtClean="0"/>
              <a:t>Protect kernel from errors in user code</a:t>
            </a:r>
          </a:p>
          <a:p>
            <a:r>
              <a:rPr lang="en-US" dirty="0" smtClean="0"/>
              <a:t>Copy results back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nto user memory</a:t>
            </a:r>
          </a:p>
        </p:txBody>
      </p:sp>
    </p:spTree>
    <p:extLst>
      <p:ext uri="{BB962C8B-B14F-4D97-AF65-F5344CB8AC3E}">
        <p14:creationId xmlns:p14="http://schemas.microsoft.com/office/powerpoint/2010/main" val="985130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r>
              <a:rPr lang="en-US" baseline="0" dirty="0" smtClean="0"/>
              <a:t> support: Interrupt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90600"/>
            <a:ext cx="8763000" cy="5638800"/>
          </a:xfrm>
        </p:spPr>
        <p:txBody>
          <a:bodyPr>
            <a:normAutofit/>
          </a:bodyPr>
          <a:lstStyle/>
          <a:p>
            <a:r>
              <a:rPr lang="en-US" dirty="0"/>
              <a:t>Interrupt processing </a:t>
            </a:r>
            <a:r>
              <a:rPr lang="en-US" dirty="0" smtClean="0"/>
              <a:t>not visible </a:t>
            </a:r>
            <a:r>
              <a:rPr lang="en-US" dirty="0"/>
              <a:t>to the user process:</a:t>
            </a:r>
          </a:p>
          <a:p>
            <a:pPr lvl="1"/>
            <a:r>
              <a:rPr lang="en-US" dirty="0"/>
              <a:t>Occurs between instructions, restarted transparently</a:t>
            </a:r>
          </a:p>
          <a:p>
            <a:pPr lvl="1"/>
            <a:r>
              <a:rPr lang="en-US" dirty="0"/>
              <a:t>No change to process state</a:t>
            </a:r>
          </a:p>
          <a:p>
            <a:pPr lvl="1"/>
            <a:r>
              <a:rPr lang="en-US" dirty="0"/>
              <a:t>What can be observed even with perfect interrupt processing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r>
              <a:rPr lang="en-US" dirty="0" smtClean="0"/>
              <a:t>Interrupt Handler invoked with interrupts ‘disabled’</a:t>
            </a:r>
          </a:p>
          <a:p>
            <a:pPr lvl="1"/>
            <a:r>
              <a:rPr lang="en-US" dirty="0" smtClean="0"/>
              <a:t>Re-enabled upon completion</a:t>
            </a:r>
          </a:p>
          <a:p>
            <a:pPr lvl="1"/>
            <a:r>
              <a:rPr lang="en-US" dirty="0" smtClean="0"/>
              <a:t>Non-blocking (run to completion, no waits)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Pack up in a queue and pass off to an OS thread for hard work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wake up an existing OS thread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091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Interrupt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981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981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895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038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3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15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391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467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467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383696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83696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383696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383695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383696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83696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77562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114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114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14801" y="3124200"/>
            <a:ext cx="90281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14800" y="3505200"/>
            <a:ext cx="90281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sz="1600" b="0" dirty="0" smtClean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100 </a:t>
            </a:r>
            <a:r>
              <a:rPr lang="en-US" sz="1600" b="0" dirty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51928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114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14801" y="3886201"/>
            <a:ext cx="102944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546091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114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114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114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546090" y="4648200"/>
            <a:ext cx="58381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114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24201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91000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114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60204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0104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68580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019801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019801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endCxn id="26" idx="1"/>
          </p:cNvCxnSpPr>
          <p:nvPr/>
        </p:nvCxnSpPr>
        <p:spPr bwMode="auto">
          <a:xfrm rot="5400000" flipH="1" flipV="1">
            <a:off x="4951367" y="1979568"/>
            <a:ext cx="3203666" cy="16764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5715000" y="41910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114801" y="4953000"/>
            <a:ext cx="867545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676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to save registers and set up system stack?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103218" y="4267200"/>
            <a:ext cx="132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IntrpVector</a:t>
            </a:r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[</a:t>
            </a:r>
            <a:r>
              <a:rPr lang="en-US" sz="1600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]</a:t>
            </a:r>
          </a:p>
        </p:txBody>
      </p:sp>
      <p:cxnSp>
        <p:nvCxnSpPr>
          <p:cNvPr id="89" name="Curved Connector 88"/>
          <p:cNvCxnSpPr>
            <a:endCxn id="37" idx="1"/>
          </p:cNvCxnSpPr>
          <p:nvPr/>
        </p:nvCxnSpPr>
        <p:spPr bwMode="auto">
          <a:xfrm flipV="1">
            <a:off x="5562600" y="3075802"/>
            <a:ext cx="1905000" cy="10111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7855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1" y="1524000"/>
            <a:ext cx="174942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Interrupt Controller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843338"/>
            <a:ext cx="8839200" cy="2913062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Interrupts invoked with interrupt lines from devices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Interrupt controller chooses interrupt request to honor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Interrupt identity specified with ID line 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Mask enables/disables interrupts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Priority encoder picks highest enabled interrupt 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Software Interrupt Set/Cleared by Software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CPU can disable all interrupts with internal flag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Non-</a:t>
            </a:r>
            <a:r>
              <a:rPr lang="en-US" altLang="ko-KR" sz="2200" dirty="0" err="1">
                <a:ea typeface="굴림" panose="020B0600000101010101" pitchFamily="34" charset="-127"/>
              </a:rPr>
              <a:t>Maskable</a:t>
            </a:r>
            <a:r>
              <a:rPr lang="en-US" altLang="ko-KR" sz="2200" dirty="0">
                <a:ea typeface="굴림" panose="020B0600000101010101" pitchFamily="34" charset="-127"/>
              </a:rPr>
              <a:t> Interrupt line (NMI) can’t be disabled</a:t>
            </a:r>
          </a:p>
        </p:txBody>
      </p:sp>
      <p:sp>
        <p:nvSpPr>
          <p:cNvPr id="9221" name="Text Box 55"/>
          <p:cNvSpPr txBox="1">
            <a:spLocks noChangeArrowheads="1"/>
          </p:cNvSpPr>
          <p:nvPr/>
        </p:nvSpPr>
        <p:spPr bwMode="auto">
          <a:xfrm>
            <a:off x="1828801" y="3429000"/>
            <a:ext cx="10424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Network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4805364" y="1993384"/>
            <a:ext cx="2503487" cy="369332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9223" name="Group 60"/>
          <p:cNvGrpSpPr>
            <a:grpSpLocks/>
          </p:cNvGrpSpPr>
          <p:nvPr/>
        </p:nvGrpSpPr>
        <p:grpSpPr bwMode="auto">
          <a:xfrm>
            <a:off x="7202488" y="1465264"/>
            <a:ext cx="1155700" cy="293687"/>
            <a:chOff x="3527" y="1190"/>
            <a:chExt cx="710" cy="178"/>
          </a:xfrm>
        </p:grpSpPr>
        <p:sp>
          <p:nvSpPr>
            <p:cNvPr id="9251" name="Line 11"/>
            <p:cNvSpPr>
              <a:spLocks noChangeShapeType="1"/>
            </p:cNvSpPr>
            <p:nvPr/>
          </p:nvSpPr>
          <p:spPr bwMode="auto">
            <a:xfrm>
              <a:off x="3527" y="1190"/>
              <a:ext cx="71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52" name="Line 12"/>
            <p:cNvSpPr>
              <a:spLocks noChangeShapeType="1"/>
            </p:cNvSpPr>
            <p:nvPr/>
          </p:nvSpPr>
          <p:spPr bwMode="auto">
            <a:xfrm>
              <a:off x="3527" y="1368"/>
              <a:ext cx="66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9224" name="Line 13"/>
          <p:cNvSpPr>
            <a:spLocks noChangeShapeType="1"/>
          </p:cNvSpPr>
          <p:nvPr/>
        </p:nvSpPr>
        <p:spPr bwMode="auto">
          <a:xfrm flipH="1">
            <a:off x="7720014" y="1335088"/>
            <a:ext cx="130175" cy="258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7381876" y="1011238"/>
            <a:ext cx="6655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IntID</a:t>
            </a: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7178676" y="1828800"/>
            <a:ext cx="10338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</a:t>
            </a:r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6327776" y="779464"/>
            <a:ext cx="455613" cy="18129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 Mask</a:t>
            </a:r>
          </a:p>
        </p:txBody>
      </p:sp>
      <p:sp>
        <p:nvSpPr>
          <p:cNvPr id="9228" name="Freeform 36"/>
          <p:cNvSpPr>
            <a:spLocks/>
          </p:cNvSpPr>
          <p:nvPr/>
        </p:nvSpPr>
        <p:spPr bwMode="auto">
          <a:xfrm>
            <a:off x="6021389" y="2303464"/>
            <a:ext cx="306387" cy="714375"/>
          </a:xfrm>
          <a:custGeom>
            <a:avLst/>
            <a:gdLst>
              <a:gd name="T0" fmla="*/ 0 w 240"/>
              <a:gd name="T1" fmla="*/ 714375 h 624"/>
              <a:gd name="T2" fmla="*/ 0 w 240"/>
              <a:gd name="T3" fmla="*/ 0 h 624"/>
              <a:gd name="T4" fmla="*/ 306387 w 240"/>
              <a:gd name="T5" fmla="*/ 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624">
                <a:moveTo>
                  <a:pt x="0" y="624"/>
                </a:move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29" name="AutoShape 41"/>
          <p:cNvSpPr>
            <a:spLocks noChangeArrowheads="1"/>
          </p:cNvSpPr>
          <p:nvPr/>
        </p:nvSpPr>
        <p:spPr bwMode="auto">
          <a:xfrm rot="-8552390">
            <a:off x="7308851" y="2039939"/>
            <a:ext cx="1133475" cy="1011237"/>
          </a:xfrm>
          <a:custGeom>
            <a:avLst/>
            <a:gdLst>
              <a:gd name="T0" fmla="*/ 756122 w 21600"/>
              <a:gd name="T1" fmla="*/ 0 h 21600"/>
              <a:gd name="T2" fmla="*/ 756122 w 21600"/>
              <a:gd name="T3" fmla="*/ 569195 h 21600"/>
              <a:gd name="T4" fmla="*/ 76877 w 21600"/>
              <a:gd name="T5" fmla="*/ 1011237 h 21600"/>
              <a:gd name="T6" fmla="*/ 1133475 w 21600"/>
              <a:gd name="T7" fmla="*/ 28459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46 h 21600"/>
              <a:gd name="T14" fmla="*/ 19905 w 21600"/>
              <a:gd name="T15" fmla="*/ 75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409" y="0"/>
                </a:lnTo>
                <a:lnTo>
                  <a:pt x="14409" y="4646"/>
                </a:lnTo>
                <a:lnTo>
                  <a:pt x="12427" y="4646"/>
                </a:lnTo>
                <a:cubicBezTo>
                  <a:pt x="5564" y="4646"/>
                  <a:pt x="0" y="8009"/>
                  <a:pt x="0" y="12158"/>
                </a:cubicBezTo>
                <a:lnTo>
                  <a:pt x="0" y="21600"/>
                </a:lnTo>
                <a:lnTo>
                  <a:pt x="2929" y="21600"/>
                </a:lnTo>
                <a:lnTo>
                  <a:pt x="2929" y="12158"/>
                </a:lnTo>
                <a:cubicBezTo>
                  <a:pt x="2929" y="9592"/>
                  <a:pt x="7181" y="7512"/>
                  <a:pt x="12427" y="7512"/>
                </a:cubicBezTo>
                <a:lnTo>
                  <a:pt x="14409" y="7512"/>
                </a:lnTo>
                <a:lnTo>
                  <a:pt x="14409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0" name="Text Box 42"/>
          <p:cNvSpPr txBox="1">
            <a:spLocks noChangeArrowheads="1"/>
          </p:cNvSpPr>
          <p:nvPr/>
        </p:nvSpPr>
        <p:spPr bwMode="auto">
          <a:xfrm>
            <a:off x="7620000" y="2949575"/>
            <a:ext cx="930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231" name="Rectangle 44"/>
          <p:cNvSpPr>
            <a:spLocks noChangeArrowheads="1"/>
          </p:cNvSpPr>
          <p:nvPr/>
        </p:nvSpPr>
        <p:spPr bwMode="auto">
          <a:xfrm>
            <a:off x="5656264" y="3021013"/>
            <a:ext cx="1271587" cy="64611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Software</a:t>
            </a:r>
          </a:p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</a:t>
            </a:r>
          </a:p>
        </p:txBody>
      </p:sp>
      <p:grpSp>
        <p:nvGrpSpPr>
          <p:cNvPr id="9232" name="Group 61"/>
          <p:cNvGrpSpPr>
            <a:grpSpLocks/>
          </p:cNvGrpSpPr>
          <p:nvPr/>
        </p:nvGrpSpPr>
        <p:grpSpPr bwMode="auto">
          <a:xfrm>
            <a:off x="8893176" y="2670177"/>
            <a:ext cx="602032" cy="950659"/>
            <a:chOff x="4578" y="2034"/>
            <a:chExt cx="413" cy="651"/>
          </a:xfrm>
        </p:grpSpPr>
        <p:sp>
          <p:nvSpPr>
            <p:cNvPr id="9249" name="Line 46"/>
            <p:cNvSpPr>
              <a:spLocks noChangeShapeType="1"/>
            </p:cNvSpPr>
            <p:nvPr/>
          </p:nvSpPr>
          <p:spPr bwMode="auto">
            <a:xfrm flipV="1">
              <a:off x="4815" y="203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50" name="Text Box 47"/>
            <p:cNvSpPr txBox="1">
              <a:spLocks noChangeArrowheads="1"/>
            </p:cNvSpPr>
            <p:nvPr/>
          </p:nvSpPr>
          <p:spPr bwMode="auto">
            <a:xfrm>
              <a:off x="4578" y="2432"/>
              <a:ext cx="41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NMI</a:t>
              </a:r>
            </a:p>
          </p:txBody>
        </p:sp>
      </p:grpSp>
      <p:sp>
        <p:nvSpPr>
          <p:cNvPr id="9233" name="Oval 8"/>
          <p:cNvSpPr>
            <a:spLocks noChangeArrowheads="1"/>
          </p:cNvSpPr>
          <p:nvPr/>
        </p:nvSpPr>
        <p:spPr bwMode="auto">
          <a:xfrm>
            <a:off x="8288338" y="685801"/>
            <a:ext cx="1922462" cy="2036763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4" name="Text Box 6"/>
          <p:cNvSpPr txBox="1">
            <a:spLocks noChangeArrowheads="1"/>
          </p:cNvSpPr>
          <p:nvPr/>
        </p:nvSpPr>
        <p:spPr bwMode="auto">
          <a:xfrm>
            <a:off x="8839200" y="1143001"/>
            <a:ext cx="685800" cy="4476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32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</p:txBody>
      </p:sp>
      <p:sp>
        <p:nvSpPr>
          <p:cNvPr id="9235" name="Line 40"/>
          <p:cNvSpPr>
            <a:spLocks noChangeShapeType="1"/>
          </p:cNvSpPr>
          <p:nvPr/>
        </p:nvSpPr>
        <p:spPr bwMode="auto">
          <a:xfrm>
            <a:off x="5116513" y="1982788"/>
            <a:ext cx="1200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6" name="Line 37"/>
          <p:cNvSpPr>
            <a:spLocks noChangeShapeType="1"/>
          </p:cNvSpPr>
          <p:nvPr/>
        </p:nvSpPr>
        <p:spPr bwMode="auto">
          <a:xfrm>
            <a:off x="4495801" y="1012825"/>
            <a:ext cx="1820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7" name="Line 38"/>
          <p:cNvSpPr>
            <a:spLocks noChangeShapeType="1"/>
          </p:cNvSpPr>
          <p:nvPr/>
        </p:nvSpPr>
        <p:spPr bwMode="auto">
          <a:xfrm>
            <a:off x="3962401" y="1336675"/>
            <a:ext cx="2354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8" name="Line 39"/>
          <p:cNvSpPr>
            <a:spLocks noChangeShapeType="1"/>
          </p:cNvSpPr>
          <p:nvPr/>
        </p:nvSpPr>
        <p:spPr bwMode="auto">
          <a:xfrm>
            <a:off x="4038601" y="1658938"/>
            <a:ext cx="2278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9" name="Line 52"/>
          <p:cNvSpPr>
            <a:spLocks noChangeShapeType="1"/>
          </p:cNvSpPr>
          <p:nvPr/>
        </p:nvSpPr>
        <p:spPr bwMode="auto">
          <a:xfrm>
            <a:off x="2362200" y="457200"/>
            <a:ext cx="0" cy="29416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0" name="Line 53"/>
          <p:cNvSpPr>
            <a:spLocks noChangeShapeType="1"/>
          </p:cNvSpPr>
          <p:nvPr/>
        </p:nvSpPr>
        <p:spPr bwMode="auto">
          <a:xfrm flipV="1">
            <a:off x="2362200" y="2112963"/>
            <a:ext cx="533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1" name="Rectangle 59"/>
          <p:cNvSpPr>
            <a:spLocks noChangeArrowheads="1"/>
          </p:cNvSpPr>
          <p:nvPr/>
        </p:nvSpPr>
        <p:spPr bwMode="auto">
          <a:xfrm>
            <a:off x="6748464" y="779464"/>
            <a:ext cx="454025" cy="18129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Priority Encoder</a:t>
            </a:r>
          </a:p>
        </p:txBody>
      </p:sp>
      <p:sp>
        <p:nvSpPr>
          <p:cNvPr id="9242" name="Rectangle 45"/>
          <p:cNvSpPr>
            <a:spLocks noChangeArrowheads="1"/>
          </p:cNvSpPr>
          <p:nvPr/>
        </p:nvSpPr>
        <p:spPr bwMode="auto">
          <a:xfrm rot="5400000">
            <a:off x="4546601" y="2244726"/>
            <a:ext cx="1358900" cy="4540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Timer</a:t>
            </a:r>
          </a:p>
        </p:txBody>
      </p:sp>
      <p:sp>
        <p:nvSpPr>
          <p:cNvPr id="9243" name="cddrive"/>
          <p:cNvSpPr>
            <a:spLocks noEditPoints="1" noChangeArrowheads="1"/>
          </p:cNvSpPr>
          <p:nvPr/>
        </p:nvSpPr>
        <p:spPr bwMode="auto">
          <a:xfrm>
            <a:off x="2971800" y="228600"/>
            <a:ext cx="1295400" cy="647700"/>
          </a:xfrm>
          <a:custGeom>
            <a:avLst/>
            <a:gdLst>
              <a:gd name="T0" fmla="*/ 647700 w 21600"/>
              <a:gd name="T1" fmla="*/ 0 h 21600"/>
              <a:gd name="T2" fmla="*/ 1295400 w 21600"/>
              <a:gd name="T3" fmla="*/ 323850 h 21600"/>
              <a:gd name="T4" fmla="*/ 647700 w 21600"/>
              <a:gd name="T5" fmla="*/ 647700 h 21600"/>
              <a:gd name="T6" fmla="*/ 0 w 21600"/>
              <a:gd name="T7" fmla="*/ 3238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86 w 21600"/>
              <a:gd name="T13" fmla="*/ 23059 h 21600"/>
              <a:gd name="T14" fmla="*/ 21005 w 21600"/>
              <a:gd name="T15" fmla="*/ 305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563" y="12259"/>
                </a:moveTo>
                <a:lnTo>
                  <a:pt x="2563" y="12843"/>
                </a:lnTo>
                <a:lnTo>
                  <a:pt x="2746" y="13427"/>
                </a:lnTo>
                <a:lnTo>
                  <a:pt x="2929" y="14303"/>
                </a:lnTo>
                <a:lnTo>
                  <a:pt x="3112" y="14886"/>
                </a:lnTo>
                <a:lnTo>
                  <a:pt x="3478" y="15470"/>
                </a:lnTo>
                <a:lnTo>
                  <a:pt x="3844" y="16054"/>
                </a:lnTo>
                <a:lnTo>
                  <a:pt x="4393" y="16638"/>
                </a:lnTo>
                <a:lnTo>
                  <a:pt x="4942" y="17222"/>
                </a:lnTo>
                <a:lnTo>
                  <a:pt x="5492" y="17514"/>
                </a:lnTo>
                <a:lnTo>
                  <a:pt x="6224" y="18097"/>
                </a:lnTo>
                <a:lnTo>
                  <a:pt x="6773" y="18389"/>
                </a:lnTo>
                <a:lnTo>
                  <a:pt x="7505" y="18681"/>
                </a:lnTo>
                <a:lnTo>
                  <a:pt x="8237" y="18973"/>
                </a:lnTo>
                <a:lnTo>
                  <a:pt x="9153" y="18973"/>
                </a:lnTo>
                <a:lnTo>
                  <a:pt x="9885" y="19265"/>
                </a:lnTo>
                <a:lnTo>
                  <a:pt x="10800" y="19265"/>
                </a:lnTo>
                <a:lnTo>
                  <a:pt x="11532" y="19265"/>
                </a:lnTo>
                <a:lnTo>
                  <a:pt x="12447" y="18973"/>
                </a:lnTo>
                <a:lnTo>
                  <a:pt x="13180" y="18973"/>
                </a:lnTo>
                <a:lnTo>
                  <a:pt x="13912" y="18681"/>
                </a:lnTo>
                <a:lnTo>
                  <a:pt x="14644" y="18389"/>
                </a:lnTo>
                <a:lnTo>
                  <a:pt x="15376" y="18097"/>
                </a:lnTo>
                <a:lnTo>
                  <a:pt x="16108" y="17514"/>
                </a:lnTo>
                <a:lnTo>
                  <a:pt x="16658" y="17222"/>
                </a:lnTo>
                <a:lnTo>
                  <a:pt x="17207" y="16638"/>
                </a:lnTo>
                <a:lnTo>
                  <a:pt x="17573" y="16054"/>
                </a:lnTo>
                <a:lnTo>
                  <a:pt x="18122" y="15470"/>
                </a:lnTo>
                <a:lnTo>
                  <a:pt x="18305" y="14886"/>
                </a:lnTo>
                <a:lnTo>
                  <a:pt x="18671" y="14303"/>
                </a:lnTo>
                <a:lnTo>
                  <a:pt x="18854" y="13427"/>
                </a:lnTo>
                <a:lnTo>
                  <a:pt x="19037" y="12843"/>
                </a:lnTo>
                <a:lnTo>
                  <a:pt x="19037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563" y="12259"/>
                </a:moveTo>
                <a:lnTo>
                  <a:pt x="9153" y="12259"/>
                </a:lnTo>
                <a:lnTo>
                  <a:pt x="9153" y="12551"/>
                </a:lnTo>
                <a:lnTo>
                  <a:pt x="9336" y="12843"/>
                </a:lnTo>
                <a:lnTo>
                  <a:pt x="9519" y="13135"/>
                </a:lnTo>
                <a:lnTo>
                  <a:pt x="9702" y="13135"/>
                </a:lnTo>
                <a:lnTo>
                  <a:pt x="9885" y="13427"/>
                </a:lnTo>
                <a:lnTo>
                  <a:pt x="10068" y="13719"/>
                </a:lnTo>
                <a:lnTo>
                  <a:pt x="10434" y="13719"/>
                </a:lnTo>
                <a:lnTo>
                  <a:pt x="10800" y="13719"/>
                </a:lnTo>
                <a:lnTo>
                  <a:pt x="10983" y="13719"/>
                </a:lnTo>
                <a:lnTo>
                  <a:pt x="11349" y="13719"/>
                </a:lnTo>
                <a:lnTo>
                  <a:pt x="11715" y="13427"/>
                </a:lnTo>
                <a:lnTo>
                  <a:pt x="11898" y="13135"/>
                </a:lnTo>
                <a:lnTo>
                  <a:pt x="12081" y="13135"/>
                </a:lnTo>
                <a:lnTo>
                  <a:pt x="12264" y="12843"/>
                </a:lnTo>
                <a:lnTo>
                  <a:pt x="12264" y="12551"/>
                </a:lnTo>
                <a:lnTo>
                  <a:pt x="12264" y="12259"/>
                </a:lnTo>
                <a:lnTo>
                  <a:pt x="9153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1600" y="7589"/>
                </a:moveTo>
                <a:lnTo>
                  <a:pt x="17756" y="0"/>
                </a:lnTo>
                <a:lnTo>
                  <a:pt x="10800" y="0"/>
                </a:lnTo>
                <a:lnTo>
                  <a:pt x="3844" y="0"/>
                </a:lnTo>
                <a:lnTo>
                  <a:pt x="0" y="7589"/>
                </a:lnTo>
                <a:lnTo>
                  <a:pt x="0" y="10800"/>
                </a:lnTo>
                <a:lnTo>
                  <a:pt x="0" y="18097"/>
                </a:lnTo>
                <a:lnTo>
                  <a:pt x="1464" y="18097"/>
                </a:lnTo>
                <a:lnTo>
                  <a:pt x="1464" y="21600"/>
                </a:lnTo>
                <a:lnTo>
                  <a:pt x="10800" y="21600"/>
                </a:lnTo>
                <a:lnTo>
                  <a:pt x="19953" y="21600"/>
                </a:lnTo>
                <a:lnTo>
                  <a:pt x="19953" y="18097"/>
                </a:lnTo>
                <a:lnTo>
                  <a:pt x="21600" y="18097"/>
                </a:lnTo>
                <a:lnTo>
                  <a:pt x="21600" y="11092"/>
                </a:lnTo>
                <a:lnTo>
                  <a:pt x="21600" y="7589"/>
                </a:lnTo>
              </a:path>
              <a:path w="21600" h="21600" extrusionOk="0">
                <a:moveTo>
                  <a:pt x="1647" y="18097"/>
                </a:moveTo>
                <a:lnTo>
                  <a:pt x="6407" y="18097"/>
                </a:lnTo>
                <a:moveTo>
                  <a:pt x="19953" y="18097"/>
                </a:moveTo>
                <a:lnTo>
                  <a:pt x="15010" y="18097"/>
                </a:lnTo>
                <a:moveTo>
                  <a:pt x="0" y="7589"/>
                </a:moveTo>
                <a:lnTo>
                  <a:pt x="21417" y="7589"/>
                </a:lnTo>
                <a:lnTo>
                  <a:pt x="21600" y="7589"/>
                </a:lnTo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9244" name="Line 64"/>
          <p:cNvSpPr>
            <a:spLocks noChangeShapeType="1"/>
          </p:cNvSpPr>
          <p:nvPr/>
        </p:nvSpPr>
        <p:spPr bwMode="auto">
          <a:xfrm flipH="1" flipV="1">
            <a:off x="4203700" y="785813"/>
            <a:ext cx="304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5" name="printer2"/>
          <p:cNvSpPr>
            <a:spLocks noEditPoints="1" noChangeArrowheads="1"/>
          </p:cNvSpPr>
          <p:nvPr/>
        </p:nvSpPr>
        <p:spPr bwMode="auto">
          <a:xfrm>
            <a:off x="2667001" y="990600"/>
            <a:ext cx="1285875" cy="604838"/>
          </a:xfrm>
          <a:custGeom>
            <a:avLst/>
            <a:gdLst>
              <a:gd name="T0" fmla="*/ 635377 w 21600"/>
              <a:gd name="T1" fmla="*/ 0 h 21600"/>
              <a:gd name="T2" fmla="*/ 1142167 w 21600"/>
              <a:gd name="T3" fmla="*/ 0 h 21600"/>
              <a:gd name="T4" fmla="*/ 1285875 w 21600"/>
              <a:gd name="T5" fmla="*/ 131692 h 21600"/>
              <a:gd name="T6" fmla="*/ 1285875 w 21600"/>
              <a:gd name="T7" fmla="*/ 302419 h 21600"/>
              <a:gd name="T8" fmla="*/ 1285875 w 21600"/>
              <a:gd name="T9" fmla="*/ 463373 h 21600"/>
              <a:gd name="T10" fmla="*/ 1074063 w 21600"/>
              <a:gd name="T11" fmla="*/ 604838 h 21600"/>
              <a:gd name="T12" fmla="*/ 635377 w 21600"/>
              <a:gd name="T13" fmla="*/ 604838 h 21600"/>
              <a:gd name="T14" fmla="*/ 189071 w 21600"/>
              <a:gd name="T15" fmla="*/ 604838 h 21600"/>
              <a:gd name="T16" fmla="*/ 0 w 21600"/>
              <a:gd name="T17" fmla="*/ 463373 h 21600"/>
              <a:gd name="T18" fmla="*/ 0 w 21600"/>
              <a:gd name="T19" fmla="*/ 302419 h 21600"/>
              <a:gd name="T20" fmla="*/ 0 w 21600"/>
              <a:gd name="T21" fmla="*/ 131692 h 21600"/>
              <a:gd name="T22" fmla="*/ 143708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397 w 21600"/>
              <a:gd name="T37" fmla="*/ 23298 h 21600"/>
              <a:gd name="T38" fmla="*/ 20266 w 21600"/>
              <a:gd name="T39" fmla="*/ 311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10673" y="0"/>
                </a:moveTo>
                <a:lnTo>
                  <a:pt x="19186" y="0"/>
                </a:lnTo>
                <a:lnTo>
                  <a:pt x="21600" y="4703"/>
                </a:lnTo>
                <a:lnTo>
                  <a:pt x="21600" y="10800"/>
                </a:lnTo>
                <a:lnTo>
                  <a:pt x="21600" y="16548"/>
                </a:lnTo>
                <a:lnTo>
                  <a:pt x="18042" y="16548"/>
                </a:lnTo>
                <a:lnTo>
                  <a:pt x="18042" y="21600"/>
                </a:lnTo>
                <a:lnTo>
                  <a:pt x="10673" y="21600"/>
                </a:lnTo>
                <a:lnTo>
                  <a:pt x="3176" y="21600"/>
                </a:lnTo>
                <a:lnTo>
                  <a:pt x="3176" y="16548"/>
                </a:lnTo>
                <a:lnTo>
                  <a:pt x="0" y="16548"/>
                </a:lnTo>
                <a:lnTo>
                  <a:pt x="0" y="10800"/>
                </a:lnTo>
                <a:lnTo>
                  <a:pt x="0" y="4703"/>
                </a:lnTo>
                <a:lnTo>
                  <a:pt x="2414" y="0"/>
                </a:lnTo>
                <a:lnTo>
                  <a:pt x="10673" y="0"/>
                </a:lnTo>
                <a:close/>
              </a:path>
              <a:path w="21600" h="21600" extrusionOk="0">
                <a:moveTo>
                  <a:pt x="0" y="4703"/>
                </a:moveTo>
                <a:lnTo>
                  <a:pt x="3558" y="4703"/>
                </a:lnTo>
                <a:lnTo>
                  <a:pt x="17026" y="4703"/>
                </a:lnTo>
                <a:lnTo>
                  <a:pt x="21600" y="4703"/>
                </a:lnTo>
                <a:lnTo>
                  <a:pt x="0" y="4703"/>
                </a:lnTo>
                <a:moveTo>
                  <a:pt x="16518" y="4703"/>
                </a:moveTo>
                <a:lnTo>
                  <a:pt x="16518" y="10452"/>
                </a:lnTo>
                <a:lnTo>
                  <a:pt x="0" y="10452"/>
                </a:lnTo>
                <a:moveTo>
                  <a:pt x="4320" y="16548"/>
                </a:moveTo>
                <a:lnTo>
                  <a:pt x="4320" y="17419"/>
                </a:lnTo>
                <a:lnTo>
                  <a:pt x="4320" y="20555"/>
                </a:lnTo>
                <a:lnTo>
                  <a:pt x="4320" y="21600"/>
                </a:lnTo>
                <a:lnTo>
                  <a:pt x="4320" y="16548"/>
                </a:lnTo>
                <a:moveTo>
                  <a:pt x="16899" y="16548"/>
                </a:moveTo>
                <a:lnTo>
                  <a:pt x="16899" y="17419"/>
                </a:lnTo>
                <a:lnTo>
                  <a:pt x="16899" y="20555"/>
                </a:lnTo>
                <a:lnTo>
                  <a:pt x="16899" y="21600"/>
                </a:lnTo>
                <a:lnTo>
                  <a:pt x="16899" y="16548"/>
                </a:lnTo>
                <a:moveTo>
                  <a:pt x="15247" y="14981"/>
                </a:moveTo>
                <a:lnTo>
                  <a:pt x="15247" y="10452"/>
                </a:lnTo>
                <a:lnTo>
                  <a:pt x="16899" y="16548"/>
                </a:lnTo>
                <a:lnTo>
                  <a:pt x="18042" y="16548"/>
                </a:lnTo>
                <a:lnTo>
                  <a:pt x="16518" y="10452"/>
                </a:lnTo>
                <a:moveTo>
                  <a:pt x="15247" y="14981"/>
                </a:moveTo>
                <a:lnTo>
                  <a:pt x="15247" y="14981"/>
                </a:lnTo>
                <a:lnTo>
                  <a:pt x="16772" y="17942"/>
                </a:lnTo>
                <a:lnTo>
                  <a:pt x="4447" y="17942"/>
                </a:lnTo>
                <a:lnTo>
                  <a:pt x="5972" y="14981"/>
                </a:lnTo>
                <a:lnTo>
                  <a:pt x="5972" y="10452"/>
                </a:lnTo>
                <a:lnTo>
                  <a:pt x="4320" y="16548"/>
                </a:lnTo>
                <a:lnTo>
                  <a:pt x="3176" y="16548"/>
                </a:lnTo>
                <a:lnTo>
                  <a:pt x="4701" y="10452"/>
                </a:lnTo>
                <a:moveTo>
                  <a:pt x="20202" y="5574"/>
                </a:moveTo>
                <a:lnTo>
                  <a:pt x="20711" y="5574"/>
                </a:lnTo>
                <a:lnTo>
                  <a:pt x="20711" y="7839"/>
                </a:lnTo>
                <a:lnTo>
                  <a:pt x="20202" y="7839"/>
                </a:lnTo>
                <a:lnTo>
                  <a:pt x="20202" y="5574"/>
                </a:lnTo>
                <a:moveTo>
                  <a:pt x="5972" y="14981"/>
                </a:moveTo>
                <a:lnTo>
                  <a:pt x="7496" y="14981"/>
                </a:lnTo>
                <a:lnTo>
                  <a:pt x="13341" y="14981"/>
                </a:lnTo>
                <a:lnTo>
                  <a:pt x="15247" y="1498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9246" name="Group 68"/>
          <p:cNvGrpSpPr>
            <a:grpSpLocks/>
          </p:cNvGrpSpPr>
          <p:nvPr/>
        </p:nvGrpSpPr>
        <p:grpSpPr bwMode="auto">
          <a:xfrm>
            <a:off x="8458206" y="1828800"/>
            <a:ext cx="1479551" cy="369888"/>
            <a:chOff x="4377" y="758"/>
            <a:chExt cx="932" cy="233"/>
          </a:xfrm>
        </p:grpSpPr>
        <p:sp>
          <p:nvSpPr>
            <p:cNvPr id="9247" name="Rectangle 66"/>
            <p:cNvSpPr>
              <a:spLocks noChangeArrowheads="1"/>
            </p:cNvSpPr>
            <p:nvPr/>
          </p:nvSpPr>
          <p:spPr bwMode="auto">
            <a:xfrm>
              <a:off x="4377" y="807"/>
              <a:ext cx="14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48" name="Text Box 67"/>
            <p:cNvSpPr txBox="1">
              <a:spLocks noChangeArrowheads="1"/>
            </p:cNvSpPr>
            <p:nvPr/>
          </p:nvSpPr>
          <p:spPr bwMode="auto">
            <a:xfrm>
              <a:off x="4506" y="758"/>
              <a:ext cx="8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Int Disable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506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take interrupts safely?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Interrupt vector</a:t>
            </a:r>
          </a:p>
          <a:p>
            <a:pPr lvl="1"/>
            <a:r>
              <a:rPr lang="en-US" dirty="0" smtClean="0"/>
              <a:t>Limited number of entry points into kernel</a:t>
            </a:r>
          </a:p>
          <a:p>
            <a:r>
              <a:rPr lang="en-US" dirty="0" smtClean="0"/>
              <a:t>Kernel interrupt stack</a:t>
            </a:r>
          </a:p>
          <a:p>
            <a:pPr lvl="1"/>
            <a:r>
              <a:rPr lang="en-US" dirty="0" smtClean="0"/>
              <a:t>Handler works regardless of state of user code</a:t>
            </a:r>
          </a:p>
          <a:p>
            <a:r>
              <a:rPr lang="en-US" dirty="0" smtClean="0"/>
              <a:t>Interrupt masking</a:t>
            </a:r>
          </a:p>
          <a:p>
            <a:pPr lvl="1"/>
            <a:r>
              <a:rPr lang="en-US" dirty="0" smtClean="0"/>
              <a:t>Handler is non-blocking</a:t>
            </a:r>
          </a:p>
          <a:p>
            <a:r>
              <a:rPr lang="en-US" dirty="0" smtClean="0"/>
              <a:t>Atomic transfer of control</a:t>
            </a:r>
          </a:p>
          <a:p>
            <a:pPr lvl="1"/>
            <a:r>
              <a:rPr lang="en-US" dirty="0" smtClean="0"/>
              <a:t>“Single instruction”-like to change: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rogram counter</a:t>
            </a:r>
          </a:p>
          <a:p>
            <a:pPr lvl="2"/>
            <a:r>
              <a:rPr lang="en-US" dirty="0" smtClean="0"/>
              <a:t>Stack pointer</a:t>
            </a:r>
          </a:p>
          <a:p>
            <a:pPr lvl="2"/>
            <a:r>
              <a:rPr lang="en-US" dirty="0" smtClean="0"/>
              <a:t>Memory protection</a:t>
            </a:r>
          </a:p>
          <a:p>
            <a:pPr lvl="2"/>
            <a:r>
              <a:rPr lang="en-US" dirty="0" smtClean="0"/>
              <a:t>Kernel/user mode</a:t>
            </a:r>
          </a:p>
          <a:p>
            <a:r>
              <a:rPr lang="en-US" dirty="0" smtClean="0"/>
              <a:t>Transparent </a:t>
            </a:r>
            <a:r>
              <a:rPr lang="en-US" dirty="0" err="1" smtClean="0"/>
              <a:t>restartable</a:t>
            </a:r>
            <a:r>
              <a:rPr lang="en-US" dirty="0" smtClean="0"/>
              <a:t> execution</a:t>
            </a:r>
          </a:p>
          <a:p>
            <a:pPr lvl="1"/>
            <a:r>
              <a:rPr lang="en-US" dirty="0" smtClean="0"/>
              <a:t>User program does not know interrupt occurred</a:t>
            </a:r>
          </a:p>
        </p:txBody>
      </p:sp>
    </p:spTree>
    <p:extLst>
      <p:ext uri="{BB962C8B-B14F-4D97-AF65-F5344CB8AC3E}">
        <p14:creationId xmlns:p14="http://schemas.microsoft.com/office/powerpoint/2010/main" val="3350160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Vector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09800" y="5181601"/>
            <a:ext cx="7620000" cy="1142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Where else do you see this dispatch pattern?</a:t>
            </a:r>
          </a:p>
          <a:p>
            <a:pPr lvl="1"/>
            <a:r>
              <a:rPr lang="en-US" dirty="0" smtClean="0"/>
              <a:t>System Call</a:t>
            </a:r>
          </a:p>
          <a:p>
            <a:pPr lvl="1"/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638800" y="1295400"/>
            <a:ext cx="1219200" cy="3352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638800" y="16002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38800" y="22098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38800" y="28194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34290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cs typeface="Gill Sans Ligh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4038600" y="1295400"/>
            <a:ext cx="137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343400" y="1295400"/>
            <a:ext cx="0" cy="152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676401" y="1676400"/>
            <a:ext cx="257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nterrupt number (</a:t>
            </a:r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)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4038600" y="28956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Curved Connector 20"/>
          <p:cNvCxnSpPr/>
          <p:nvPr/>
        </p:nvCxnSpPr>
        <p:spPr bwMode="auto">
          <a:xfrm>
            <a:off x="6477000" y="2971800"/>
            <a:ext cx="1295400" cy="8382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848600" y="3657601"/>
            <a:ext cx="2667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intrpHandler_i</a:t>
            </a:r>
            <a:r>
              <a:rPr lang="en-US" sz="1600" dirty="0">
                <a:latin typeface="Courier New"/>
                <a:cs typeface="Courier New"/>
              </a:rPr>
              <a:t> () {</a:t>
            </a:r>
          </a:p>
          <a:p>
            <a:r>
              <a:rPr lang="en-US" sz="1600" dirty="0">
                <a:latin typeface="Courier New"/>
                <a:cs typeface="Courier New"/>
              </a:rPr>
              <a:t> ….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10400" y="12954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Address and properties of each interrupt handler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38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Separate Kernel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needs space to work</a:t>
            </a:r>
          </a:p>
          <a:p>
            <a:r>
              <a:rPr lang="en-US" dirty="0" smtClean="0"/>
              <a:t>Cannot put anything on the user stack (Why?)</a:t>
            </a:r>
          </a:p>
          <a:p>
            <a:r>
              <a:rPr lang="en-US" dirty="0" smtClean="0"/>
              <a:t>Two-stack model</a:t>
            </a:r>
          </a:p>
          <a:p>
            <a:pPr lvl="1"/>
            <a:r>
              <a:rPr lang="en-US" dirty="0" smtClean="0"/>
              <a:t>OS thread has interrupt stack (located in kernel memory) plus User stack (located in user memory)</a:t>
            </a:r>
          </a:p>
          <a:p>
            <a:pPr lvl="1"/>
            <a:r>
              <a:rPr lang="en-US" dirty="0" err="1" smtClean="0"/>
              <a:t>Syscall</a:t>
            </a:r>
            <a:r>
              <a:rPr lang="en-US" dirty="0" smtClean="0"/>
              <a:t> handler copies user </a:t>
            </a:r>
            <a:r>
              <a:rPr lang="en-US" dirty="0" err="1" smtClean="0"/>
              <a:t>args</a:t>
            </a:r>
            <a:r>
              <a:rPr lang="en-US" dirty="0" smtClean="0"/>
              <a:t> to kernel space before invoking specific function (e.g., open)</a:t>
            </a:r>
          </a:p>
          <a:p>
            <a:pPr lvl="1"/>
            <a:r>
              <a:rPr lang="en-US" dirty="0" smtClean="0"/>
              <a:t>Interrupts (???)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3" descr="kernelUserStacks.pdf"/>
          <p:cNvPicPr>
            <a:picLocks noChangeAspect="1"/>
          </p:cNvPicPr>
          <p:nvPr/>
        </p:nvPicPr>
        <p:blipFill>
          <a:blip r:embed="rId2"/>
          <a:srcRect l="-19846" r="-19846"/>
          <a:stretch>
            <a:fillRect/>
          </a:stretch>
        </p:blipFill>
        <p:spPr bwMode="auto">
          <a:xfrm>
            <a:off x="4114801" y="3505200"/>
            <a:ext cx="5703951" cy="31369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132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4" name="Content Placeholder 3" descr="beforeInterrup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0712" r="-20712"/>
          <a:stretch>
            <a:fillRect/>
          </a:stretch>
        </p:blipFill>
        <p:spPr>
          <a:xfrm>
            <a:off x="1828800" y="10668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1620130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Interrupt/System Call</a:t>
            </a:r>
            <a:endParaRPr lang="en-US" dirty="0"/>
          </a:p>
        </p:txBody>
      </p:sp>
      <p:pic>
        <p:nvPicPr>
          <p:cNvPr id="4" name="Content Placeholder 3" descr="duringInterrup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7639" r="-27639"/>
          <a:stretch>
            <a:fillRect/>
          </a:stretch>
        </p:blipFill>
        <p:spPr>
          <a:xfrm>
            <a:off x="1447800" y="1066800"/>
            <a:ext cx="9071114" cy="5638800"/>
          </a:xfrm>
        </p:spPr>
      </p:pic>
    </p:spTree>
    <p:extLst>
      <p:ext uri="{BB962C8B-B14F-4D97-AF65-F5344CB8AC3E}">
        <p14:creationId xmlns:p14="http://schemas.microsoft.com/office/powerpoint/2010/main" val="904293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D6E9-C897-4821-9F0A-EFEA9150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4792-2D99-47C8-9BC4-6C1D534BC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5410200" cy="5105400"/>
          </a:xfrm>
        </p:spPr>
        <p:txBody>
          <a:bodyPr/>
          <a:lstStyle/>
          <a:p>
            <a:r>
              <a:rPr lang="en-US" dirty="0"/>
              <a:t>How to manage process state?</a:t>
            </a:r>
          </a:p>
          <a:p>
            <a:pPr lvl="1"/>
            <a:r>
              <a:rPr lang="en-US" dirty="0"/>
              <a:t>How to create a process?</a:t>
            </a:r>
          </a:p>
          <a:p>
            <a:pPr lvl="1"/>
            <a:r>
              <a:rPr lang="en-US" dirty="0"/>
              <a:t>How to exit from a process?</a:t>
            </a:r>
          </a:p>
          <a:p>
            <a:pPr lvl="1"/>
            <a:endParaRPr lang="en-US" dirty="0"/>
          </a:p>
          <a:p>
            <a:r>
              <a:rPr lang="en-US" dirty="0"/>
              <a:t>Remember: Everything outside of the kernel is running in a process!</a:t>
            </a:r>
          </a:p>
          <a:p>
            <a:pPr lvl="1"/>
            <a:r>
              <a:rPr lang="en-US" dirty="0"/>
              <a:t>Including the shell! (Homework 2)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Processes are created and managed… by processes!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6096000" y="899746"/>
            <a:ext cx="5791200" cy="3438409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521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566A-94CB-4A74-945F-41320F0F7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E7046-2B2B-47EA-AA6C-C8ECE108B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9398000" cy="5105400"/>
          </a:xfrm>
        </p:spPr>
        <p:txBody>
          <a:bodyPr/>
          <a:lstStyle/>
          <a:p>
            <a:r>
              <a:rPr lang="en-US" dirty="0"/>
              <a:t>If processes are created by other processes, how does the first process start?</a:t>
            </a:r>
          </a:p>
          <a:p>
            <a:endParaRPr lang="en-US" dirty="0"/>
          </a:p>
          <a:p>
            <a:r>
              <a:rPr lang="en-US" dirty="0"/>
              <a:t>First process is started by the kernel</a:t>
            </a:r>
          </a:p>
          <a:p>
            <a:pPr lvl="1"/>
            <a:r>
              <a:rPr lang="en-US" dirty="0"/>
              <a:t>Often configured as an argument to the kernel </a:t>
            </a:r>
            <a:r>
              <a:rPr lang="en-US" i="1" dirty="0"/>
              <a:t>before</a:t>
            </a:r>
            <a:r>
              <a:rPr lang="en-US" dirty="0"/>
              <a:t> the kernel </a:t>
            </a:r>
            <a:r>
              <a:rPr lang="en-US" dirty="0" smtClean="0"/>
              <a:t>boots</a:t>
            </a:r>
          </a:p>
          <a:p>
            <a:pPr lvl="1"/>
            <a:r>
              <a:rPr lang="en-US" dirty="0" smtClean="0"/>
              <a:t>Often called the “</a:t>
            </a:r>
            <a:r>
              <a:rPr lang="en-US" dirty="0" err="1" smtClean="0"/>
              <a:t>init</a:t>
            </a:r>
            <a:r>
              <a:rPr lang="en-US" dirty="0" smtClean="0"/>
              <a:t>” process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After this, all processes on the system are created by other processes</a:t>
            </a:r>
          </a:p>
        </p:txBody>
      </p:sp>
    </p:spTree>
    <p:extLst>
      <p:ext uri="{BB962C8B-B14F-4D97-AF65-F5344CB8AC3E}">
        <p14:creationId xmlns:p14="http://schemas.microsoft.com/office/powerpoint/2010/main" val="3593802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time: Process </a:t>
            </a:r>
            <a:r>
              <a:rPr lang="en-US" dirty="0"/>
              <a:t>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terminate a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copy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/>
              <a:t> – change the </a:t>
            </a:r>
            <a:r>
              <a:rPr lang="en-US" i="1" dirty="0"/>
              <a:t>program </a:t>
            </a:r>
            <a:r>
              <a:rPr lang="en-US" dirty="0"/>
              <a:t>being run by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/>
              <a:t> – wait for a process to finish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 – send a </a:t>
            </a:r>
            <a:r>
              <a:rPr lang="en-US" i="1" dirty="0"/>
              <a:t>signal</a:t>
            </a:r>
            <a:r>
              <a:rPr lang="en-US" dirty="0"/>
              <a:t> (interrupt-like notification) to another process</a:t>
            </a:r>
          </a:p>
          <a:p>
            <a:pPr>
              <a:spcAft>
                <a:spcPts val="800"/>
              </a:spcAft>
            </a:pPr>
            <a:r>
              <a:rPr lang="en-US" dirty="0" err="1">
                <a:latin typeface="Consolas" panose="020B0609020204030204" pitchFamily="49" charset="0"/>
              </a:rPr>
              <a:t>sigaction</a:t>
            </a:r>
            <a:r>
              <a:rPr lang="en-US" dirty="0"/>
              <a:t> 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3871022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13CF-4E3C-4E29-A16F-A3D486FB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50D26-8D66-446E-AB9D-AD8780D6B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Threads are the OS unit of concurrency</a:t>
            </a:r>
          </a:p>
          <a:p>
            <a:pPr lvl="1"/>
            <a:r>
              <a:rPr lang="en-US" dirty="0"/>
              <a:t>Abstraction of a virtual CPU core</a:t>
            </a:r>
          </a:p>
          <a:p>
            <a:pPr lvl="1"/>
            <a:r>
              <a:rPr lang="en-US" dirty="0"/>
              <a:t>Can use </a:t>
            </a:r>
            <a:r>
              <a:rPr lang="en-US" dirty="0" err="1">
                <a:latin typeface="Consolas" panose="020B0609020204030204" pitchFamily="49" charset="0"/>
              </a:rPr>
              <a:t>pthread_create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etc., to manage threads within a process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They share data → need synchronization to avoid data races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Processes consist of one or more threads in an address space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Abstraction of the machine: execution environment for a program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use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fork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exec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etc. to manage threads within a process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saw the role of the OS library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API to programs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Interface with the OS to request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93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828800" y="2895600"/>
            <a:ext cx="1219200" cy="19812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Switch User 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981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981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895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038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3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15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391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467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467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383696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83696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383696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383695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383696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83696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77562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114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114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14801" y="3124200"/>
            <a:ext cx="902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3000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14801" y="3505200"/>
            <a:ext cx="902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0080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51928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114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14801" y="3886201"/>
            <a:ext cx="1029449" cy="307777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0000 0248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546091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114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114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114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546090" y="4648200"/>
            <a:ext cx="583814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114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24201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91000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114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60204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8580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68580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019801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019801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/>
          <p:nvPr/>
        </p:nvCxnSpPr>
        <p:spPr bwMode="auto">
          <a:xfrm rot="5400000" flipH="1" flipV="1">
            <a:off x="5410200" y="1524002"/>
            <a:ext cx="3200402" cy="25908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>
            <a:off x="5715000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114801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00D0…</a:t>
            </a: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676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to save registers and set up system stack?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103217" y="4267200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0001 0124</a:t>
            </a: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5562600" y="4087001"/>
            <a:ext cx="1905000" cy="6047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1905001" y="2971800"/>
            <a:ext cx="90281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905000" y="3352800"/>
            <a:ext cx="90281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 </a:t>
            </a:r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905001" y="3733801"/>
            <a:ext cx="1029449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905000" y="4114800"/>
            <a:ext cx="58381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057401" y="4495801"/>
            <a:ext cx="69762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8305800" y="1066801"/>
            <a:ext cx="49770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8991600" y="1447800"/>
            <a:ext cx="152400" cy="2286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77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66467</TotalTime>
  <Pages>60</Pages>
  <Words>5594</Words>
  <Application>Microsoft Office PowerPoint</Application>
  <PresentationFormat>Widescreen</PresentationFormat>
  <Paragraphs>1501</Paragraphs>
  <Slides>89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5" baseType="lpstr">
      <vt:lpstr>MS PGothic</vt:lpstr>
      <vt:lpstr>MS PGothic</vt:lpstr>
      <vt:lpstr>Arial</vt:lpstr>
      <vt:lpstr>Calibri</vt:lpstr>
      <vt:lpstr>Comic Sans MS</vt:lpstr>
      <vt:lpstr>Consolas</vt:lpstr>
      <vt:lpstr>Courier</vt:lpstr>
      <vt:lpstr>Courier New</vt:lpstr>
      <vt:lpstr>Gill Sans</vt:lpstr>
      <vt:lpstr>Gill Sans Light</vt:lpstr>
      <vt:lpstr>Gulim</vt:lpstr>
      <vt:lpstr>Gulim</vt:lpstr>
      <vt:lpstr>Helvetica</vt:lpstr>
      <vt:lpstr>Symbol</vt:lpstr>
      <vt:lpstr>Wingdings</vt:lpstr>
      <vt:lpstr>Office</vt:lpstr>
      <vt:lpstr>CS162 Operating Systems and Systems Programming Lecture 3  Abstractions 1: Threads and Processes A quick, programmer’s viewpoint</vt:lpstr>
      <vt:lpstr>Goals for Today: The Thread Abstraction</vt:lpstr>
      <vt:lpstr>Recall: Four Fundamental OS Concepts</vt:lpstr>
      <vt:lpstr>Recall: Illusion of Multiple Processors</vt:lpstr>
      <vt:lpstr>Recall: Process</vt:lpstr>
      <vt:lpstr>Recall: Simple address translation with Base and Bound</vt:lpstr>
      <vt:lpstr>Simple B&amp;B: User =&gt; Kernel</vt:lpstr>
      <vt:lpstr>Simple B&amp;B: Interrupt</vt:lpstr>
      <vt:lpstr>Simple B&amp;B: Switch User Process</vt:lpstr>
      <vt:lpstr>Simple B&amp;B: “resume”</vt:lpstr>
      <vt:lpstr>Is Simple Base and Bound Enough for General Systems?</vt:lpstr>
      <vt:lpstr>Better: Translation through Page Table (More soon!)</vt:lpstr>
      <vt:lpstr>Recall: Dual Mode Operation</vt:lpstr>
      <vt:lpstr>Adding Protection: CPU Switch From Process A to Process B</vt:lpstr>
      <vt:lpstr>Running Many Programs</vt:lpstr>
      <vt:lpstr>Multiplexing Processes: The Process Control Block</vt:lpstr>
      <vt:lpstr>Scheduler</vt:lpstr>
      <vt:lpstr>Also Recall: The World Is Parallel: Saphire Rapids (2023) </vt:lpstr>
      <vt:lpstr>Simultaneous MultiThreading/Hyperthreading</vt:lpstr>
      <vt:lpstr>Administrivia: Getting started!</vt:lpstr>
      <vt:lpstr>Administrivia (Con’t)</vt:lpstr>
      <vt:lpstr>CS 162 Collaboration Policy</vt:lpstr>
      <vt:lpstr>More About Threads: What are they?</vt:lpstr>
      <vt:lpstr>Motivation for Threads</vt:lpstr>
      <vt:lpstr>Threads Allow Handling MTAO</vt:lpstr>
      <vt:lpstr>Multiprocessing vs. Multiprogramming</vt:lpstr>
      <vt:lpstr>Concurrency is not Parallelism</vt:lpstr>
      <vt:lpstr>Silly Example for Threads</vt:lpstr>
      <vt:lpstr>Adding Threads</vt:lpstr>
      <vt:lpstr>More Practical Motivation: Compute/IO overlap</vt:lpstr>
      <vt:lpstr>Threads Mask I/O Latency</vt:lpstr>
      <vt:lpstr>Threads Mask I/O Latency</vt:lpstr>
      <vt:lpstr>A Better Example for Threads</vt:lpstr>
      <vt:lpstr>Multithreaded Programs</vt:lpstr>
      <vt:lpstr>System Calls (“Syscalls”)</vt:lpstr>
      <vt:lpstr>OS Library Issues Syscalls</vt:lpstr>
      <vt:lpstr>OS Library API for Threads: pthreads</vt:lpstr>
      <vt:lpstr>Peeking Ahead: System Call Example</vt:lpstr>
      <vt:lpstr>New Idea: Fork-Join Pattern</vt:lpstr>
      <vt:lpstr>pThreads Example</vt:lpstr>
      <vt:lpstr>Thread State</vt:lpstr>
      <vt:lpstr>Shared vs. Per-Thread State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Execution Stack Example</vt:lpstr>
      <vt:lpstr>Memory Layout with Two Threads</vt:lpstr>
      <vt:lpstr>INTERLEAVING AND NONDETERMINISM (The beginning of a long discussion!)</vt:lpstr>
      <vt:lpstr>Thread Abstraction</vt:lpstr>
      <vt:lpstr>Programmer vs. Processor View</vt:lpstr>
      <vt:lpstr>Possible Executions</vt:lpstr>
      <vt:lpstr>Correctness with Concurrent Threads</vt:lpstr>
      <vt:lpstr>Race Conditions: Example 1</vt:lpstr>
      <vt:lpstr>Race Conditions: Example 2</vt:lpstr>
      <vt:lpstr>Example: Shared Data Structure</vt:lpstr>
      <vt:lpstr>Relevant Definitions</vt:lpstr>
      <vt:lpstr>Locks</vt:lpstr>
      <vt:lpstr>PowerPoint Presentation</vt:lpstr>
      <vt:lpstr>OS Library Locks: pthreads</vt:lpstr>
      <vt:lpstr>Our Example</vt:lpstr>
      <vt:lpstr>Recall: UNIX System Structure</vt:lpstr>
      <vt:lpstr>Recall: Life of a Process</vt:lpstr>
      <vt:lpstr>3 types of Kernel Mode Transfer</vt:lpstr>
      <vt:lpstr>Implementing Safe Kernel Mode Transfers</vt:lpstr>
      <vt:lpstr>Recall: System Call Interface: A Narrow Waist</vt:lpstr>
      <vt:lpstr>Kernel System Call Handler</vt:lpstr>
      <vt:lpstr>Hardware support: Interrupt Control</vt:lpstr>
      <vt:lpstr>Interrupt Controller</vt:lpstr>
      <vt:lpstr>How do we take interrupts safely?</vt:lpstr>
      <vt:lpstr>Interrupt Vector</vt:lpstr>
      <vt:lpstr>Need for Separate Kernel Stacks</vt:lpstr>
      <vt:lpstr>Before</vt:lpstr>
      <vt:lpstr>During Interrupt/System Call</vt:lpstr>
      <vt:lpstr>Managing Processes</vt:lpstr>
      <vt:lpstr>Bootstrapping</vt:lpstr>
      <vt:lpstr>Next time: Process Management API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647</cp:revision>
  <cp:lastPrinted>2024-01-26T16:07:41Z</cp:lastPrinted>
  <dcterms:created xsi:type="dcterms:W3CDTF">1995-08-12T11:37:26Z</dcterms:created>
  <dcterms:modified xsi:type="dcterms:W3CDTF">2024-01-26T16:09:31Z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