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56" r:id="rId2"/>
    <p:sldId id="2401" r:id="rId3"/>
    <p:sldId id="2403" r:id="rId4"/>
    <p:sldId id="2285" r:id="rId5"/>
    <p:sldId id="2286" r:id="rId6"/>
    <p:sldId id="2287" r:id="rId7"/>
    <p:sldId id="2288" r:id="rId8"/>
    <p:sldId id="2289" r:id="rId9"/>
    <p:sldId id="2290" r:id="rId10"/>
    <p:sldId id="2291" r:id="rId11"/>
    <p:sldId id="2292" r:id="rId12"/>
    <p:sldId id="2293" r:id="rId13"/>
    <p:sldId id="2294" r:id="rId14"/>
    <p:sldId id="2295" r:id="rId15"/>
    <p:sldId id="2296" r:id="rId16"/>
    <p:sldId id="2404" r:id="rId17"/>
    <p:sldId id="2405" r:id="rId18"/>
    <p:sldId id="2406" r:id="rId19"/>
    <p:sldId id="2399" r:id="rId20"/>
    <p:sldId id="2400" r:id="rId21"/>
    <p:sldId id="2297" r:id="rId22"/>
    <p:sldId id="2298" r:id="rId23"/>
    <p:sldId id="2299" r:id="rId24"/>
    <p:sldId id="2300" r:id="rId25"/>
    <p:sldId id="2301" r:id="rId26"/>
    <p:sldId id="2302" r:id="rId27"/>
    <p:sldId id="2303" r:id="rId28"/>
    <p:sldId id="2305" r:id="rId29"/>
    <p:sldId id="2306" r:id="rId30"/>
    <p:sldId id="2307" r:id="rId31"/>
    <p:sldId id="2308" r:id="rId32"/>
    <p:sldId id="2309" r:id="rId33"/>
    <p:sldId id="2310" r:id="rId34"/>
    <p:sldId id="2311" r:id="rId35"/>
    <p:sldId id="2312" r:id="rId36"/>
    <p:sldId id="2313" r:id="rId37"/>
    <p:sldId id="2314" r:id="rId38"/>
    <p:sldId id="2315" r:id="rId39"/>
    <p:sldId id="2316" r:id="rId40"/>
    <p:sldId id="2317" r:id="rId41"/>
    <p:sldId id="2318" r:id="rId42"/>
    <p:sldId id="2319" r:id="rId43"/>
    <p:sldId id="2320" r:id="rId44"/>
    <p:sldId id="2321" r:id="rId45"/>
    <p:sldId id="2322" r:id="rId46"/>
    <p:sldId id="2323" r:id="rId47"/>
    <p:sldId id="2324" r:id="rId48"/>
    <p:sldId id="2325" r:id="rId49"/>
    <p:sldId id="2326" r:id="rId50"/>
    <p:sldId id="2329" r:id="rId51"/>
    <p:sldId id="2407" r:id="rId52"/>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BFBF"/>
    <a:srgbClr val="BCFFBC"/>
    <a:srgbClr val="FFFFAA"/>
    <a:srgbClr val="FF0000"/>
    <a:srgbClr val="2A40E2"/>
    <a:srgbClr val="F430AB"/>
    <a:srgbClr val="A18623"/>
    <a:srgbClr val="9E7800"/>
    <a:srgbClr val="C49500"/>
    <a:srgbClr val="E6E7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5005" autoAdjust="0"/>
  </p:normalViewPr>
  <p:slideViewPr>
    <p:cSldViewPr>
      <p:cViewPr varScale="1">
        <p:scale>
          <a:sx n="92" d="100"/>
          <a:sy n="92" d="100"/>
        </p:scale>
        <p:origin x="48" y="24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6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8"/>
            <a:ext cx="827553"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049">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8"/>
            <a:ext cx="856407"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t>Page </a:t>
            </a:r>
            <a:fld id="{6D259941-7246-4245-A40C-55C6F952DF9E}" type="slidenum">
              <a:rPr lang="en-US" sz="1300" b="0"/>
              <a:pPr algn="ctr" defTabSz="917049">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5" y="3475044"/>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16" tIns="46972" rIns="95616" bIns="4697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7663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dirty="0"/>
              <a:t>…</a:t>
            </a:r>
          </a:p>
          <a:p>
            <a:r>
              <a:rPr lang="en-US" altLang="en-US" dirty="0"/>
              <a:t>- You might imagine that this stub code, to marshal arguments and make requests over the network, looks similar for many different remote function calls. We can actually generate it automatically, with a compiler!</a:t>
            </a:r>
          </a:p>
        </p:txBody>
      </p:sp>
    </p:spTree>
    <p:extLst>
      <p:ext uri="{BB962C8B-B14F-4D97-AF65-F5344CB8AC3E}">
        <p14:creationId xmlns:p14="http://schemas.microsoft.com/office/powerpoint/2010/main" val="173435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1259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2516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70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1410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5875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5066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05809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9495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80008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3552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0032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4237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563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32470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0318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6679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0110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4294967295"/>
          </p:nvPr>
        </p:nvSpPr>
        <p:spPr bwMode="auto">
          <a:xfrm>
            <a:off x="5438775" y="6948489"/>
            <a:ext cx="416083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lstStyle>
            <a:lvl1pPr eaLnBrk="0" hangingPunct="0">
              <a:defRPr sz="2400" b="1">
                <a:solidFill>
                  <a:schemeClr val="tx1"/>
                </a:solidFill>
                <a:latin typeface="Comic Sans MS" charset="0"/>
                <a:ea typeface="ＭＳ Ｐゴシック" charset="0"/>
                <a:cs typeface="ＭＳ Ｐゴシック" charset="0"/>
              </a:defRPr>
            </a:lvl1pPr>
            <a:lvl2pPr marL="742842" indent="-285708" eaLnBrk="0" hangingPunct="0">
              <a:defRPr sz="2400" b="1">
                <a:solidFill>
                  <a:schemeClr val="tx1"/>
                </a:solidFill>
                <a:latin typeface="Comic Sans MS" charset="0"/>
                <a:ea typeface="ＭＳ Ｐゴシック" charset="0"/>
              </a:defRPr>
            </a:lvl2pPr>
            <a:lvl3pPr marL="1142833" indent="-228567" eaLnBrk="0" hangingPunct="0">
              <a:defRPr sz="2400" b="1">
                <a:solidFill>
                  <a:schemeClr val="tx1"/>
                </a:solidFill>
                <a:latin typeface="Comic Sans MS" charset="0"/>
                <a:ea typeface="ＭＳ Ｐゴシック" charset="0"/>
              </a:defRPr>
            </a:lvl3pPr>
            <a:lvl4pPr marL="1599966" indent="-228567" eaLnBrk="0" hangingPunct="0">
              <a:defRPr sz="2400" b="1">
                <a:solidFill>
                  <a:schemeClr val="tx1"/>
                </a:solidFill>
                <a:latin typeface="Comic Sans MS" charset="0"/>
                <a:ea typeface="ＭＳ Ｐゴシック" charset="0"/>
              </a:defRPr>
            </a:lvl4pPr>
            <a:lvl5pPr marL="2057099" indent="-228567" eaLnBrk="0" hangingPunct="0">
              <a:defRPr sz="2400" b="1">
                <a:solidFill>
                  <a:schemeClr val="tx1"/>
                </a:solidFill>
                <a:latin typeface="Comic Sans MS" charset="0"/>
                <a:ea typeface="ＭＳ Ｐゴシック" charset="0"/>
              </a:defRPr>
            </a:lvl5pPr>
            <a:lvl6pPr marL="2514232" indent="-228567" eaLnBrk="0" fontAlgn="base" hangingPunct="0">
              <a:spcBef>
                <a:spcPct val="0"/>
              </a:spcBef>
              <a:spcAft>
                <a:spcPct val="0"/>
              </a:spcAft>
              <a:defRPr sz="2400" b="1">
                <a:solidFill>
                  <a:schemeClr val="tx1"/>
                </a:solidFill>
                <a:latin typeface="Comic Sans MS" charset="0"/>
                <a:ea typeface="ＭＳ Ｐゴシック" charset="0"/>
              </a:defRPr>
            </a:lvl6pPr>
            <a:lvl7pPr marL="2971365" indent="-228567" eaLnBrk="0" fontAlgn="base" hangingPunct="0">
              <a:spcBef>
                <a:spcPct val="0"/>
              </a:spcBef>
              <a:spcAft>
                <a:spcPct val="0"/>
              </a:spcAft>
              <a:defRPr sz="2400" b="1">
                <a:solidFill>
                  <a:schemeClr val="tx1"/>
                </a:solidFill>
                <a:latin typeface="Comic Sans MS" charset="0"/>
                <a:ea typeface="ＭＳ Ｐゴシック" charset="0"/>
              </a:defRPr>
            </a:lvl7pPr>
            <a:lvl8pPr marL="3428497" indent="-228567" eaLnBrk="0" fontAlgn="base" hangingPunct="0">
              <a:spcBef>
                <a:spcPct val="0"/>
              </a:spcBef>
              <a:spcAft>
                <a:spcPct val="0"/>
              </a:spcAft>
              <a:defRPr sz="2400" b="1">
                <a:solidFill>
                  <a:schemeClr val="tx1"/>
                </a:solidFill>
                <a:latin typeface="Comic Sans MS" charset="0"/>
                <a:ea typeface="ＭＳ Ｐゴシック" charset="0"/>
              </a:defRPr>
            </a:lvl8pPr>
            <a:lvl9pPr marL="3885630" indent="-228567"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127004A-0671-874F-BCED-9EFE7823F814}" type="slidenum">
              <a:rPr lang="en-US"/>
              <a:pPr eaLnBrk="1" hangingPunct="1"/>
              <a:t>50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650604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7895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5537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1709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5645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8209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3652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8154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3311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a:t>
            </a:r>
            <a:r>
              <a:rPr lang="en-US" sz="1400" b="0" dirty="0" smtClean="0">
                <a:solidFill>
                  <a:srgbClr val="2A40E2"/>
                </a:solidFill>
                <a:latin typeface="Gill Sans" charset="0"/>
                <a:cs typeface="Gill Sans" charset="0"/>
              </a:rPr>
              <a:t>25.</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780961" cy="30776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smtClean="0">
                <a:solidFill>
                  <a:srgbClr val="2A40E2"/>
                </a:solidFill>
                <a:latin typeface="Gill Sans" charset="0"/>
                <a:ea typeface="Gill Sans" charset="0"/>
                <a:cs typeface="Gill Sans" charset="0"/>
              </a:rPr>
              <a:t>4/25/24</a:t>
            </a:r>
            <a:endParaRPr lang="en-US" sz="1400" b="0" dirty="0">
              <a:solidFill>
                <a:srgbClr val="2A40E2"/>
              </a:solidFill>
              <a:latin typeface="Gill Sans" charset="0"/>
              <a:ea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412698" y="6550025"/>
            <a:ext cx="3366605" cy="30776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err="1" smtClean="0">
                <a:solidFill>
                  <a:srgbClr val="2A40E2"/>
                </a:solidFill>
                <a:latin typeface="Gill Sans" charset="0"/>
                <a:cs typeface="Gill Sans" charset="0"/>
              </a:rPr>
              <a:t>Kubiatowicz</a:t>
            </a:r>
            <a:r>
              <a:rPr lang="en-US" sz="1400" b="0" dirty="0" smtClean="0">
                <a:solidFill>
                  <a:srgbClr val="2A40E2"/>
                </a:solidFill>
                <a:latin typeface="Gill Sans" charset="0"/>
                <a:cs typeface="Gill Sans" charset="0"/>
              </a:rPr>
              <a:t> </a:t>
            </a:r>
            <a:r>
              <a:rPr lang="en-US" sz="1400" b="0" dirty="0">
                <a:solidFill>
                  <a:srgbClr val="2A40E2"/>
                </a:solidFill>
                <a:latin typeface="Gill Sans" charset="0"/>
                <a:cs typeface="Gill Sans" charset="0"/>
              </a:rPr>
              <a:t>CS162 © UCB Spring </a:t>
            </a:r>
            <a:r>
              <a:rPr lang="en-US" sz="1400" b="0" dirty="0" smtClean="0">
                <a:solidFill>
                  <a:srgbClr val="2A40E2"/>
                </a:solidFill>
                <a:latin typeface="Gill Sans" charset="0"/>
                <a:cs typeface="Gill Sans" charset="0"/>
              </a:rPr>
              <a:t>2024</a:t>
            </a:r>
            <a:endParaRPr lang="en-US" sz="1400" b="0" dirty="0">
              <a:solidFill>
                <a:srgbClr val="2A40E2"/>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Comparison_of_data-serialization_format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hyperlink" Target="https://pubs.opengroup.org/onlinepubs/007908799/xsh/read.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a:t>
            </a:r>
            <a:r>
              <a:rPr lang="en-US" sz="3000" dirty="0" smtClean="0"/>
              <a:t>25</a:t>
            </a:r>
            <a:r>
              <a:rPr lang="en-US" sz="3000" dirty="0"/>
              <a:t/>
            </a:r>
            <a:br>
              <a:rPr lang="en-US" sz="3000" dirty="0"/>
            </a:br>
            <a:r>
              <a:rPr lang="en-US" sz="3000" dirty="0"/>
              <a:t/>
            </a:r>
            <a:br>
              <a:rPr lang="en-US" sz="3000" dirty="0"/>
            </a:br>
            <a:r>
              <a:rPr lang="en-US" sz="3000" dirty="0" smtClean="0"/>
              <a:t>Distributed 2: Distributed </a:t>
            </a:r>
            <a:r>
              <a:rPr lang="en-US" sz="3000" dirty="0"/>
              <a:t>Decision </a:t>
            </a:r>
            <a:r>
              <a:rPr lang="en-US" sz="3000" dirty="0" smtClean="0"/>
              <a:t>Making (</a:t>
            </a:r>
            <a:r>
              <a:rPr lang="en-US" sz="3000" dirty="0" err="1" smtClean="0"/>
              <a:t>Con’t</a:t>
            </a:r>
            <a:r>
              <a:rPr lang="en-US" sz="3000" dirty="0" smtClean="0"/>
              <a:t>),</a:t>
            </a:r>
            <a:br>
              <a:rPr lang="en-US" sz="3000" dirty="0" smtClean="0"/>
            </a:br>
            <a:r>
              <a:rPr lang="en-US" sz="3000" dirty="0" smtClean="0"/>
              <a:t>RPC, and Distributed Storage</a:t>
            </a:r>
            <a:r>
              <a:rPr lang="en-US" sz="3000" dirty="0"/>
              <a:t/>
            </a:r>
            <a:br>
              <a:rPr lang="en-US" sz="3000" dirty="0"/>
            </a:b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ea typeface="Gill Sans" charset="0"/>
              </a:rPr>
              <a:t>April </a:t>
            </a:r>
            <a:r>
              <a:rPr lang="en-US" altLang="en-US" dirty="0" smtClean="0">
                <a:ea typeface="Gill Sans" charset="0"/>
              </a:rPr>
              <a:t>25</a:t>
            </a:r>
            <a:r>
              <a:rPr lang="en-US" altLang="en-US" baseline="30000" dirty="0" smtClean="0">
                <a:ea typeface="Gill Sans" charset="0"/>
              </a:rPr>
              <a:t>th</a:t>
            </a:r>
            <a:r>
              <a:rPr lang="en-US" altLang="en-US" dirty="0" smtClean="0">
                <a:ea typeface="Gill Sans" charset="0"/>
              </a:rPr>
              <a:t>, 2024</a:t>
            </a:r>
            <a:endParaRPr lang="en-US" altLang="en-US" dirty="0">
              <a:ea typeface="Gill Sans" charset="0"/>
            </a:endParaRPr>
          </a:p>
          <a:p>
            <a:pPr marL="285750" indent="-285750">
              <a:defRPr/>
            </a:pPr>
            <a:r>
              <a:rPr lang="en-US" altLang="en-US" dirty="0">
                <a:ea typeface="Gill Sans" charset="0"/>
              </a:rPr>
              <a:t>Prof. </a:t>
            </a:r>
            <a:r>
              <a:rPr lang="en-US" altLang="en-US" dirty="0" smtClean="0">
                <a:ea typeface="Gill Sans" charset="0"/>
              </a:rPr>
              <a:t>John </a:t>
            </a:r>
            <a:r>
              <a:rPr lang="en-US" altLang="en-US" dirty="0" err="1">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C6D9-6CDC-4C77-AC5D-FA27B0ECA7FF}"/>
              </a:ext>
            </a:extLst>
          </p:cNvPr>
          <p:cNvSpPr>
            <a:spLocks noGrp="1"/>
          </p:cNvSpPr>
          <p:nvPr>
            <p:ph type="title"/>
          </p:nvPr>
        </p:nvSpPr>
        <p:spPr>
          <a:xfrm>
            <a:off x="381000" y="152400"/>
            <a:ext cx="11430000" cy="533400"/>
          </a:xfrm>
        </p:spPr>
        <p:txBody>
          <a:bodyPr/>
          <a:lstStyle/>
          <a:p>
            <a:r>
              <a:rPr lang="en-US" dirty="0" smtClean="0"/>
              <a:t>How do we know that both sides speak same language?</a:t>
            </a:r>
            <a:endParaRPr lang="en-US" dirty="0"/>
          </a:p>
        </p:txBody>
      </p:sp>
      <p:sp>
        <p:nvSpPr>
          <p:cNvPr id="3" name="Content Placeholder 2">
            <a:extLst>
              <a:ext uri="{FF2B5EF4-FFF2-40B4-BE49-F238E27FC236}">
                <a16:creationId xmlns:a16="http://schemas.microsoft.com/office/drawing/2014/main" id="{54187F02-3F6B-4BE9-82D8-C33089C02F46}"/>
              </a:ext>
            </a:extLst>
          </p:cNvPr>
          <p:cNvSpPr>
            <a:spLocks noGrp="1"/>
          </p:cNvSpPr>
          <p:nvPr>
            <p:ph idx="1"/>
          </p:nvPr>
        </p:nvSpPr>
        <p:spPr>
          <a:xfrm>
            <a:off x="812800" y="914400"/>
            <a:ext cx="10769600" cy="5105400"/>
          </a:xfrm>
        </p:spPr>
        <p:txBody>
          <a:bodyPr/>
          <a:lstStyle/>
          <a:p>
            <a:r>
              <a:rPr lang="en-US" dirty="0"/>
              <a:t>An object in memory has a machine-specific binary </a:t>
            </a:r>
            <a:r>
              <a:rPr lang="en-US" i="1" dirty="0">
                <a:solidFill>
                  <a:srgbClr val="FF0000"/>
                </a:solidFill>
              </a:rPr>
              <a:t>representation</a:t>
            </a:r>
          </a:p>
          <a:p>
            <a:pPr lvl="1"/>
            <a:r>
              <a:rPr lang="en-US" dirty="0"/>
              <a:t>Threads within a single process have the same view of what’s in memory</a:t>
            </a:r>
          </a:p>
          <a:p>
            <a:pPr lvl="1"/>
            <a:r>
              <a:rPr lang="en-US" dirty="0"/>
              <a:t>Easy to compute offsets into fields, follow pointers, etc.</a:t>
            </a:r>
          </a:p>
          <a:p>
            <a:pPr lvl="1"/>
            <a:endParaRPr lang="en-US" dirty="0"/>
          </a:p>
          <a:p>
            <a:r>
              <a:rPr lang="en-US" dirty="0"/>
              <a:t>In the absence of shared memory, externalizing an object requires us to turn it into a sequential sequence of bytes</a:t>
            </a:r>
          </a:p>
          <a:p>
            <a:pPr lvl="1"/>
            <a:r>
              <a:rPr lang="en-US" b="1" dirty="0"/>
              <a:t>Serialization/Marshalling</a:t>
            </a:r>
            <a:r>
              <a:rPr lang="en-US" dirty="0"/>
              <a:t>: Express an object as a sequence of bytes</a:t>
            </a:r>
          </a:p>
          <a:p>
            <a:pPr lvl="1"/>
            <a:r>
              <a:rPr lang="en-US" b="1" dirty="0"/>
              <a:t>Deserialization/Unmarshalling</a:t>
            </a:r>
            <a:r>
              <a:rPr lang="en-US" dirty="0"/>
              <a:t>: Reconstructing the original object from its marshalled form at destination</a:t>
            </a:r>
          </a:p>
        </p:txBody>
      </p:sp>
    </p:spTree>
    <p:extLst>
      <p:ext uri="{BB962C8B-B14F-4D97-AF65-F5344CB8AC3E}">
        <p14:creationId xmlns:p14="http://schemas.microsoft.com/office/powerpoint/2010/main" val="4211001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D25F-D4AC-4A1F-83C5-AF4852AE9D05}"/>
              </a:ext>
            </a:extLst>
          </p:cNvPr>
          <p:cNvSpPr>
            <a:spLocks noGrp="1"/>
          </p:cNvSpPr>
          <p:nvPr>
            <p:ph type="title"/>
          </p:nvPr>
        </p:nvSpPr>
        <p:spPr/>
        <p:txBody>
          <a:bodyPr/>
          <a:lstStyle/>
          <a:p>
            <a:r>
              <a:rPr lang="en-US" dirty="0"/>
              <a:t>Simple Data Types</a:t>
            </a:r>
          </a:p>
        </p:txBody>
      </p:sp>
      <p:sp>
        <p:nvSpPr>
          <p:cNvPr id="3" name="Content Placeholder 2">
            <a:extLst>
              <a:ext uri="{FF2B5EF4-FFF2-40B4-BE49-F238E27FC236}">
                <a16:creationId xmlns:a16="http://schemas.microsoft.com/office/drawing/2014/main" id="{2FCD6FDE-FC0D-4DCE-8CB1-EFD4D6E13784}"/>
              </a:ext>
            </a:extLst>
          </p:cNvPr>
          <p:cNvSpPr>
            <a:spLocks noGrp="1"/>
          </p:cNvSpPr>
          <p:nvPr>
            <p:ph idx="1"/>
          </p:nvPr>
        </p:nvSpPr>
        <p:spPr>
          <a:xfrm>
            <a:off x="533400" y="914400"/>
            <a:ext cx="11353800" cy="5105400"/>
          </a:xfrm>
        </p:spPr>
        <p:txBody>
          <a:bodyPr>
            <a:normAutofit/>
          </a:bodyPr>
          <a:lstStyle/>
          <a:p>
            <a:pPr marL="0" indent="0">
              <a:buNone/>
            </a:pPr>
            <a:r>
              <a:rPr lang="en-US" dirty="0">
                <a:latin typeface="Consolas" panose="020B0609020204030204" pitchFamily="49" charset="0"/>
              </a:rPr>
              <a:t>uint32_t x;</a:t>
            </a:r>
          </a:p>
          <a:p>
            <a:r>
              <a:rPr lang="en-US" dirty="0"/>
              <a:t>Suppose I want to write a </a:t>
            </a:r>
            <a:r>
              <a:rPr lang="en-US" dirty="0">
                <a:latin typeface="Consolas" panose="020B0609020204030204" pitchFamily="49" charset="0"/>
              </a:rPr>
              <a:t>x</a:t>
            </a:r>
            <a:r>
              <a:rPr lang="en-US" dirty="0"/>
              <a:t> to a file</a:t>
            </a:r>
          </a:p>
          <a:p>
            <a:pPr marL="0" indent="0">
              <a:buNone/>
            </a:pPr>
            <a:endParaRPr lang="en-US" dirty="0"/>
          </a:p>
          <a:p>
            <a:r>
              <a:rPr lang="en-US" dirty="0"/>
              <a:t>First, open the file: </a:t>
            </a:r>
            <a:r>
              <a:rPr lang="en-US" dirty="0">
                <a:latin typeface="Consolas" panose="020B0609020204030204" pitchFamily="49" charset="0"/>
              </a:rPr>
              <a:t>FILE* f = </a:t>
            </a:r>
            <a:r>
              <a:rPr lang="en-US" dirty="0" err="1">
                <a:latin typeface="Consolas" panose="020B0609020204030204" pitchFamily="49" charset="0"/>
              </a:rPr>
              <a:t>fopen</a:t>
            </a:r>
            <a:r>
              <a:rPr lang="en-US" dirty="0">
                <a:latin typeface="Consolas" panose="020B0609020204030204" pitchFamily="49" charset="0"/>
              </a:rPr>
              <a:t>(“foo.txt”, “w”);</a:t>
            </a:r>
          </a:p>
          <a:p>
            <a:r>
              <a:rPr lang="en-US" dirty="0"/>
              <a:t>Then, I have two choices:</a:t>
            </a:r>
          </a:p>
          <a:p>
            <a:pPr marL="914400" lvl="1" indent="-457200">
              <a:buFont typeface="+mj-lt"/>
              <a:buAutoNum type="arabicPeriod"/>
            </a:pPr>
            <a:r>
              <a:rPr lang="en-US" dirty="0" err="1">
                <a:latin typeface="Consolas" panose="020B0609020204030204" pitchFamily="49" charset="0"/>
              </a:rPr>
              <a:t>fprintf</a:t>
            </a:r>
            <a:r>
              <a:rPr lang="en-US" dirty="0">
                <a:latin typeface="Consolas" panose="020B0609020204030204" pitchFamily="49" charset="0"/>
              </a:rPr>
              <a:t>(f, “%</a:t>
            </a:r>
            <a:r>
              <a:rPr lang="en-US" dirty="0" err="1">
                <a:latin typeface="Consolas" panose="020B0609020204030204" pitchFamily="49" charset="0"/>
              </a:rPr>
              <a:t>lu</a:t>
            </a:r>
            <a:r>
              <a:rPr lang="en-US" dirty="0">
                <a:latin typeface="Consolas" panose="020B0609020204030204" pitchFamily="49" charset="0"/>
              </a:rPr>
              <a:t>”, x);</a:t>
            </a:r>
          </a:p>
          <a:p>
            <a:pPr marL="914400" lvl="1" indent="-457200">
              <a:buFont typeface="+mj-lt"/>
              <a:buAutoNum type="arabicPeriod"/>
            </a:pPr>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pPr lvl="2"/>
            <a:r>
              <a:rPr lang="en-US" dirty="0"/>
              <a:t>Or equivalently, </a:t>
            </a:r>
            <a:r>
              <a:rPr lang="en-US" dirty="0">
                <a:latin typeface="Consolas" panose="020B0609020204030204" pitchFamily="49" charset="0"/>
              </a:rPr>
              <a:t>write(</a:t>
            </a:r>
            <a:r>
              <a:rPr lang="en-US" dirty="0" err="1">
                <a:latin typeface="Consolas" panose="020B0609020204030204" pitchFamily="49" charset="0"/>
              </a:rPr>
              <a:t>fd</a:t>
            </a:r>
            <a:r>
              <a:rPr lang="en-US" dirty="0">
                <a:latin typeface="Consolas" panose="020B0609020204030204" pitchFamily="49" charset="0"/>
              </a:rPr>
              <a:t>, &amp;x, </a:t>
            </a:r>
            <a:r>
              <a:rPr lang="en-US" dirty="0" err="1">
                <a:latin typeface="Consolas" panose="020B0609020204030204" pitchFamily="49" charset="0"/>
              </a:rPr>
              <a:t>sizeof</a:t>
            </a:r>
            <a:r>
              <a:rPr lang="en-US" dirty="0">
                <a:latin typeface="Consolas" panose="020B0609020204030204" pitchFamily="49" charset="0"/>
              </a:rPr>
              <a:t>(uint32_t));</a:t>
            </a:r>
            <a:r>
              <a:rPr lang="en-US" dirty="0"/>
              <a:t> (perhaps with a loop to be safe)</a:t>
            </a:r>
          </a:p>
          <a:p>
            <a:pPr lvl="2"/>
            <a:endParaRPr lang="en-US" dirty="0"/>
          </a:p>
          <a:p>
            <a:r>
              <a:rPr lang="en-US" dirty="0"/>
              <a:t>Neither one is “wrong” but sender and receiver should be consistent!</a:t>
            </a:r>
          </a:p>
        </p:txBody>
      </p:sp>
    </p:spTree>
    <p:extLst>
      <p:ext uri="{BB962C8B-B14F-4D97-AF65-F5344CB8AC3E}">
        <p14:creationId xmlns:p14="http://schemas.microsoft.com/office/powerpoint/2010/main" val="322815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6EA8-FA74-4BC4-8E25-59BD1956F56C}"/>
              </a:ext>
            </a:extLst>
          </p:cNvPr>
          <p:cNvSpPr>
            <a:spLocks noGrp="1"/>
          </p:cNvSpPr>
          <p:nvPr>
            <p:ph type="title"/>
          </p:nvPr>
        </p:nvSpPr>
        <p:spPr/>
        <p:txBody>
          <a:bodyPr/>
          <a:lstStyle/>
          <a:p>
            <a:r>
              <a:rPr lang="en-US" dirty="0"/>
              <a:t>Machine Representation</a:t>
            </a:r>
          </a:p>
        </p:txBody>
      </p:sp>
      <p:sp>
        <p:nvSpPr>
          <p:cNvPr id="3" name="Content Placeholder 2">
            <a:extLst>
              <a:ext uri="{FF2B5EF4-FFF2-40B4-BE49-F238E27FC236}">
                <a16:creationId xmlns:a16="http://schemas.microsoft.com/office/drawing/2014/main" id="{94BF57C6-FE51-4D89-BA1B-D01E2FB5C7DD}"/>
              </a:ext>
            </a:extLst>
          </p:cNvPr>
          <p:cNvSpPr>
            <a:spLocks noGrp="1"/>
          </p:cNvSpPr>
          <p:nvPr>
            <p:ph idx="1"/>
          </p:nvPr>
        </p:nvSpPr>
        <p:spPr/>
        <p:txBody>
          <a:bodyPr/>
          <a:lstStyle/>
          <a:p>
            <a:r>
              <a:rPr lang="en-US" dirty="0"/>
              <a:t>Consider using the machine representation:</a:t>
            </a:r>
          </a:p>
          <a:p>
            <a:pPr lvl="1"/>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endParaRPr lang="en-US" dirty="0"/>
          </a:p>
          <a:p>
            <a:r>
              <a:rPr lang="en-US" dirty="0"/>
              <a:t>How do we know if the recipient represents </a:t>
            </a:r>
            <a:r>
              <a:rPr lang="en-US" dirty="0">
                <a:latin typeface="Consolas" panose="020B0609020204030204" pitchFamily="49" charset="0"/>
              </a:rPr>
              <a:t>x</a:t>
            </a:r>
            <a:r>
              <a:rPr lang="en-US" dirty="0"/>
              <a:t> in the same way?</a:t>
            </a:r>
          </a:p>
          <a:p>
            <a:pPr lvl="1"/>
            <a:r>
              <a:rPr lang="en-US" dirty="0"/>
              <a:t>For pipes, is this a problem?</a:t>
            </a:r>
          </a:p>
          <a:p>
            <a:pPr lvl="1"/>
            <a:r>
              <a:rPr lang="en-US" dirty="0"/>
              <a:t>What about for sockets?</a:t>
            </a:r>
          </a:p>
        </p:txBody>
      </p:sp>
    </p:spTree>
    <p:extLst>
      <p:ext uri="{BB962C8B-B14F-4D97-AF65-F5344CB8AC3E}">
        <p14:creationId xmlns:p14="http://schemas.microsoft.com/office/powerpoint/2010/main" val="4393920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5B7784-68A5-44D3-86C2-83D1FFBE49CE}"/>
              </a:ext>
            </a:extLst>
          </p:cNvPr>
          <p:cNvPicPr>
            <a:picLocks noChangeAspect="1"/>
          </p:cNvPicPr>
          <p:nvPr/>
        </p:nvPicPr>
        <p:blipFill>
          <a:blip r:embed="rId2"/>
          <a:stretch>
            <a:fillRect/>
          </a:stretch>
        </p:blipFill>
        <p:spPr>
          <a:xfrm>
            <a:off x="2473453" y="2711148"/>
            <a:ext cx="7220114" cy="2431263"/>
          </a:xfrm>
          <a:prstGeom prst="rect">
            <a:avLst/>
          </a:prstGeom>
          <a:ln>
            <a:noFill/>
          </a:ln>
        </p:spPr>
      </p:pic>
      <p:sp>
        <p:nvSpPr>
          <p:cNvPr id="2" name="Title 1">
            <a:extLst>
              <a:ext uri="{FF2B5EF4-FFF2-40B4-BE49-F238E27FC236}">
                <a16:creationId xmlns:a16="http://schemas.microsoft.com/office/drawing/2014/main" id="{B5DED81E-CFA9-42B0-955D-3B6EEB03B2B2}"/>
              </a:ext>
            </a:extLst>
          </p:cNvPr>
          <p:cNvSpPr>
            <a:spLocks noGrp="1"/>
          </p:cNvSpPr>
          <p:nvPr>
            <p:ph type="title"/>
          </p:nvPr>
        </p:nvSpPr>
        <p:spPr/>
        <p:txBody>
          <a:bodyPr/>
          <a:lstStyle/>
          <a:p>
            <a:r>
              <a:rPr lang="en-US" dirty="0"/>
              <a:t>Endianness</a:t>
            </a:r>
          </a:p>
        </p:txBody>
      </p:sp>
      <p:sp>
        <p:nvSpPr>
          <p:cNvPr id="3" name="Content Placeholder 2">
            <a:extLst>
              <a:ext uri="{FF2B5EF4-FFF2-40B4-BE49-F238E27FC236}">
                <a16:creationId xmlns:a16="http://schemas.microsoft.com/office/drawing/2014/main" id="{48472C91-9888-4844-AF68-268E1FC8BEF6}"/>
              </a:ext>
            </a:extLst>
          </p:cNvPr>
          <p:cNvSpPr>
            <a:spLocks noGrp="1"/>
          </p:cNvSpPr>
          <p:nvPr>
            <p:ph idx="1"/>
          </p:nvPr>
        </p:nvSpPr>
        <p:spPr>
          <a:xfrm>
            <a:off x="304800" y="838199"/>
            <a:ext cx="8382000" cy="2647138"/>
          </a:xfrm>
        </p:spPr>
        <p:txBody>
          <a:bodyPr/>
          <a:lstStyle/>
          <a:p>
            <a:r>
              <a:rPr lang="en-US" dirty="0"/>
              <a:t>For a byte-address machine, which end of a machine-recognized object (e.g., int) does its byte-address refer to?</a:t>
            </a:r>
          </a:p>
          <a:p>
            <a:r>
              <a:rPr lang="en-US" dirty="0">
                <a:solidFill>
                  <a:srgbClr val="FF0000"/>
                </a:solidFill>
              </a:rPr>
              <a:t>Big Endian</a:t>
            </a:r>
            <a:r>
              <a:rPr lang="en-US" dirty="0"/>
              <a:t>: address </a:t>
            </a:r>
            <a:r>
              <a:rPr lang="en-US" dirty="0" smtClean="0"/>
              <a:t>points to most-significant byte</a:t>
            </a:r>
            <a:endParaRPr lang="en-US" dirty="0"/>
          </a:p>
          <a:p>
            <a:r>
              <a:rPr lang="en-US" dirty="0">
                <a:solidFill>
                  <a:srgbClr val="FF0000"/>
                </a:solidFill>
              </a:rPr>
              <a:t>Little Endian</a:t>
            </a:r>
            <a:r>
              <a:rPr lang="en-US" dirty="0"/>
              <a:t>: address </a:t>
            </a:r>
            <a:r>
              <a:rPr lang="en-US" dirty="0" smtClean="0"/>
              <a:t>points to least-significant byte</a:t>
            </a:r>
            <a:endParaRPr lang="en-US" dirty="0"/>
          </a:p>
        </p:txBody>
      </p:sp>
      <p:pic>
        <p:nvPicPr>
          <p:cNvPr id="7" name="Picture 6">
            <a:extLst>
              <a:ext uri="{FF2B5EF4-FFF2-40B4-BE49-F238E27FC236}">
                <a16:creationId xmlns:a16="http://schemas.microsoft.com/office/drawing/2014/main" id="{4FE6458A-9098-46FC-801B-125FB1FFB6D4}"/>
              </a:ext>
            </a:extLst>
          </p:cNvPr>
          <p:cNvPicPr>
            <a:picLocks noChangeAspect="1"/>
          </p:cNvPicPr>
          <p:nvPr/>
        </p:nvPicPr>
        <p:blipFill>
          <a:blip r:embed="rId3"/>
          <a:stretch>
            <a:fillRect/>
          </a:stretch>
        </p:blipFill>
        <p:spPr>
          <a:xfrm>
            <a:off x="8652979" y="269981"/>
            <a:ext cx="3323075" cy="3783575"/>
          </a:xfrm>
          <a:prstGeom prst="rect">
            <a:avLst/>
          </a:prstGeom>
        </p:spPr>
      </p:pic>
      <p:pic>
        <p:nvPicPr>
          <p:cNvPr id="9" name="Picture 8">
            <a:extLst>
              <a:ext uri="{FF2B5EF4-FFF2-40B4-BE49-F238E27FC236}">
                <a16:creationId xmlns:a16="http://schemas.microsoft.com/office/drawing/2014/main" id="{55E321A9-6CAA-4E0B-AFA7-E5525774248F}"/>
              </a:ext>
            </a:extLst>
          </p:cNvPr>
          <p:cNvPicPr>
            <a:picLocks noChangeAspect="1"/>
          </p:cNvPicPr>
          <p:nvPr/>
        </p:nvPicPr>
        <p:blipFill>
          <a:blip r:embed="rId4"/>
          <a:stretch>
            <a:fillRect/>
          </a:stretch>
        </p:blipFill>
        <p:spPr>
          <a:xfrm>
            <a:off x="6299619" y="4953000"/>
            <a:ext cx="5358981" cy="1531137"/>
          </a:xfrm>
          <a:prstGeom prst="rect">
            <a:avLst/>
          </a:prstGeom>
          <a:ln>
            <a:noFill/>
          </a:ln>
        </p:spPr>
      </p:pic>
      <p:sp>
        <p:nvSpPr>
          <p:cNvPr id="4" name="TextBox 3"/>
          <p:cNvSpPr txBox="1"/>
          <p:nvPr/>
        </p:nvSpPr>
        <p:spPr>
          <a:xfrm>
            <a:off x="4625289" y="5426180"/>
            <a:ext cx="1572866" cy="584775"/>
          </a:xfrm>
          <a:prstGeom prst="rect">
            <a:avLst/>
          </a:prstGeom>
          <a:noFill/>
        </p:spPr>
        <p:txBody>
          <a:bodyPr wrap="none" rtlCol="0">
            <a:spAutoFit/>
          </a:bodyPr>
          <a:lstStyle/>
          <a:p>
            <a:r>
              <a:rPr lang="en-US" sz="3200" dirty="0" smtClean="0">
                <a:solidFill>
                  <a:srgbClr val="FF0000"/>
                </a:solidFill>
                <a:latin typeface="Gill Sans Light"/>
              </a:rPr>
              <a:t>Result:</a:t>
            </a:r>
            <a:endParaRPr lang="en-US" sz="3200" dirty="0">
              <a:solidFill>
                <a:srgbClr val="FF0000"/>
              </a:solidFill>
              <a:latin typeface="Gill Sans Light"/>
            </a:endParaRPr>
          </a:p>
        </p:txBody>
      </p:sp>
      <p:sp>
        <p:nvSpPr>
          <p:cNvPr id="10" name="TextBox 9"/>
          <p:cNvSpPr txBox="1"/>
          <p:nvPr/>
        </p:nvSpPr>
        <p:spPr>
          <a:xfrm>
            <a:off x="36896" y="3377625"/>
            <a:ext cx="2553904" cy="584775"/>
          </a:xfrm>
          <a:prstGeom prst="rect">
            <a:avLst/>
          </a:prstGeom>
          <a:noFill/>
        </p:spPr>
        <p:txBody>
          <a:bodyPr wrap="none" rtlCol="0">
            <a:spAutoFit/>
          </a:bodyPr>
          <a:lstStyle/>
          <a:p>
            <a:r>
              <a:rPr lang="en-US" sz="3200" dirty="0" smtClean="0">
                <a:solidFill>
                  <a:srgbClr val="FF0000"/>
                </a:solidFill>
                <a:latin typeface="Gill Sans Light"/>
              </a:rPr>
              <a:t>Experiment:</a:t>
            </a:r>
            <a:endParaRPr lang="en-US" sz="3200" dirty="0">
              <a:solidFill>
                <a:srgbClr val="FF0000"/>
              </a:solidFill>
              <a:latin typeface="Gill Sans Light"/>
            </a:endParaRPr>
          </a:p>
        </p:txBody>
      </p:sp>
    </p:spTree>
    <p:extLst>
      <p:ext uri="{BB962C8B-B14F-4D97-AF65-F5344CB8AC3E}">
        <p14:creationId xmlns:p14="http://schemas.microsoft.com/office/powerpoint/2010/main" val="3800960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649E-5677-4E51-8BF5-D0F2C14AC740}"/>
              </a:ext>
            </a:extLst>
          </p:cNvPr>
          <p:cNvSpPr>
            <a:spLocks noGrp="1"/>
          </p:cNvSpPr>
          <p:nvPr>
            <p:ph type="title"/>
          </p:nvPr>
        </p:nvSpPr>
        <p:spPr/>
        <p:txBody>
          <a:bodyPr/>
          <a:lstStyle/>
          <a:p>
            <a:r>
              <a:rPr lang="en-US" dirty="0">
                <a:latin typeface="Gill Sans"/>
              </a:rPr>
              <a:t>What Endian is the Internet?</a:t>
            </a:r>
          </a:p>
        </p:txBody>
      </p:sp>
      <p:pic>
        <p:nvPicPr>
          <p:cNvPr id="6" name="Picture 5">
            <a:extLst>
              <a:ext uri="{FF2B5EF4-FFF2-40B4-BE49-F238E27FC236}">
                <a16:creationId xmlns:a16="http://schemas.microsoft.com/office/drawing/2014/main" id="{63CA09F6-66B1-4B2D-9C05-68C2D5ED78A4}"/>
              </a:ext>
            </a:extLst>
          </p:cNvPr>
          <p:cNvPicPr>
            <a:picLocks noChangeAspect="1"/>
          </p:cNvPicPr>
          <p:nvPr/>
        </p:nvPicPr>
        <p:blipFill>
          <a:blip r:embed="rId2"/>
          <a:stretch>
            <a:fillRect/>
          </a:stretch>
        </p:blipFill>
        <p:spPr>
          <a:xfrm>
            <a:off x="228600" y="762000"/>
            <a:ext cx="7315200" cy="5801058"/>
          </a:xfrm>
          <a:prstGeom prst="rect">
            <a:avLst/>
          </a:prstGeom>
          <a:ln>
            <a:solidFill>
              <a:schemeClr val="accent1"/>
            </a:solidFill>
          </a:ln>
        </p:spPr>
      </p:pic>
      <p:sp>
        <p:nvSpPr>
          <p:cNvPr id="7" name="Content Placeholder 2">
            <a:extLst>
              <a:ext uri="{FF2B5EF4-FFF2-40B4-BE49-F238E27FC236}">
                <a16:creationId xmlns:a16="http://schemas.microsoft.com/office/drawing/2014/main" id="{4F4A6823-DC67-405C-8184-F9AFBD59477E}"/>
              </a:ext>
            </a:extLst>
          </p:cNvPr>
          <p:cNvSpPr txBox="1">
            <a:spLocks/>
          </p:cNvSpPr>
          <p:nvPr/>
        </p:nvSpPr>
        <p:spPr>
          <a:xfrm>
            <a:off x="7514868" y="1524000"/>
            <a:ext cx="3766456" cy="187086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ILL SANS SEMIBOLD" panose="020B0502020104020203" pitchFamily="34" charset="-79"/>
                <a:cs typeface="GILL SANS SEMIBOLD" panose="020B0502020104020203" pitchFamily="34" charset="-79"/>
              </a:rPr>
              <a:t>Big Endian</a:t>
            </a:r>
          </a:p>
          <a:p>
            <a:pPr lvl="1"/>
            <a:r>
              <a:rPr lang="en-US" sz="2000" dirty="0">
                <a:latin typeface="GILL SANS SEMIBOLD" panose="020B0502020104020203" pitchFamily="34" charset="-79"/>
                <a:cs typeface="GILL SANS SEMIBOLD" panose="020B0502020104020203" pitchFamily="34" charset="-79"/>
              </a:rPr>
              <a:t>Network byte order</a:t>
            </a:r>
          </a:p>
          <a:p>
            <a:pPr lvl="1"/>
            <a:r>
              <a:rPr lang="en-US" sz="2000" dirty="0">
                <a:latin typeface="GILL SANS SEMIBOLD" panose="020B0502020104020203" pitchFamily="34" charset="-79"/>
                <a:cs typeface="GILL SANS SEMIBOLD" panose="020B0502020104020203" pitchFamily="34" charset="-79"/>
              </a:rPr>
              <a:t>Vs. “host byte order”</a:t>
            </a:r>
          </a:p>
        </p:txBody>
      </p:sp>
    </p:spTree>
    <p:extLst>
      <p:ext uri="{BB962C8B-B14F-4D97-AF65-F5344CB8AC3E}">
        <p14:creationId xmlns:p14="http://schemas.microsoft.com/office/powerpoint/2010/main" val="40678742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A1D8-2D8D-43D3-A82F-BBCD9847C5C2}"/>
              </a:ext>
            </a:extLst>
          </p:cNvPr>
          <p:cNvSpPr>
            <a:spLocks noGrp="1"/>
          </p:cNvSpPr>
          <p:nvPr>
            <p:ph type="title"/>
          </p:nvPr>
        </p:nvSpPr>
        <p:spPr/>
        <p:txBody>
          <a:bodyPr/>
          <a:lstStyle/>
          <a:p>
            <a:r>
              <a:rPr lang="en-US" dirty="0"/>
              <a:t>Dealing with Endianness</a:t>
            </a:r>
          </a:p>
        </p:txBody>
      </p:sp>
      <p:sp>
        <p:nvSpPr>
          <p:cNvPr id="3" name="Content Placeholder 2">
            <a:extLst>
              <a:ext uri="{FF2B5EF4-FFF2-40B4-BE49-F238E27FC236}">
                <a16:creationId xmlns:a16="http://schemas.microsoft.com/office/drawing/2014/main" id="{1ABD980B-7C4D-471B-AC61-229EC0B92E2A}"/>
              </a:ext>
            </a:extLst>
          </p:cNvPr>
          <p:cNvSpPr>
            <a:spLocks noGrp="1"/>
          </p:cNvSpPr>
          <p:nvPr>
            <p:ph idx="1"/>
          </p:nvPr>
        </p:nvSpPr>
        <p:spPr/>
        <p:txBody>
          <a:bodyPr/>
          <a:lstStyle/>
          <a:p>
            <a:r>
              <a:rPr lang="en-US" dirty="0"/>
              <a:t>Decide on an “on-wire” endianness</a:t>
            </a:r>
          </a:p>
          <a:p>
            <a:r>
              <a:rPr lang="en-US" dirty="0"/>
              <a:t>Convert from native endianness to “on-wire” endianness before sending out data </a:t>
            </a:r>
            <a:r>
              <a:rPr lang="en-US" b="1" dirty="0"/>
              <a:t>(serialization/marshalling)</a:t>
            </a:r>
          </a:p>
          <a:p>
            <a:pPr lvl="1"/>
            <a:r>
              <a:rPr lang="en-US" dirty="0">
                <a:latin typeface="Consolas" panose="020B0609020204030204" pitchFamily="49" charset="0"/>
              </a:rPr>
              <a:t>uint32_t </a:t>
            </a:r>
            <a:r>
              <a:rPr lang="en-US" dirty="0" err="1">
                <a:latin typeface="Consolas" panose="020B0609020204030204" pitchFamily="49" charset="0"/>
              </a:rPr>
              <a:t>htonl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htons</a:t>
            </a:r>
            <a:r>
              <a:rPr lang="en-US" dirty="0">
                <a:latin typeface="Consolas" panose="020B0609020204030204" pitchFamily="49" charset="0"/>
              </a:rPr>
              <a:t>(uint16_t) </a:t>
            </a:r>
            <a:r>
              <a:rPr lang="en-US" dirty="0"/>
              <a:t>convert from native endianness to network endianness (big endian)</a:t>
            </a:r>
          </a:p>
          <a:p>
            <a:endParaRPr lang="en-US" dirty="0"/>
          </a:p>
          <a:p>
            <a:r>
              <a:rPr lang="en-US" dirty="0"/>
              <a:t>Convert from “on-wire” endianness to native endianness when receiving data </a:t>
            </a:r>
            <a:r>
              <a:rPr lang="en-US" b="1" dirty="0"/>
              <a:t>(deserialization/unmarshalling)</a:t>
            </a:r>
          </a:p>
          <a:p>
            <a:pPr lvl="1"/>
            <a:r>
              <a:rPr lang="en-US" dirty="0">
                <a:latin typeface="Consolas" panose="020B0609020204030204" pitchFamily="49" charset="0"/>
              </a:rPr>
              <a:t>uint32_t </a:t>
            </a:r>
            <a:r>
              <a:rPr lang="en-US" dirty="0" err="1">
                <a:latin typeface="Consolas" panose="020B0609020204030204" pitchFamily="49" charset="0"/>
              </a:rPr>
              <a:t>ntohl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ntohs</a:t>
            </a:r>
            <a:r>
              <a:rPr lang="en-US" dirty="0">
                <a:latin typeface="Consolas" panose="020B0609020204030204" pitchFamily="49" charset="0"/>
              </a:rPr>
              <a:t>(uint16_t) </a:t>
            </a:r>
            <a:r>
              <a:rPr lang="en-US" dirty="0"/>
              <a:t>convert from network endianness to native endianness (big endian)</a:t>
            </a:r>
          </a:p>
        </p:txBody>
      </p:sp>
    </p:spTree>
    <p:extLst>
      <p:ext uri="{BB962C8B-B14F-4D97-AF65-F5344CB8AC3E}">
        <p14:creationId xmlns:p14="http://schemas.microsoft.com/office/powerpoint/2010/main" val="3442930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85EB-4F1E-4F21-95DC-4C97A29B6741}"/>
              </a:ext>
            </a:extLst>
          </p:cNvPr>
          <p:cNvSpPr>
            <a:spLocks noGrp="1"/>
          </p:cNvSpPr>
          <p:nvPr>
            <p:ph type="title"/>
          </p:nvPr>
        </p:nvSpPr>
        <p:spPr/>
        <p:txBody>
          <a:bodyPr/>
          <a:lstStyle/>
          <a:p>
            <a:r>
              <a:rPr lang="en-US" dirty="0"/>
              <a:t>What About Richer Objects?</a:t>
            </a:r>
          </a:p>
        </p:txBody>
      </p:sp>
      <p:sp>
        <p:nvSpPr>
          <p:cNvPr id="3" name="Content Placeholder 2">
            <a:extLst>
              <a:ext uri="{FF2B5EF4-FFF2-40B4-BE49-F238E27FC236}">
                <a16:creationId xmlns:a16="http://schemas.microsoft.com/office/drawing/2014/main" id="{6915432D-BF40-42EC-A406-CABF0332CD6F}"/>
              </a:ext>
            </a:extLst>
          </p:cNvPr>
          <p:cNvSpPr>
            <a:spLocks noGrp="1"/>
          </p:cNvSpPr>
          <p:nvPr>
            <p:ph idx="1"/>
          </p:nvPr>
        </p:nvSpPr>
        <p:spPr>
          <a:xfrm>
            <a:off x="457200" y="838200"/>
            <a:ext cx="11201400" cy="5181600"/>
          </a:xfrm>
        </p:spPr>
        <p:txBody>
          <a:bodyPr>
            <a:normAutofit/>
          </a:bodyPr>
          <a:lstStyle/>
          <a:p>
            <a:r>
              <a:rPr lang="en-US" dirty="0"/>
              <a:t>Consider </a:t>
            </a:r>
            <a:r>
              <a:rPr lang="en-US" dirty="0" err="1">
                <a:latin typeface="Consolas" panose="020B0609020204030204" pitchFamily="49" charset="0"/>
              </a:rPr>
              <a:t>word_count_t</a:t>
            </a:r>
            <a:r>
              <a:rPr lang="en-US" dirty="0">
                <a:latin typeface="Calibri" panose="020F0502020204030204" pitchFamily="34" charset="0"/>
                <a:cs typeface="Calibri" panose="020F0502020204030204" pitchFamily="34" charset="0"/>
              </a:rPr>
              <a:t> </a:t>
            </a:r>
            <a:r>
              <a:rPr lang="en-US" dirty="0"/>
              <a:t>of Homework 0 and 1 …</a:t>
            </a:r>
          </a:p>
          <a:p>
            <a:r>
              <a:rPr lang="en-US" dirty="0"/>
              <a:t>Each element contains:</a:t>
            </a:r>
          </a:p>
          <a:p>
            <a:pPr lvl="1"/>
            <a:r>
              <a:rPr lang="en-US" dirty="0"/>
              <a:t>An </a:t>
            </a:r>
            <a:r>
              <a:rPr lang="en-US" dirty="0">
                <a:latin typeface="Consolas" panose="020B0609020204030204" pitchFamily="49" charset="0"/>
              </a:rPr>
              <a:t>int</a:t>
            </a:r>
          </a:p>
          <a:p>
            <a:pPr lvl="1"/>
            <a:r>
              <a:rPr lang="en-US" dirty="0"/>
              <a:t>A </a:t>
            </a:r>
            <a:r>
              <a:rPr lang="en-US" i="1" dirty="0"/>
              <a:t>pointer</a:t>
            </a:r>
            <a:r>
              <a:rPr lang="en-US" dirty="0"/>
              <a:t> to a string (of some length)</a:t>
            </a:r>
          </a:p>
          <a:p>
            <a:pPr lvl="1"/>
            <a:r>
              <a:rPr lang="en-US" dirty="0"/>
              <a:t>A </a:t>
            </a:r>
            <a:r>
              <a:rPr lang="en-US" i="1" dirty="0"/>
              <a:t>pointer</a:t>
            </a:r>
            <a:r>
              <a:rPr lang="en-US" dirty="0"/>
              <a:t> to the next element</a:t>
            </a:r>
          </a:p>
          <a:p>
            <a:r>
              <a:rPr lang="en-US" dirty="0" err="1">
                <a:latin typeface="Consolas" panose="020B0609020204030204" pitchFamily="49" charset="0"/>
              </a:rPr>
              <a:t>fprintf_words</a:t>
            </a:r>
            <a:r>
              <a:rPr lang="en-US" dirty="0">
                <a:latin typeface="Calibri" panose="020F0502020204030204" pitchFamily="34" charset="0"/>
                <a:cs typeface="Calibri" panose="020F0502020204030204" pitchFamily="34" charset="0"/>
              </a:rPr>
              <a:t> </a:t>
            </a:r>
            <a:r>
              <a:rPr lang="en-US" dirty="0"/>
              <a:t>writes these as a sequence of lines (character strings with </a:t>
            </a:r>
            <a:r>
              <a:rPr lang="en-US" dirty="0">
                <a:latin typeface="Consolas" panose="020B0609020204030204" pitchFamily="49" charset="0"/>
              </a:rPr>
              <a:t>\n</a:t>
            </a:r>
            <a:r>
              <a:rPr lang="en-US" dirty="0"/>
              <a:t>) to a file stream</a:t>
            </a:r>
          </a:p>
          <a:p>
            <a:r>
              <a:rPr lang="en-US" dirty="0"/>
              <a:t>What if you wanted to write the whole list as a binary object (and read it back as one)?</a:t>
            </a:r>
          </a:p>
          <a:p>
            <a:pPr lvl="1"/>
            <a:r>
              <a:rPr lang="en-US" dirty="0"/>
              <a:t>How do you represent the string?</a:t>
            </a:r>
          </a:p>
          <a:p>
            <a:pPr lvl="1"/>
            <a:r>
              <a:rPr lang="en-US" dirty="0"/>
              <a:t>Does it make any sense to write the pointer?</a:t>
            </a:r>
          </a:p>
        </p:txBody>
      </p:sp>
      <p:pic>
        <p:nvPicPr>
          <p:cNvPr id="7" name="Picture 6">
            <a:extLst>
              <a:ext uri="{FF2B5EF4-FFF2-40B4-BE49-F238E27FC236}">
                <a16:creationId xmlns:a16="http://schemas.microsoft.com/office/drawing/2014/main" id="{41A878B8-84CA-4E19-B0FA-8E3BB254CF3B}"/>
              </a:ext>
            </a:extLst>
          </p:cNvPr>
          <p:cNvPicPr>
            <a:picLocks noChangeAspect="1"/>
          </p:cNvPicPr>
          <p:nvPr/>
        </p:nvPicPr>
        <p:blipFill>
          <a:blip r:embed="rId2"/>
          <a:stretch>
            <a:fillRect/>
          </a:stretch>
        </p:blipFill>
        <p:spPr>
          <a:xfrm>
            <a:off x="8233602" y="856376"/>
            <a:ext cx="3390743" cy="1782762"/>
          </a:xfrm>
          <a:prstGeom prst="rect">
            <a:avLst/>
          </a:prstGeom>
          <a:ln>
            <a:solidFill>
              <a:schemeClr val="accent1"/>
            </a:solidFill>
          </a:ln>
        </p:spPr>
      </p:pic>
    </p:spTree>
    <p:extLst>
      <p:ext uri="{BB962C8B-B14F-4D97-AF65-F5344CB8AC3E}">
        <p14:creationId xmlns:p14="http://schemas.microsoft.com/office/powerpoint/2010/main" val="258937845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9EAA-6A6E-4B9B-AFD7-048FBEFA8CA7}"/>
              </a:ext>
            </a:extLst>
          </p:cNvPr>
          <p:cNvSpPr>
            <a:spLocks noGrp="1"/>
          </p:cNvSpPr>
          <p:nvPr>
            <p:ph type="title"/>
          </p:nvPr>
        </p:nvSpPr>
        <p:spPr/>
        <p:txBody>
          <a:bodyPr/>
          <a:lstStyle/>
          <a:p>
            <a:r>
              <a:rPr lang="en-US" dirty="0"/>
              <a:t>Data Serialization Formats</a:t>
            </a:r>
          </a:p>
        </p:txBody>
      </p:sp>
      <p:sp>
        <p:nvSpPr>
          <p:cNvPr id="6" name="Content Placeholder 5">
            <a:extLst>
              <a:ext uri="{FF2B5EF4-FFF2-40B4-BE49-F238E27FC236}">
                <a16:creationId xmlns:a16="http://schemas.microsoft.com/office/drawing/2014/main" id="{4F1418DA-486F-4263-9842-B35F7A560EE4}"/>
              </a:ext>
            </a:extLst>
          </p:cNvPr>
          <p:cNvSpPr>
            <a:spLocks noGrp="1"/>
          </p:cNvSpPr>
          <p:nvPr>
            <p:ph idx="1"/>
          </p:nvPr>
        </p:nvSpPr>
        <p:spPr>
          <a:xfrm>
            <a:off x="838200" y="1143000"/>
            <a:ext cx="10515600" cy="1030989"/>
          </a:xfrm>
        </p:spPr>
        <p:txBody>
          <a:bodyPr/>
          <a:lstStyle/>
          <a:p>
            <a:r>
              <a:rPr lang="en-US" dirty="0"/>
              <a:t>JSON and XML are commonly used in web applications</a:t>
            </a:r>
          </a:p>
          <a:p>
            <a:r>
              <a:rPr lang="en-US" dirty="0"/>
              <a:t>Lots of ad-hoc formats</a:t>
            </a:r>
          </a:p>
        </p:txBody>
      </p:sp>
      <p:pic>
        <p:nvPicPr>
          <p:cNvPr id="7" name="Picture 6" descr="Screenshot 2014-11-04 16.31.57.png">
            <a:extLst>
              <a:ext uri="{FF2B5EF4-FFF2-40B4-BE49-F238E27FC236}">
                <a16:creationId xmlns:a16="http://schemas.microsoft.com/office/drawing/2014/main" id="{1ECCE9B2-473C-4DC8-8992-7F22F12C9D2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873" y="2308926"/>
            <a:ext cx="6121453" cy="2501937"/>
          </a:xfrm>
          <a:prstGeom prst="rect">
            <a:avLst/>
          </a:prstGeom>
          <a:ln>
            <a:solidFill>
              <a:schemeClr val="accent1"/>
            </a:solidFill>
          </a:ln>
        </p:spPr>
      </p:pic>
      <p:pic>
        <p:nvPicPr>
          <p:cNvPr id="8" name="Picture 7" descr="Screenshot 2014-11-04 16.32.02.png">
            <a:extLst>
              <a:ext uri="{FF2B5EF4-FFF2-40B4-BE49-F238E27FC236}">
                <a16:creationId xmlns:a16="http://schemas.microsoft.com/office/drawing/2014/main" id="{9DA846F2-2EFA-408C-A34F-46C3EB9B59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9382" y="2120729"/>
            <a:ext cx="4927838" cy="2823818"/>
          </a:xfrm>
          <a:prstGeom prst="rect">
            <a:avLst/>
          </a:prstGeom>
          <a:ln>
            <a:solidFill>
              <a:schemeClr val="accent1"/>
            </a:solidFill>
          </a:ln>
        </p:spPr>
      </p:pic>
    </p:spTree>
    <p:extLst>
      <p:ext uri="{BB962C8B-B14F-4D97-AF65-F5344CB8AC3E}">
        <p14:creationId xmlns:p14="http://schemas.microsoft.com/office/powerpoint/2010/main" val="332442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B6E28D-6A70-40D3-82A6-5F1F54DD0E66}"/>
              </a:ext>
            </a:extLst>
          </p:cNvPr>
          <p:cNvSpPr>
            <a:spLocks noGrp="1"/>
          </p:cNvSpPr>
          <p:nvPr>
            <p:ph type="title"/>
          </p:nvPr>
        </p:nvSpPr>
        <p:spPr/>
        <p:txBody>
          <a:bodyPr/>
          <a:lstStyle/>
          <a:p>
            <a:r>
              <a:rPr lang="en-US" dirty="0"/>
              <a:t>Data Serialization </a:t>
            </a:r>
            <a:r>
              <a:rPr lang="en-US" dirty="0" smtClean="0"/>
              <a:t>Formats: Many Options</a:t>
            </a:r>
            <a:endParaRPr lang="en-US" dirty="0"/>
          </a:p>
        </p:txBody>
      </p:sp>
      <p:pic>
        <p:nvPicPr>
          <p:cNvPr id="8" name="Picture 7">
            <a:hlinkClick r:id="rId2"/>
            <a:extLst>
              <a:ext uri="{FF2B5EF4-FFF2-40B4-BE49-F238E27FC236}">
                <a16:creationId xmlns:a16="http://schemas.microsoft.com/office/drawing/2014/main" id="{7419228B-7A5E-4CD6-9F9E-E1FE77517218}"/>
              </a:ext>
            </a:extLst>
          </p:cNvPr>
          <p:cNvPicPr>
            <a:picLocks noChangeAspect="1"/>
          </p:cNvPicPr>
          <p:nvPr/>
        </p:nvPicPr>
        <p:blipFill>
          <a:blip r:embed="rId3"/>
          <a:stretch>
            <a:fillRect/>
          </a:stretch>
        </p:blipFill>
        <p:spPr>
          <a:xfrm>
            <a:off x="1295400" y="762000"/>
            <a:ext cx="9601200" cy="5766539"/>
          </a:xfrm>
          <a:prstGeom prst="rect">
            <a:avLst/>
          </a:prstGeom>
        </p:spPr>
      </p:pic>
    </p:spTree>
    <p:extLst>
      <p:ext uri="{BB962C8B-B14F-4D97-AF65-F5344CB8AC3E}">
        <p14:creationId xmlns:p14="http://schemas.microsoft.com/office/powerpoint/2010/main" val="35448447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Midterm 3: </a:t>
            </a:r>
            <a:r>
              <a:rPr lang="en-US" i="1" dirty="0" smtClean="0"/>
              <a:t>This Thursday</a:t>
            </a:r>
            <a:r>
              <a:rPr lang="en-US" dirty="0" smtClean="0"/>
              <a:t>!</a:t>
            </a:r>
          </a:p>
          <a:p>
            <a:pPr lvl="1"/>
            <a:r>
              <a:rPr lang="en-US" dirty="0" smtClean="0"/>
              <a:t>No class on Thursday.  I’ll have special office hours during class time.</a:t>
            </a:r>
          </a:p>
          <a:p>
            <a:pPr lvl="1"/>
            <a:r>
              <a:rPr lang="en-US" dirty="0" smtClean="0"/>
              <a:t>Three double-sided pages of notes</a:t>
            </a:r>
          </a:p>
          <a:p>
            <a:pPr lvl="1"/>
            <a:r>
              <a:rPr lang="en-US" dirty="0" smtClean="0"/>
              <a:t>Watch for Ed post about where you should go: we have multiple exam rooms</a:t>
            </a:r>
          </a:p>
          <a:p>
            <a:r>
              <a:rPr lang="en-US" dirty="0" smtClean="0"/>
              <a:t>All material up to today’s lecture is fair game</a:t>
            </a:r>
          </a:p>
          <a:p>
            <a:r>
              <a:rPr lang="en-US" dirty="0" smtClean="0"/>
              <a:t>Final deadlines during RRR week:</a:t>
            </a:r>
          </a:p>
          <a:p>
            <a:pPr lvl="1"/>
            <a:r>
              <a:rPr lang="en-US" dirty="0" smtClean="0"/>
              <a:t>Yes, there will be office hours – watch for specifics</a:t>
            </a:r>
          </a:p>
          <a:p>
            <a:r>
              <a:rPr lang="en-US" dirty="0" smtClean="0">
                <a:solidFill>
                  <a:srgbClr val="FF0000"/>
                </a:solidFill>
              </a:rPr>
              <a:t>Also – we have a special lecture (just for fun) next Tuesday</a:t>
            </a:r>
          </a:p>
          <a:p>
            <a:pPr lvl="1"/>
            <a:r>
              <a:rPr lang="en-US" dirty="0" smtClean="0">
                <a:solidFill>
                  <a:srgbClr val="FF0000"/>
                </a:solidFill>
              </a:rPr>
              <a:t>During normal class time!</a:t>
            </a:r>
          </a:p>
          <a:p>
            <a:endParaRPr lang="en-US" dirty="0"/>
          </a:p>
        </p:txBody>
      </p:sp>
    </p:spTree>
    <p:extLst>
      <p:ext uri="{BB962C8B-B14F-4D97-AF65-F5344CB8AC3E}">
        <p14:creationId xmlns:p14="http://schemas.microsoft.com/office/powerpoint/2010/main" val="1513026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Distributed Consensus Making</a:t>
            </a:r>
          </a:p>
        </p:txBody>
      </p:sp>
      <p:sp>
        <p:nvSpPr>
          <p:cNvPr id="3" name="Content Placeholder 2"/>
          <p:cNvSpPr>
            <a:spLocks noGrp="1"/>
          </p:cNvSpPr>
          <p:nvPr>
            <p:ph idx="1"/>
          </p:nvPr>
        </p:nvSpPr>
        <p:spPr>
          <a:xfrm>
            <a:off x="685800" y="762000"/>
            <a:ext cx="10744200" cy="5638800"/>
          </a:xfrm>
        </p:spPr>
        <p:txBody>
          <a:bodyPr>
            <a:normAutofit/>
          </a:bodyPr>
          <a:lstStyle/>
          <a:p>
            <a:r>
              <a:rPr lang="en-US" dirty="0"/>
              <a:t>Consensus problem</a:t>
            </a:r>
          </a:p>
          <a:p>
            <a:pPr lvl="1"/>
            <a:r>
              <a:rPr lang="en-US" dirty="0"/>
              <a:t>All nodes propose a value</a:t>
            </a:r>
          </a:p>
          <a:p>
            <a:pPr lvl="1"/>
            <a:r>
              <a:rPr lang="en-US" dirty="0"/>
              <a:t>Some nodes might crash and stop responding</a:t>
            </a:r>
          </a:p>
          <a:p>
            <a:pPr lvl="1"/>
            <a:r>
              <a:rPr lang="en-US" dirty="0"/>
              <a:t>Eventually, all remaining nodes decide on the same value from set of proposed values</a:t>
            </a:r>
          </a:p>
          <a:p>
            <a:r>
              <a:rPr lang="en-US" dirty="0"/>
              <a:t>Distributed Decision Making</a:t>
            </a:r>
          </a:p>
          <a:p>
            <a:pPr lvl="1"/>
            <a:r>
              <a:rPr lang="en-US" dirty="0"/>
              <a:t>Choose between “true” and “false”</a:t>
            </a:r>
          </a:p>
          <a:p>
            <a:pPr lvl="1"/>
            <a:r>
              <a:rPr lang="en-US" dirty="0"/>
              <a:t>Or Choose between “commit” and “abort”</a:t>
            </a:r>
          </a:p>
          <a:p>
            <a:r>
              <a:rPr lang="en-US" dirty="0"/>
              <a:t>Equally important (but often forgotten!): make it durable!</a:t>
            </a:r>
          </a:p>
          <a:p>
            <a:pPr lvl="1"/>
            <a:r>
              <a:rPr lang="en-US" dirty="0"/>
              <a:t>How do we make sure that decisions cannot be forgotten?</a:t>
            </a:r>
          </a:p>
          <a:p>
            <a:pPr lvl="2"/>
            <a:r>
              <a:rPr lang="en-US" dirty="0"/>
              <a:t>This is the “D” of “ACID” in a regular database</a:t>
            </a:r>
          </a:p>
          <a:p>
            <a:pPr lvl="1"/>
            <a:r>
              <a:rPr lang="en-US" dirty="0"/>
              <a:t>In a global-scale system?</a:t>
            </a:r>
          </a:p>
          <a:p>
            <a:pPr lvl="2"/>
            <a:r>
              <a:rPr lang="en-US" dirty="0"/>
              <a:t>What about erasure coding or massive replication?</a:t>
            </a:r>
          </a:p>
          <a:p>
            <a:pPr lvl="2"/>
            <a:r>
              <a:rPr lang="en-US" dirty="0"/>
              <a:t>Like </a:t>
            </a:r>
            <a:r>
              <a:rPr lang="en-US" dirty="0" err="1">
                <a:solidFill>
                  <a:srgbClr val="FF0000"/>
                </a:solidFill>
              </a:rPr>
              <a:t>BlockChain</a:t>
            </a:r>
            <a:r>
              <a:rPr lang="en-US" dirty="0"/>
              <a:t> applications! </a:t>
            </a:r>
          </a:p>
          <a:p>
            <a:pPr lvl="1"/>
            <a:endParaRPr lang="en-US" dirty="0"/>
          </a:p>
        </p:txBody>
      </p:sp>
    </p:spTree>
    <p:extLst>
      <p:ext uri="{BB962C8B-B14F-4D97-AF65-F5344CB8AC3E}">
        <p14:creationId xmlns:p14="http://schemas.microsoft.com/office/powerpoint/2010/main" val="14564068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r>
              <a:rPr lang="en-US" dirty="0" smtClean="0"/>
              <a:t> (</a:t>
            </a:r>
            <a:r>
              <a:rPr lang="en-US" dirty="0" err="1" smtClean="0"/>
              <a:t>Con’t</a:t>
            </a:r>
            <a:r>
              <a:rPr lang="en-US" dirty="0" smtClean="0"/>
              <a:t>)</a:t>
            </a:r>
            <a:endParaRPr lang="en-US" dirty="0"/>
          </a:p>
        </p:txBody>
      </p:sp>
      <p:sp>
        <p:nvSpPr>
          <p:cNvPr id="3" name="Content Placeholder 2"/>
          <p:cNvSpPr>
            <a:spLocks noGrp="1"/>
          </p:cNvSpPr>
          <p:nvPr>
            <p:ph idx="1"/>
          </p:nvPr>
        </p:nvSpPr>
        <p:spPr>
          <a:xfrm>
            <a:off x="152400" y="762000"/>
            <a:ext cx="11734800" cy="6096000"/>
          </a:xfrm>
        </p:spPr>
        <p:txBody>
          <a:bodyPr>
            <a:normAutofit fontScale="77500" lnSpcReduction="20000"/>
          </a:bodyPr>
          <a:lstStyle/>
          <a:p>
            <a:r>
              <a:rPr lang="en-US" sz="2600" dirty="0" smtClean="0">
                <a:solidFill>
                  <a:srgbClr val="FF0000"/>
                </a:solidFill>
              </a:rPr>
              <a:t>You need to know your units as CS/Engineering students!</a:t>
            </a:r>
          </a:p>
          <a:p>
            <a:r>
              <a:rPr lang="en-US" sz="2600" dirty="0" smtClean="0"/>
              <a:t>Units of Time: </a:t>
            </a:r>
            <a:r>
              <a:rPr lang="en-US" sz="2300" dirty="0" smtClean="0"/>
              <a:t>“s”: Second, “min”: 60s, “h”: 3600s, (of course)</a:t>
            </a:r>
          </a:p>
          <a:p>
            <a:pPr lvl="1">
              <a:tabLst>
                <a:tab pos="2173288" algn="l"/>
              </a:tabLst>
            </a:pPr>
            <a:r>
              <a:rPr lang="en-US" sz="2300" dirty="0" smtClean="0"/>
              <a:t>Millisecond: 	</a:t>
            </a:r>
            <a:r>
              <a:rPr lang="en-US" sz="2300" dirty="0" smtClean="0">
                <a:solidFill>
                  <a:srgbClr val="FF0000"/>
                </a:solidFill>
              </a:rPr>
              <a:t>1ms</a:t>
            </a:r>
            <a:r>
              <a:rPr lang="en-US" sz="2300" dirty="0" smtClean="0"/>
              <a:t> 	</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-3 </a:t>
            </a:r>
            <a:r>
              <a:rPr lang="en-US" sz="2300" dirty="0" smtClean="0">
                <a:solidFill>
                  <a:srgbClr val="FF0000"/>
                </a:solidFill>
                <a:sym typeface="Symbol" panose="05050102010706020507" pitchFamily="18" charset="2"/>
              </a:rPr>
              <a:t>s</a:t>
            </a:r>
          </a:p>
          <a:p>
            <a:pPr lvl="1">
              <a:tabLst>
                <a:tab pos="2173288" algn="l"/>
              </a:tabLst>
            </a:pPr>
            <a:r>
              <a:rPr lang="en-US" sz="2300" dirty="0" smtClean="0">
                <a:sym typeface="Symbol" panose="05050102010706020507" pitchFamily="18" charset="2"/>
              </a:rPr>
              <a:t>Microsecond: 	</a:t>
            </a:r>
            <a:r>
              <a:rPr lang="en-US" sz="2300" dirty="0" smtClean="0">
                <a:solidFill>
                  <a:srgbClr val="FF0000"/>
                </a:solidFill>
                <a:sym typeface="Symbol" panose="05050102010706020507" pitchFamily="18" charset="2"/>
              </a:rPr>
              <a:t>1s</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-6 </a:t>
            </a:r>
            <a:r>
              <a:rPr lang="en-US" sz="2300" dirty="0" smtClean="0">
                <a:solidFill>
                  <a:srgbClr val="FF0000"/>
                </a:solidFill>
                <a:sym typeface="Symbol" panose="05050102010706020507" pitchFamily="18" charset="2"/>
              </a:rPr>
              <a:t>s</a:t>
            </a:r>
            <a:endParaRPr lang="en-US" sz="2300" dirty="0" smtClean="0">
              <a:solidFill>
                <a:srgbClr val="FF0000"/>
              </a:solidFill>
            </a:endParaRPr>
          </a:p>
          <a:p>
            <a:pPr lvl="1">
              <a:tabLst>
                <a:tab pos="2173288" algn="l"/>
              </a:tabLst>
            </a:pPr>
            <a:r>
              <a:rPr lang="en-US" sz="2300" dirty="0" smtClean="0"/>
              <a:t>Nanosecond: 	</a:t>
            </a:r>
            <a:r>
              <a:rPr lang="en-US" sz="2300" dirty="0" smtClean="0">
                <a:solidFill>
                  <a:srgbClr val="FF0000"/>
                </a:solidFill>
              </a:rPr>
              <a:t>1ns:</a:t>
            </a:r>
            <a:r>
              <a:rPr lang="en-US" sz="2300" dirty="0" smtClean="0"/>
              <a:t>	</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-9 </a:t>
            </a:r>
            <a:r>
              <a:rPr lang="en-US" sz="2300" dirty="0" smtClean="0">
                <a:solidFill>
                  <a:srgbClr val="FF0000"/>
                </a:solidFill>
                <a:sym typeface="Symbol" panose="05050102010706020507" pitchFamily="18" charset="2"/>
              </a:rPr>
              <a:t>s</a:t>
            </a:r>
          </a:p>
          <a:p>
            <a:pPr lvl="1">
              <a:tabLst>
                <a:tab pos="2173288" algn="l"/>
              </a:tabLst>
            </a:pPr>
            <a:r>
              <a:rPr lang="en-US" sz="2300" dirty="0" smtClean="0">
                <a:sym typeface="Symbol" panose="05050102010706020507" pitchFamily="18" charset="2"/>
              </a:rPr>
              <a:t>Picosecond: 	</a:t>
            </a:r>
            <a:r>
              <a:rPr lang="en-US" sz="2300" dirty="0" smtClean="0">
                <a:solidFill>
                  <a:srgbClr val="FF0000"/>
                </a:solidFill>
                <a:sym typeface="Symbol" panose="05050102010706020507" pitchFamily="18" charset="2"/>
              </a:rPr>
              <a:t>1ps</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-12</a:t>
            </a:r>
            <a:r>
              <a:rPr lang="en-US" sz="2300" dirty="0" smtClean="0">
                <a:solidFill>
                  <a:srgbClr val="FF0000"/>
                </a:solidFill>
                <a:sym typeface="Symbol" panose="05050102010706020507" pitchFamily="18" charset="2"/>
              </a:rPr>
              <a:t> s</a:t>
            </a:r>
          </a:p>
          <a:p>
            <a:r>
              <a:rPr lang="en-US" sz="2600" dirty="0" smtClean="0">
                <a:sym typeface="Symbol" panose="05050102010706020507" pitchFamily="18" charset="2"/>
              </a:rPr>
              <a:t>Integer Sizes: “b”  ”bit”, “B”  “byte” == 8 bits, “</a:t>
            </a:r>
            <a:r>
              <a:rPr lang="en-US" sz="2600" dirty="0" err="1" smtClean="0">
                <a:sym typeface="Symbol" panose="05050102010706020507" pitchFamily="18" charset="2"/>
              </a:rPr>
              <a:t>W””word</a:t>
            </a:r>
            <a:r>
              <a:rPr lang="en-US" sz="2600" dirty="0" smtClean="0">
                <a:sym typeface="Symbol" panose="05050102010706020507" pitchFamily="18" charset="2"/>
              </a:rPr>
              <a:t>”==? (depends. Could be 16b, 32b, 64b)</a:t>
            </a:r>
          </a:p>
          <a:p>
            <a:r>
              <a:rPr lang="en-US" sz="2600" dirty="0" smtClean="0">
                <a:sym typeface="Symbol" panose="05050102010706020507" pitchFamily="18" charset="2"/>
              </a:rPr>
              <a:t>Units of Space (memory), sometimes called the “binary system”</a:t>
            </a:r>
          </a:p>
          <a:p>
            <a:pPr lvl="1">
              <a:tabLst>
                <a:tab pos="1371600" algn="l"/>
                <a:tab pos="2974975" algn="l"/>
                <a:tab pos="5029200" algn="l"/>
              </a:tabLst>
            </a:pPr>
            <a:r>
              <a:rPr lang="en-US" sz="2300" dirty="0" smtClean="0">
                <a:sym typeface="Symbol" panose="05050102010706020507" pitchFamily="18" charset="2"/>
              </a:rPr>
              <a:t>Kilo:	</a:t>
            </a:r>
            <a:r>
              <a:rPr lang="en-US" sz="2300" dirty="0" smtClean="0">
                <a:solidFill>
                  <a:srgbClr val="FF0000"/>
                </a:solidFill>
                <a:sym typeface="Symbol" panose="05050102010706020507" pitchFamily="18" charset="2"/>
              </a:rPr>
              <a:t>1KB  1KiB </a:t>
            </a:r>
            <a:r>
              <a:rPr lang="en-US" sz="2300" dirty="0" smtClean="0">
                <a:sym typeface="Symbol" panose="05050102010706020507" pitchFamily="18" charset="2"/>
              </a:rPr>
              <a:t>	 1024 bytes 	== </a:t>
            </a:r>
            <a:r>
              <a:rPr lang="en-US" sz="2300" dirty="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10</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	== 1024	</a:t>
            </a:r>
            <a:r>
              <a:rPr lang="en-US" sz="2300" dirty="0" smtClean="0">
                <a:solidFill>
                  <a:srgbClr val="FF0000"/>
                </a:solidFill>
                <a:sym typeface="Symbol" panose="05050102010706020507" pitchFamily="18" charset="2"/>
              </a:rPr>
              <a:t> 1.0×10</a:t>
            </a:r>
            <a:r>
              <a:rPr lang="en-US" sz="2300" baseline="30000" dirty="0" smtClean="0">
                <a:solidFill>
                  <a:srgbClr val="FF0000"/>
                </a:solidFill>
                <a:sym typeface="Symbol" panose="05050102010706020507" pitchFamily="18" charset="2"/>
              </a:rPr>
              <a:t>3</a:t>
            </a:r>
            <a:endParaRPr lang="en-US" sz="2300" dirty="0" smtClean="0">
              <a:solidFill>
                <a:srgbClr val="FF0000"/>
              </a:solidFill>
              <a:sym typeface="Symbol" panose="05050102010706020507" pitchFamily="18" charset="2"/>
            </a:endParaRPr>
          </a:p>
          <a:p>
            <a:pPr lvl="1">
              <a:tabLst>
                <a:tab pos="1371600" algn="l"/>
                <a:tab pos="2974975" algn="l"/>
                <a:tab pos="5029200" algn="l"/>
              </a:tabLst>
            </a:pPr>
            <a:r>
              <a:rPr lang="en-US" sz="2300" dirty="0" smtClean="0">
                <a:sym typeface="Symbol" panose="05050102010706020507" pitchFamily="18" charset="2"/>
              </a:rPr>
              <a:t>Mega:	</a:t>
            </a:r>
            <a:r>
              <a:rPr lang="en-US" sz="2300" dirty="0" smtClean="0">
                <a:solidFill>
                  <a:srgbClr val="FF0000"/>
                </a:solidFill>
                <a:sym typeface="Symbol" panose="05050102010706020507" pitchFamily="18" charset="2"/>
              </a:rPr>
              <a:t>1MB  1MiB </a:t>
            </a:r>
            <a:r>
              <a:rPr lang="en-US" sz="2300" dirty="0" smtClean="0">
                <a:sym typeface="Symbol" panose="05050102010706020507" pitchFamily="18" charset="2"/>
              </a:rPr>
              <a:t>	 (1024)</a:t>
            </a:r>
            <a:r>
              <a:rPr lang="en-US" sz="2300" baseline="30000" dirty="0" smtClean="0">
                <a:sym typeface="Symbol" panose="05050102010706020507" pitchFamily="18" charset="2"/>
              </a:rPr>
              <a:t>2</a:t>
            </a:r>
            <a:r>
              <a:rPr lang="en-US" sz="2300" dirty="0" smtClean="0">
                <a:sym typeface="Symbol" panose="05050102010706020507" pitchFamily="18" charset="2"/>
              </a:rPr>
              <a:t> bytes	== </a:t>
            </a:r>
            <a:r>
              <a:rPr lang="en-US" sz="2300" dirty="0" smtClean="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20</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	== 1,048,576</a:t>
            </a:r>
            <a:r>
              <a:rPr lang="en-US" sz="2300" dirty="0">
                <a:sym typeface="Symbol" panose="05050102010706020507" pitchFamily="18" charset="2"/>
              </a:rPr>
              <a:t> </a:t>
            </a:r>
            <a:r>
              <a:rPr lang="en-US" sz="2300" dirty="0" smtClean="0">
                <a:solidFill>
                  <a:srgbClr val="FF0000"/>
                </a:solidFill>
                <a:sym typeface="Symbol" panose="05050102010706020507" pitchFamily="18" charset="2"/>
              </a:rPr>
              <a:t> 1.0×10</a:t>
            </a:r>
            <a:r>
              <a:rPr lang="en-US" sz="2300" baseline="30000" dirty="0" smtClean="0">
                <a:solidFill>
                  <a:srgbClr val="FF0000"/>
                </a:solidFill>
                <a:sym typeface="Symbol" panose="05050102010706020507" pitchFamily="18" charset="2"/>
              </a:rPr>
              <a:t>6</a:t>
            </a:r>
            <a:endParaRPr lang="en-US" sz="2300" dirty="0" smtClean="0">
              <a:solidFill>
                <a:srgbClr val="FF0000"/>
              </a:solidFill>
              <a:sym typeface="Symbol" panose="05050102010706020507" pitchFamily="18" charset="2"/>
            </a:endParaRPr>
          </a:p>
          <a:p>
            <a:pPr lvl="1">
              <a:tabLst>
                <a:tab pos="1371600" algn="l"/>
                <a:tab pos="2974975" algn="l"/>
                <a:tab pos="5029200" algn="l"/>
              </a:tabLst>
            </a:pPr>
            <a:r>
              <a:rPr lang="en-US" sz="2300" dirty="0" smtClean="0">
                <a:sym typeface="Symbol" panose="05050102010706020507" pitchFamily="18" charset="2"/>
              </a:rPr>
              <a:t>Giga:	</a:t>
            </a:r>
            <a:r>
              <a:rPr lang="en-US" sz="2300" dirty="0" smtClean="0">
                <a:solidFill>
                  <a:srgbClr val="FF0000"/>
                </a:solidFill>
                <a:sym typeface="Symbol" panose="05050102010706020507" pitchFamily="18" charset="2"/>
              </a:rPr>
              <a:t>1GB  1GiB </a:t>
            </a:r>
            <a:r>
              <a:rPr lang="en-US" sz="2300" dirty="0" smtClean="0">
                <a:sym typeface="Symbol" panose="05050102010706020507" pitchFamily="18" charset="2"/>
              </a:rPr>
              <a:t>	 (1024)</a:t>
            </a:r>
            <a:r>
              <a:rPr lang="en-US" sz="2300" baseline="30000" dirty="0" smtClean="0">
                <a:sym typeface="Symbol" panose="05050102010706020507" pitchFamily="18" charset="2"/>
              </a:rPr>
              <a:t>3</a:t>
            </a:r>
            <a:r>
              <a:rPr lang="en-US" sz="2300" dirty="0" smtClean="0">
                <a:sym typeface="Symbol" panose="05050102010706020507" pitchFamily="18" charset="2"/>
              </a:rPr>
              <a:t> bytes	== </a:t>
            </a:r>
            <a:r>
              <a:rPr lang="en-US" sz="2300" dirty="0" smtClean="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30</a:t>
            </a:r>
            <a:r>
              <a:rPr lang="en-US" sz="2300" dirty="0">
                <a:solidFill>
                  <a:srgbClr val="FF0000"/>
                </a:solidFill>
                <a:sym typeface="Symbol" panose="05050102010706020507" pitchFamily="18" charset="2"/>
              </a:rPr>
              <a:t> bytes</a:t>
            </a:r>
            <a:r>
              <a:rPr lang="en-US" sz="2300" dirty="0">
                <a:sym typeface="Symbol" panose="05050102010706020507" pitchFamily="18" charset="2"/>
              </a:rPr>
              <a:t>	== </a:t>
            </a:r>
            <a:r>
              <a:rPr lang="en-US" sz="2300" dirty="0" smtClean="0">
                <a:sym typeface="Symbol" panose="05050102010706020507" pitchFamily="18" charset="2"/>
              </a:rPr>
              <a:t>1,073,741,824 </a:t>
            </a:r>
            <a:r>
              <a:rPr lang="en-US" sz="2300" dirty="0" smtClean="0">
                <a:solidFill>
                  <a:srgbClr val="FF0000"/>
                </a:solidFill>
                <a:sym typeface="Symbol" panose="05050102010706020507" pitchFamily="18" charset="2"/>
              </a:rPr>
              <a:t> 1.1×10</a:t>
            </a:r>
            <a:r>
              <a:rPr lang="en-US" sz="2300" baseline="30000" dirty="0" smtClean="0">
                <a:solidFill>
                  <a:srgbClr val="FF0000"/>
                </a:solidFill>
                <a:sym typeface="Symbol" panose="05050102010706020507" pitchFamily="18" charset="2"/>
              </a:rPr>
              <a:t>9</a:t>
            </a:r>
            <a:endParaRPr lang="en-US" sz="2300" dirty="0" smtClean="0">
              <a:solidFill>
                <a:srgbClr val="FF0000"/>
              </a:solidFill>
              <a:sym typeface="Symbol" panose="05050102010706020507" pitchFamily="18" charset="2"/>
            </a:endParaRPr>
          </a:p>
          <a:p>
            <a:pPr lvl="1">
              <a:tabLst>
                <a:tab pos="1371600" algn="l"/>
                <a:tab pos="2974975" algn="l"/>
                <a:tab pos="5029200" algn="l"/>
              </a:tabLst>
            </a:pPr>
            <a:r>
              <a:rPr lang="en-US" sz="2300" dirty="0" err="1" smtClean="0">
                <a:sym typeface="Symbol" panose="05050102010706020507" pitchFamily="18" charset="2"/>
              </a:rPr>
              <a:t>Tera</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1TB  1TiB </a:t>
            </a:r>
            <a:r>
              <a:rPr lang="en-US" sz="2300" dirty="0" smtClean="0">
                <a:sym typeface="Symbol" panose="05050102010706020507" pitchFamily="18" charset="2"/>
              </a:rPr>
              <a:t>	 (1024)</a:t>
            </a:r>
            <a:r>
              <a:rPr lang="en-US" sz="2300" baseline="30000" dirty="0" smtClean="0">
                <a:sym typeface="Symbol" panose="05050102010706020507" pitchFamily="18" charset="2"/>
              </a:rPr>
              <a:t>4</a:t>
            </a:r>
            <a:r>
              <a:rPr lang="en-US" sz="2300" dirty="0" smtClean="0">
                <a:sym typeface="Symbol" panose="05050102010706020507" pitchFamily="18" charset="2"/>
              </a:rPr>
              <a:t> bytes	== </a:t>
            </a:r>
            <a:r>
              <a:rPr lang="en-US" sz="2300" dirty="0" smtClean="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40</a:t>
            </a:r>
            <a:r>
              <a:rPr lang="en-US" sz="2300" dirty="0">
                <a:solidFill>
                  <a:srgbClr val="FF0000"/>
                </a:solidFill>
                <a:sym typeface="Symbol" panose="05050102010706020507" pitchFamily="18" charset="2"/>
              </a:rPr>
              <a:t> bytes</a:t>
            </a:r>
            <a:r>
              <a:rPr lang="en-US" sz="2300" dirty="0">
                <a:sym typeface="Symbol" panose="05050102010706020507" pitchFamily="18" charset="2"/>
              </a:rPr>
              <a:t>	== </a:t>
            </a:r>
            <a:r>
              <a:rPr lang="en-US" sz="2300" dirty="0" smtClean="0">
                <a:sym typeface="Symbol" panose="05050102010706020507" pitchFamily="18" charset="2"/>
              </a:rPr>
              <a:t>1,099,511,627,776  </a:t>
            </a:r>
            <a:r>
              <a:rPr lang="en-US" sz="2300" dirty="0" smtClean="0">
                <a:solidFill>
                  <a:srgbClr val="FF0000"/>
                </a:solidFill>
                <a:sym typeface="Symbol" panose="05050102010706020507" pitchFamily="18" charset="2"/>
              </a:rPr>
              <a:t>1.1×10</a:t>
            </a:r>
            <a:r>
              <a:rPr lang="en-US" sz="2300" baseline="30000" dirty="0" smtClean="0">
                <a:solidFill>
                  <a:srgbClr val="FF0000"/>
                </a:solidFill>
                <a:sym typeface="Symbol" panose="05050102010706020507" pitchFamily="18" charset="2"/>
              </a:rPr>
              <a:t>12</a:t>
            </a:r>
            <a:endParaRPr lang="en-US" sz="2300" dirty="0" smtClean="0">
              <a:solidFill>
                <a:srgbClr val="FF0000"/>
              </a:solidFill>
              <a:sym typeface="Symbol" panose="05050102010706020507" pitchFamily="18" charset="2"/>
            </a:endParaRPr>
          </a:p>
          <a:p>
            <a:pPr lvl="1">
              <a:tabLst>
                <a:tab pos="1371600" algn="l"/>
                <a:tab pos="2974975" algn="l"/>
                <a:tab pos="5029200" algn="l"/>
              </a:tabLst>
            </a:pPr>
            <a:r>
              <a:rPr lang="en-US" sz="2300" dirty="0" smtClean="0">
                <a:sym typeface="Symbol" panose="05050102010706020507" pitchFamily="18" charset="2"/>
              </a:rPr>
              <a:t>Peta: 	</a:t>
            </a:r>
            <a:r>
              <a:rPr lang="en-US" sz="2300" dirty="0">
                <a:solidFill>
                  <a:srgbClr val="FF0000"/>
                </a:solidFill>
                <a:sym typeface="Symbol" panose="05050102010706020507" pitchFamily="18" charset="2"/>
              </a:rPr>
              <a:t>1PB </a:t>
            </a:r>
            <a:r>
              <a:rPr lang="en-US" sz="2300" dirty="0" smtClean="0">
                <a:solidFill>
                  <a:srgbClr val="FF0000"/>
                </a:solidFill>
                <a:sym typeface="Symbol" panose="05050102010706020507" pitchFamily="18" charset="2"/>
              </a:rPr>
              <a:t> 1PiB </a:t>
            </a:r>
            <a:r>
              <a:rPr lang="en-US" sz="2300" dirty="0" smtClean="0">
                <a:sym typeface="Symbol" panose="05050102010706020507" pitchFamily="18" charset="2"/>
              </a:rPr>
              <a:t>	 </a:t>
            </a:r>
            <a:r>
              <a:rPr lang="en-US" sz="2300" dirty="0">
                <a:sym typeface="Symbol" panose="05050102010706020507" pitchFamily="18" charset="2"/>
              </a:rPr>
              <a:t>(</a:t>
            </a:r>
            <a:r>
              <a:rPr lang="en-US" sz="2300" dirty="0" smtClean="0">
                <a:sym typeface="Symbol" panose="05050102010706020507" pitchFamily="18" charset="2"/>
              </a:rPr>
              <a:t>1024)</a:t>
            </a:r>
            <a:r>
              <a:rPr lang="en-US" sz="2300" baseline="30000" dirty="0" smtClean="0">
                <a:sym typeface="Symbol" panose="05050102010706020507" pitchFamily="18" charset="2"/>
              </a:rPr>
              <a:t>5</a:t>
            </a:r>
            <a:r>
              <a:rPr lang="en-US" sz="2300" dirty="0" smtClean="0">
                <a:sym typeface="Symbol" panose="05050102010706020507" pitchFamily="18" charset="2"/>
              </a:rPr>
              <a:t> </a:t>
            </a:r>
            <a:r>
              <a:rPr lang="en-US" sz="2300" dirty="0">
                <a:sym typeface="Symbol" panose="05050102010706020507" pitchFamily="18" charset="2"/>
              </a:rPr>
              <a:t>bytes	== </a:t>
            </a:r>
            <a:r>
              <a:rPr lang="en-US" sz="2300" dirty="0" smtClean="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50</a:t>
            </a:r>
            <a:r>
              <a:rPr lang="en-US" sz="2300" dirty="0">
                <a:solidFill>
                  <a:srgbClr val="FF0000"/>
                </a:solidFill>
                <a:sym typeface="Symbol" panose="05050102010706020507" pitchFamily="18" charset="2"/>
              </a:rPr>
              <a:t> bytes</a:t>
            </a:r>
            <a:r>
              <a:rPr lang="en-US" sz="2300" dirty="0">
                <a:sym typeface="Symbol" panose="05050102010706020507" pitchFamily="18" charset="2"/>
              </a:rPr>
              <a:t>	== </a:t>
            </a:r>
            <a:r>
              <a:rPr lang="en-US" sz="2300" dirty="0" smtClean="0">
                <a:sym typeface="Symbol" panose="05050102010706020507" pitchFamily="18" charset="2"/>
              </a:rPr>
              <a:t>1,125,899,906,842,624  </a:t>
            </a:r>
            <a:r>
              <a:rPr lang="en-US" sz="2300" dirty="0" smtClean="0">
                <a:solidFill>
                  <a:srgbClr val="FF0000"/>
                </a:solidFill>
                <a:sym typeface="Symbol" panose="05050102010706020507" pitchFamily="18" charset="2"/>
              </a:rPr>
              <a:t>1.1 × 10</a:t>
            </a:r>
            <a:r>
              <a:rPr lang="en-US" sz="2300" baseline="30000" dirty="0" smtClean="0">
                <a:solidFill>
                  <a:srgbClr val="FF0000"/>
                </a:solidFill>
                <a:sym typeface="Symbol" panose="05050102010706020507" pitchFamily="18" charset="2"/>
              </a:rPr>
              <a:t>15</a:t>
            </a:r>
            <a:endParaRPr lang="en-US" sz="2300" dirty="0" smtClean="0">
              <a:solidFill>
                <a:srgbClr val="FF0000"/>
              </a:solidFill>
              <a:sym typeface="Symbol" panose="05050102010706020507" pitchFamily="18" charset="2"/>
            </a:endParaRPr>
          </a:p>
          <a:p>
            <a:pPr lvl="1">
              <a:tabLst>
                <a:tab pos="1371600" algn="l"/>
                <a:tab pos="2974975" algn="l"/>
                <a:tab pos="5029200" algn="l"/>
              </a:tabLst>
            </a:pPr>
            <a:r>
              <a:rPr lang="en-US" sz="2300" dirty="0" err="1" smtClean="0">
                <a:sym typeface="Symbol" panose="05050102010706020507" pitchFamily="18" charset="2"/>
              </a:rPr>
              <a:t>Exa</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1EB </a:t>
            </a:r>
            <a:r>
              <a:rPr lang="en-US" sz="2300" dirty="0">
                <a:solidFill>
                  <a:srgbClr val="FF0000"/>
                </a:solidFill>
                <a:sym typeface="Symbol" panose="05050102010706020507" pitchFamily="18" charset="2"/>
              </a:rPr>
              <a:t> </a:t>
            </a:r>
            <a:r>
              <a:rPr lang="en-US" sz="2300" dirty="0" smtClean="0">
                <a:solidFill>
                  <a:srgbClr val="FF0000"/>
                </a:solidFill>
                <a:sym typeface="Symbol" panose="05050102010706020507" pitchFamily="18" charset="2"/>
              </a:rPr>
              <a:t>1EiB </a:t>
            </a:r>
            <a:r>
              <a:rPr lang="en-US" sz="2300" dirty="0" smtClean="0">
                <a:sym typeface="Symbol" panose="05050102010706020507" pitchFamily="18" charset="2"/>
              </a:rPr>
              <a:t>	 (1024)</a:t>
            </a:r>
            <a:r>
              <a:rPr lang="en-US" sz="2300" baseline="30000" dirty="0" smtClean="0">
                <a:sym typeface="Symbol" panose="05050102010706020507" pitchFamily="18" charset="2"/>
              </a:rPr>
              <a:t>6</a:t>
            </a:r>
            <a:r>
              <a:rPr lang="en-US" sz="2300" dirty="0" smtClean="0">
                <a:sym typeface="Symbol" panose="05050102010706020507" pitchFamily="18" charset="2"/>
              </a:rPr>
              <a:t> </a:t>
            </a:r>
            <a:r>
              <a:rPr lang="en-US" sz="2300" dirty="0">
                <a:sym typeface="Symbol" panose="05050102010706020507" pitchFamily="18" charset="2"/>
              </a:rPr>
              <a:t>bytes	== </a:t>
            </a:r>
            <a:r>
              <a:rPr lang="en-US" sz="2300" dirty="0" smtClean="0">
                <a:solidFill>
                  <a:srgbClr val="FF0000"/>
                </a:solidFill>
                <a:sym typeface="Symbol" panose="05050102010706020507" pitchFamily="18" charset="2"/>
              </a:rPr>
              <a:t>2</a:t>
            </a:r>
            <a:r>
              <a:rPr lang="en-US" sz="2300" baseline="30000" dirty="0" smtClean="0">
                <a:solidFill>
                  <a:srgbClr val="FF0000"/>
                </a:solidFill>
                <a:sym typeface="Symbol" panose="05050102010706020507" pitchFamily="18" charset="2"/>
              </a:rPr>
              <a:t>60</a:t>
            </a:r>
            <a:r>
              <a:rPr lang="en-US" sz="2300" dirty="0">
                <a:solidFill>
                  <a:srgbClr val="FF0000"/>
                </a:solidFill>
                <a:sym typeface="Symbol" panose="05050102010706020507" pitchFamily="18" charset="2"/>
              </a:rPr>
              <a:t> bytes</a:t>
            </a:r>
            <a:r>
              <a:rPr lang="en-US" sz="2300" dirty="0">
                <a:sym typeface="Symbol" panose="05050102010706020507" pitchFamily="18" charset="2"/>
              </a:rPr>
              <a:t>	== </a:t>
            </a:r>
            <a:r>
              <a:rPr lang="en-US" sz="2300" dirty="0" smtClean="0">
                <a:sym typeface="Symbol" panose="05050102010706020507" pitchFamily="18" charset="2"/>
              </a:rPr>
              <a:t>1,152,921,504,606,846,976  </a:t>
            </a:r>
            <a:r>
              <a:rPr lang="en-US" sz="2300" dirty="0" smtClean="0">
                <a:solidFill>
                  <a:srgbClr val="FF0000"/>
                </a:solidFill>
                <a:sym typeface="Symbol" panose="05050102010706020507" pitchFamily="18" charset="2"/>
              </a:rPr>
              <a:t>1.2 × 10</a:t>
            </a:r>
            <a:r>
              <a:rPr lang="en-US" sz="2300" baseline="30000" dirty="0" smtClean="0">
                <a:solidFill>
                  <a:srgbClr val="FF0000"/>
                </a:solidFill>
                <a:sym typeface="Symbol" panose="05050102010706020507" pitchFamily="18" charset="2"/>
              </a:rPr>
              <a:t>18</a:t>
            </a:r>
            <a:endParaRPr lang="en-US" sz="2300" dirty="0" smtClean="0">
              <a:solidFill>
                <a:srgbClr val="FF0000"/>
              </a:solidFill>
              <a:sym typeface="Symbol" panose="05050102010706020507" pitchFamily="18" charset="2"/>
            </a:endParaRPr>
          </a:p>
          <a:p>
            <a:r>
              <a:rPr lang="en-US" sz="2600" dirty="0" smtClean="0">
                <a:sym typeface="Symbol" panose="05050102010706020507" pitchFamily="18" charset="2"/>
              </a:rPr>
              <a:t>Units of Bandwidth, Space on disk/</a:t>
            </a:r>
            <a:r>
              <a:rPr lang="en-US" sz="2600" dirty="0" err="1" smtClean="0">
                <a:sym typeface="Symbol" panose="05050102010706020507" pitchFamily="18" charset="2"/>
              </a:rPr>
              <a:t>etc</a:t>
            </a:r>
            <a:r>
              <a:rPr lang="en-US" sz="2600" dirty="0" smtClean="0">
                <a:sym typeface="Symbol" panose="05050102010706020507" pitchFamily="18" charset="2"/>
              </a:rPr>
              <a:t>, Everything else…, sometimes called the “decimal system”</a:t>
            </a:r>
          </a:p>
          <a:p>
            <a:pPr lvl="1">
              <a:tabLst>
                <a:tab pos="1371600" algn="l"/>
                <a:tab pos="2398713" algn="l"/>
                <a:tab pos="4002088" algn="l"/>
                <a:tab pos="4916488" algn="l"/>
              </a:tabLst>
            </a:pPr>
            <a:r>
              <a:rPr lang="en-US" sz="2300" dirty="0" smtClean="0">
                <a:sym typeface="Symbol" panose="05050102010706020507" pitchFamily="18" charset="2"/>
              </a:rPr>
              <a:t>Kilo: 	</a:t>
            </a:r>
            <a:r>
              <a:rPr lang="en-US" sz="2300" dirty="0" smtClean="0">
                <a:solidFill>
                  <a:srgbClr val="FF0000"/>
                </a:solidFill>
                <a:sym typeface="Symbol" panose="05050102010706020507" pitchFamily="18" charset="2"/>
              </a:rPr>
              <a:t>1KB</a:t>
            </a:r>
            <a:r>
              <a:rPr lang="en-US" sz="2300" dirty="0" smtClean="0">
                <a:sym typeface="Symbol" panose="05050102010706020507" pitchFamily="18" charset="2"/>
              </a:rPr>
              <a:t>/s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3</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	</a:t>
            </a:r>
            <a:r>
              <a:rPr lang="en-US" sz="2300" dirty="0" smtClean="0">
                <a:solidFill>
                  <a:srgbClr val="FF0000"/>
                </a:solidFill>
                <a:sym typeface="Symbol" panose="05050102010706020507" pitchFamily="18" charset="2"/>
              </a:rPr>
              <a:t>1KB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3</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p>
          <a:p>
            <a:pPr lvl="1">
              <a:tabLst>
                <a:tab pos="1371600" algn="l"/>
                <a:tab pos="2398713" algn="l"/>
                <a:tab pos="4002088" algn="l"/>
                <a:tab pos="4916488" algn="l"/>
              </a:tabLst>
            </a:pPr>
            <a:r>
              <a:rPr lang="en-US" sz="2300" dirty="0" smtClean="0">
                <a:sym typeface="Symbol" panose="05050102010706020507" pitchFamily="18" charset="2"/>
              </a:rPr>
              <a:t>Mega: </a:t>
            </a:r>
            <a:r>
              <a:rPr lang="en-US" sz="2300" dirty="0" smtClean="0">
                <a:solidFill>
                  <a:srgbClr val="FF0000"/>
                </a:solidFill>
                <a:sym typeface="Symbol" panose="05050102010706020507" pitchFamily="18" charset="2"/>
              </a:rPr>
              <a:t>1MB</a:t>
            </a:r>
            <a:r>
              <a:rPr lang="en-US" sz="2300" dirty="0" smtClean="0">
                <a:sym typeface="Symbol" panose="05050102010706020507" pitchFamily="18" charset="2"/>
              </a:rPr>
              <a:t>/s	</a:t>
            </a:r>
            <a:r>
              <a:rPr lang="en-US" sz="2300" dirty="0">
                <a:solidFill>
                  <a:srgbClr val="FF0000"/>
                </a:solidFill>
                <a:sym typeface="Symbol" panose="05050102010706020507" pitchFamily="18" charset="2"/>
              </a:rPr>
              <a:t>1</a:t>
            </a:r>
            <a:r>
              <a:rPr lang="en-US" sz="2300" dirty="0" smtClean="0">
                <a:solidFill>
                  <a:srgbClr val="FF0000"/>
                </a:solidFill>
                <a:sym typeface="Symbol" panose="05050102010706020507" pitchFamily="18" charset="2"/>
              </a:rPr>
              <a:t>0</a:t>
            </a:r>
            <a:r>
              <a:rPr lang="en-US" sz="2300" baseline="30000" dirty="0" smtClean="0">
                <a:solidFill>
                  <a:srgbClr val="FF0000"/>
                </a:solidFill>
                <a:sym typeface="Symbol" panose="05050102010706020507" pitchFamily="18" charset="2"/>
              </a:rPr>
              <a:t>6</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	</a:t>
            </a:r>
            <a:r>
              <a:rPr lang="en-US" sz="2300" dirty="0" smtClean="0">
                <a:solidFill>
                  <a:srgbClr val="FF0000"/>
                </a:solidFill>
                <a:sym typeface="Symbol" panose="05050102010706020507" pitchFamily="18" charset="2"/>
              </a:rPr>
              <a:t>1MB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6</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p>
          <a:p>
            <a:pPr lvl="1">
              <a:tabLst>
                <a:tab pos="1371600" algn="l"/>
                <a:tab pos="2398713" algn="l"/>
                <a:tab pos="4002088" algn="l"/>
                <a:tab pos="4916488" algn="l"/>
              </a:tabLst>
            </a:pPr>
            <a:r>
              <a:rPr lang="en-US" sz="2300" dirty="0" smtClean="0">
                <a:sym typeface="Symbol" panose="05050102010706020507" pitchFamily="18" charset="2"/>
              </a:rPr>
              <a:t>Giga:	</a:t>
            </a:r>
            <a:r>
              <a:rPr lang="en-US" sz="2300" dirty="0" smtClean="0">
                <a:solidFill>
                  <a:srgbClr val="FF0000"/>
                </a:solidFill>
                <a:sym typeface="Symbol" panose="05050102010706020507" pitchFamily="18" charset="2"/>
              </a:rPr>
              <a:t>1GB</a:t>
            </a:r>
            <a:r>
              <a:rPr lang="en-US" sz="2300" dirty="0" smtClean="0">
                <a:sym typeface="Symbol" panose="05050102010706020507" pitchFamily="18" charset="2"/>
              </a:rPr>
              <a:t>/s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9</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	</a:t>
            </a:r>
            <a:r>
              <a:rPr lang="en-US" sz="2300" dirty="0" smtClean="0">
                <a:solidFill>
                  <a:srgbClr val="FF0000"/>
                </a:solidFill>
                <a:sym typeface="Symbol" panose="05050102010706020507" pitchFamily="18" charset="2"/>
              </a:rPr>
              <a:t>1GB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9</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p>
          <a:p>
            <a:pPr lvl="1">
              <a:tabLst>
                <a:tab pos="1371600" algn="l"/>
                <a:tab pos="2398713" algn="l"/>
                <a:tab pos="4002088" algn="l"/>
                <a:tab pos="4916488" algn="l"/>
              </a:tabLst>
            </a:pPr>
            <a:r>
              <a:rPr lang="en-US" sz="2300" dirty="0" err="1" smtClean="0">
                <a:sym typeface="Symbol" panose="05050102010706020507" pitchFamily="18" charset="2"/>
              </a:rPr>
              <a:t>Tera</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1TB</a:t>
            </a:r>
            <a:r>
              <a:rPr lang="en-US" sz="2300" dirty="0" smtClean="0">
                <a:sym typeface="Symbol" panose="05050102010706020507" pitchFamily="18" charset="2"/>
              </a:rPr>
              <a:t>/s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12</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	</a:t>
            </a:r>
            <a:r>
              <a:rPr lang="en-US" sz="2300" dirty="0" smtClean="0">
                <a:solidFill>
                  <a:srgbClr val="FF0000"/>
                </a:solidFill>
                <a:sym typeface="Symbol" panose="05050102010706020507" pitchFamily="18" charset="2"/>
              </a:rPr>
              <a:t>1TB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12</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p>
          <a:p>
            <a:pPr lvl="1">
              <a:tabLst>
                <a:tab pos="1371600" algn="l"/>
                <a:tab pos="2398713" algn="l"/>
                <a:tab pos="4002088" algn="l"/>
                <a:tab pos="4916488" algn="l"/>
              </a:tabLst>
            </a:pPr>
            <a:r>
              <a:rPr lang="en-US" sz="2300" dirty="0" smtClean="0">
                <a:sym typeface="Symbol" panose="05050102010706020507" pitchFamily="18" charset="2"/>
              </a:rPr>
              <a:t>Peta:	</a:t>
            </a:r>
            <a:r>
              <a:rPr lang="en-US" sz="2300" dirty="0" smtClean="0">
                <a:solidFill>
                  <a:srgbClr val="FF0000"/>
                </a:solidFill>
                <a:sym typeface="Symbol" panose="05050102010706020507" pitchFamily="18" charset="2"/>
              </a:rPr>
              <a:t>1PB</a:t>
            </a:r>
            <a:r>
              <a:rPr lang="en-US" sz="2300" dirty="0" smtClean="0">
                <a:sym typeface="Symbol" panose="05050102010706020507" pitchFamily="18" charset="2"/>
              </a:rPr>
              <a:t>/s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15</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	</a:t>
            </a:r>
            <a:r>
              <a:rPr lang="en-US" sz="2300" dirty="0" smtClean="0">
                <a:solidFill>
                  <a:srgbClr val="FF0000"/>
                </a:solidFill>
                <a:sym typeface="Symbol" panose="05050102010706020507" pitchFamily="18" charset="2"/>
              </a:rPr>
              <a:t>1PB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15</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p>
          <a:p>
            <a:pPr lvl="1">
              <a:tabLst>
                <a:tab pos="1371600" algn="l"/>
                <a:tab pos="2398713" algn="l"/>
                <a:tab pos="4002088" algn="l"/>
                <a:tab pos="4916488" algn="l"/>
              </a:tabLst>
            </a:pPr>
            <a:r>
              <a:rPr lang="en-US" sz="2300" dirty="0" err="1" smtClean="0">
                <a:sym typeface="Symbol" panose="05050102010706020507" pitchFamily="18" charset="2"/>
              </a:rPr>
              <a:t>Exa</a:t>
            </a:r>
            <a:r>
              <a:rPr lang="en-US" sz="2300" dirty="0" smtClean="0">
                <a:sym typeface="Symbol" panose="05050102010706020507" pitchFamily="18" charset="2"/>
              </a:rPr>
              <a:t>:</a:t>
            </a:r>
            <a:r>
              <a:rPr lang="en-US" sz="2300" dirty="0">
                <a:sym typeface="Symbol" panose="05050102010706020507" pitchFamily="18" charset="2"/>
              </a:rPr>
              <a:t>	</a:t>
            </a:r>
            <a:r>
              <a:rPr lang="en-US" sz="2300" dirty="0" smtClean="0">
                <a:solidFill>
                  <a:srgbClr val="FF0000"/>
                </a:solidFill>
                <a:sym typeface="Symbol" panose="05050102010706020507" pitchFamily="18" charset="2"/>
              </a:rPr>
              <a:t>1EB</a:t>
            </a:r>
            <a:r>
              <a:rPr lang="en-US" sz="2300" dirty="0" smtClean="0">
                <a:sym typeface="Symbol" panose="05050102010706020507" pitchFamily="18" charset="2"/>
              </a:rPr>
              <a:t>/s </a:t>
            </a:r>
            <a:r>
              <a:rPr lang="en-US" sz="2300" dirty="0">
                <a:sym typeface="Symbol" panose="05050102010706020507" pitchFamily="18" charset="2"/>
              </a:rPr>
              <a:t> </a:t>
            </a:r>
            <a:r>
              <a:rPr lang="en-US" sz="2300" dirty="0" smtClean="0">
                <a:sym typeface="Symbol" panose="05050102010706020507" pitchFamily="18" charset="2"/>
              </a:rPr>
              <a:t>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18</a:t>
            </a:r>
            <a:r>
              <a:rPr lang="en-US" sz="2300" dirty="0" smtClean="0">
                <a:solidFill>
                  <a:srgbClr val="FF0000"/>
                </a:solidFill>
                <a:sym typeface="Symbol" panose="05050102010706020507" pitchFamily="18" charset="2"/>
              </a:rPr>
              <a:t> bytes</a:t>
            </a:r>
            <a:r>
              <a:rPr lang="en-US" sz="2300" dirty="0" smtClean="0">
                <a:sym typeface="Symbol" panose="05050102010706020507" pitchFamily="18" charset="2"/>
              </a:rPr>
              <a:t>/s</a:t>
            </a:r>
            <a:r>
              <a:rPr lang="en-US" sz="2300" dirty="0">
                <a:sym typeface="Symbol" panose="05050102010706020507" pitchFamily="18" charset="2"/>
              </a:rPr>
              <a:t>,	</a:t>
            </a:r>
            <a:r>
              <a:rPr lang="en-US" sz="2300" dirty="0" smtClean="0">
                <a:solidFill>
                  <a:srgbClr val="FF0000"/>
                </a:solidFill>
                <a:sym typeface="Symbol" panose="05050102010706020507" pitchFamily="18" charset="2"/>
              </a:rPr>
              <a:t>1EB</a:t>
            </a:r>
            <a:r>
              <a:rPr lang="en-US" sz="2300" dirty="0" smtClean="0">
                <a:sym typeface="Symbol" panose="05050102010706020507" pitchFamily="18" charset="2"/>
              </a:rPr>
              <a:t> 	</a:t>
            </a:r>
            <a:r>
              <a:rPr lang="en-US" sz="2300" dirty="0" smtClean="0">
                <a:solidFill>
                  <a:srgbClr val="FF0000"/>
                </a:solidFill>
                <a:sym typeface="Symbol" panose="05050102010706020507" pitchFamily="18" charset="2"/>
              </a:rPr>
              <a:t>10</a:t>
            </a:r>
            <a:r>
              <a:rPr lang="en-US" sz="2300" baseline="30000" dirty="0" smtClean="0">
                <a:solidFill>
                  <a:srgbClr val="FF0000"/>
                </a:solidFill>
                <a:sym typeface="Symbol" panose="05050102010706020507" pitchFamily="18" charset="2"/>
              </a:rPr>
              <a:t>18</a:t>
            </a:r>
            <a:r>
              <a:rPr lang="en-US" sz="2300" dirty="0" smtClean="0">
                <a:solidFill>
                  <a:srgbClr val="FF0000"/>
                </a:solidFill>
                <a:sym typeface="Symbol" panose="05050102010706020507" pitchFamily="18" charset="2"/>
              </a:rPr>
              <a:t> </a:t>
            </a:r>
            <a:r>
              <a:rPr lang="en-US" sz="2300" dirty="0">
                <a:solidFill>
                  <a:srgbClr val="FF0000"/>
                </a:solidFill>
                <a:sym typeface="Symbol" panose="05050102010706020507" pitchFamily="18" charset="2"/>
              </a:rPr>
              <a:t>b</a:t>
            </a:r>
            <a:r>
              <a:rPr lang="en-US" sz="2300" dirty="0" smtClean="0">
                <a:solidFill>
                  <a:srgbClr val="FF0000"/>
                </a:solidFill>
                <a:sym typeface="Symbol" panose="05050102010706020507" pitchFamily="18" charset="2"/>
              </a:rPr>
              <a:t>ytes</a:t>
            </a:r>
            <a:endParaRPr lang="en-US" sz="2300" dirty="0">
              <a:solidFill>
                <a:srgbClr val="FF0000"/>
              </a:solidFill>
              <a:sym typeface="Symbol" panose="05050102010706020507" pitchFamily="18" charset="2"/>
            </a:endParaRPr>
          </a:p>
          <a:p>
            <a:pPr lvl="1"/>
            <a:endParaRPr lang="en-US" dirty="0" smtClean="0">
              <a:sym typeface="Symbol" panose="05050102010706020507" pitchFamily="18" charset="2"/>
            </a:endParaRPr>
          </a:p>
        </p:txBody>
      </p:sp>
    </p:spTree>
    <p:extLst>
      <p:ext uri="{BB962C8B-B14F-4D97-AF65-F5344CB8AC3E}">
        <p14:creationId xmlns:p14="http://schemas.microsoft.com/office/powerpoint/2010/main" val="217905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Remote Procedure Call (RPC)</a:t>
            </a:r>
            <a:endParaRPr lang="en-US" altLang="ko-KR" dirty="0"/>
          </a:p>
        </p:txBody>
      </p:sp>
      <p:sp>
        <p:nvSpPr>
          <p:cNvPr id="994307" name="Rectangle 3"/>
          <p:cNvSpPr>
            <a:spLocks noGrp="1" noChangeArrowheads="1"/>
          </p:cNvSpPr>
          <p:nvPr>
            <p:ph type="body" idx="1"/>
          </p:nvPr>
        </p:nvSpPr>
        <p:spPr>
          <a:xfrm>
            <a:off x="685800" y="838200"/>
            <a:ext cx="10515600" cy="5486400"/>
          </a:xfrm>
        </p:spPr>
        <p:txBody>
          <a:bodyPr>
            <a:normAutofit/>
          </a:bodyPr>
          <a:lstStyle/>
          <a:p>
            <a:r>
              <a:rPr lang="en-US" altLang="ko-KR" dirty="0"/>
              <a:t>Raw messaging is a bit too low-level for programming</a:t>
            </a:r>
          </a:p>
          <a:p>
            <a:pPr lvl="1"/>
            <a:r>
              <a:rPr lang="en-US" altLang="ko-KR" dirty="0"/>
              <a:t>Must wrap up information into message at source</a:t>
            </a:r>
          </a:p>
          <a:p>
            <a:pPr lvl="1"/>
            <a:r>
              <a:rPr lang="en-US" altLang="ko-KR" dirty="0"/>
              <a:t>Must decide what to do with message at destination</a:t>
            </a:r>
          </a:p>
          <a:p>
            <a:pPr lvl="1"/>
            <a:r>
              <a:rPr lang="en-US" altLang="ko-KR" dirty="0"/>
              <a:t>May need to sit and wait for multiple messages to arrive</a:t>
            </a:r>
          </a:p>
          <a:p>
            <a:pPr lvl="1"/>
            <a:r>
              <a:rPr lang="en-US" altLang="ko-KR" dirty="0">
                <a:solidFill>
                  <a:srgbClr val="FF0000"/>
                </a:solidFill>
              </a:rPr>
              <a:t>And must deal with machine representation by hand</a:t>
            </a:r>
          </a:p>
          <a:p>
            <a:pPr lvl="1"/>
            <a:endParaRPr lang="en-US" altLang="ko-KR" dirty="0"/>
          </a:p>
          <a:p>
            <a:r>
              <a:rPr lang="en-US" altLang="ko-KR" dirty="0"/>
              <a:t>Another option: Remote Procedure Call (RPC)</a:t>
            </a:r>
          </a:p>
          <a:p>
            <a:pPr lvl="1"/>
            <a:r>
              <a:rPr lang="en-US" altLang="ko-KR" dirty="0"/>
              <a:t>Calls a procedure on a remote machine</a:t>
            </a:r>
          </a:p>
          <a:p>
            <a:pPr lvl="1"/>
            <a:r>
              <a:rPr lang="en-US" dirty="0"/>
              <a:t>Idea: Make communication look like an ordinary function call</a:t>
            </a:r>
          </a:p>
          <a:p>
            <a:pPr lvl="1"/>
            <a:r>
              <a:rPr lang="en-US" altLang="ko-KR" dirty="0"/>
              <a:t>Automate all of the complexity of translating between representations</a:t>
            </a:r>
          </a:p>
          <a:p>
            <a:pPr lvl="1"/>
            <a:r>
              <a:rPr lang="en-US" altLang="ko-KR" dirty="0"/>
              <a:t>Client calls: </a:t>
            </a:r>
            <a:br>
              <a:rPr lang="en-US" altLang="ko-KR" dirty="0"/>
            </a:br>
            <a:r>
              <a:rPr lang="en-US" altLang="ko-KR" dirty="0"/>
              <a:t>	</a:t>
            </a:r>
            <a:r>
              <a:rPr lang="en-US" altLang="ko-KR" b="1" dirty="0" err="1">
                <a:latin typeface="Courier New" panose="02070309020205020404" pitchFamily="49" charset="0"/>
                <a:cs typeface="Courier New" panose="02070309020205020404" pitchFamily="49" charset="0"/>
              </a:rPr>
              <a:t>remoteFileSystem</a:t>
            </a:r>
            <a:r>
              <a:rPr lang="en-US" altLang="ko-KR"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rutabaga</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p>
          <a:p>
            <a:pPr lvl="1"/>
            <a:r>
              <a:rPr lang="en-US" altLang="ko-KR" dirty="0"/>
              <a:t>Translated automatically into call on server:</a:t>
            </a:r>
            <a:br>
              <a:rPr lang="en-US" altLang="ko-KR" dirty="0"/>
            </a:br>
            <a:r>
              <a:rPr lang="en-US" altLang="ko-KR" dirty="0"/>
              <a:t>	</a:t>
            </a:r>
            <a:r>
              <a:rPr lang="en-US" altLang="ko-KR" b="1" dirty="0" err="1">
                <a:latin typeface="Courier New" panose="02070309020205020404" pitchFamily="49" charset="0"/>
                <a:cs typeface="Courier New" panose="02070309020205020404" pitchFamily="49" charset="0"/>
              </a:rPr>
              <a:t>fileSys</a:t>
            </a:r>
            <a:r>
              <a:rPr lang="en-US" altLang="ko-KR"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rutabaga</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p>
        </p:txBody>
      </p:sp>
    </p:spTree>
    <p:extLst>
      <p:ext uri="{BB962C8B-B14F-4D97-AF65-F5344CB8AC3E}">
        <p14:creationId xmlns:p14="http://schemas.microsoft.com/office/powerpoint/2010/main" val="16389622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43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43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50034"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p:txBody>
      </p:sp>
      <p:sp>
        <p:nvSpPr>
          <p:cNvPr id="996357" name="Rectangle 5"/>
          <p:cNvSpPr>
            <a:spLocks noChangeArrowheads="1"/>
          </p:cNvSpPr>
          <p:nvPr/>
        </p:nvSpPr>
        <p:spPr bwMode="auto">
          <a:xfrm>
            <a:off x="1850034"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04448"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04447"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29163" y="2341569"/>
            <a:ext cx="1251812" cy="428626"/>
            <a:chOff x="3024" y="1392"/>
            <a:chExt cx="128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04448"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04447"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393" name="Group 41"/>
          <p:cNvGrpSpPr>
            <a:grpSpLocks/>
          </p:cNvGrpSpPr>
          <p:nvPr/>
        </p:nvGrpSpPr>
        <p:grpSpPr bwMode="auto">
          <a:xfrm>
            <a:off x="6146198" y="919167"/>
            <a:ext cx="1076324" cy="1727200"/>
            <a:chOff x="2395" y="496"/>
            <a:chExt cx="678" cy="1088"/>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95" y="496"/>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996389" name="Text Box 37"/>
          <p:cNvSpPr txBox="1">
            <a:spLocks noChangeArrowheads="1"/>
          </p:cNvSpPr>
          <p:nvPr/>
        </p:nvSpPr>
        <p:spPr bwMode="auto">
          <a:xfrm>
            <a:off x="6040747"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41767"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29162" y="4779972"/>
            <a:ext cx="1076324"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29163" y="5465773"/>
            <a:ext cx="1251812" cy="428626"/>
            <a:chOff x="3024" y="1392"/>
            <a:chExt cx="128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14" name="Group 13">
            <a:extLst>
              <a:ext uri="{FF2B5EF4-FFF2-40B4-BE49-F238E27FC236}">
                <a16:creationId xmlns:a16="http://schemas.microsoft.com/office/drawing/2014/main" id="{59A9A392-4367-F741-AB0F-96771D96DD22}"/>
              </a:ext>
            </a:extLst>
          </p:cNvPr>
          <p:cNvGrpSpPr/>
          <p:nvPr/>
        </p:nvGrpSpPr>
        <p:grpSpPr>
          <a:xfrm>
            <a:off x="5941410" y="1655768"/>
            <a:ext cx="3278790" cy="4891091"/>
            <a:chOff x="4338511" y="1655767"/>
            <a:chExt cx="3278790" cy="4891091"/>
          </a:xfrm>
        </p:grpSpPr>
        <p:grpSp>
          <p:nvGrpSpPr>
            <p:cNvPr id="996394" name="Group 42"/>
            <p:cNvGrpSpPr>
              <a:grpSpLocks/>
            </p:cNvGrpSpPr>
            <p:nvPr/>
          </p:nvGrpSpPr>
          <p:grpSpPr bwMode="auto">
            <a:xfrm>
              <a:off x="5526263" y="1655767"/>
              <a:ext cx="1076324" cy="428625"/>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8" name="Text Box 18"/>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996398" name="Group 46"/>
            <p:cNvGrpSpPr>
              <a:grpSpLocks/>
            </p:cNvGrpSpPr>
            <p:nvPr/>
          </p:nvGrpSpPr>
          <p:grpSpPr bwMode="auto">
            <a:xfrm>
              <a:off x="4338511" y="4856170"/>
              <a:ext cx="1406526" cy="1690688"/>
              <a:chOff x="2339" y="2448"/>
              <a:chExt cx="886" cy="1065"/>
            </a:xfrm>
          </p:grpSpPr>
          <p:sp>
            <p:nvSpPr>
              <p:cNvPr id="30749" name="Rectangle 7"/>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30750" name="Text Box 39"/>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grpSp>
          <p:nvGrpSpPr>
            <p:cNvPr id="13" name="Group 12">
              <a:extLst>
                <a:ext uri="{FF2B5EF4-FFF2-40B4-BE49-F238E27FC236}">
                  <a16:creationId xmlns:a16="http://schemas.microsoft.com/office/drawing/2014/main" id="{A9725089-7EED-3F41-BDED-EA8D88BC7605}"/>
                </a:ext>
              </a:extLst>
            </p:cNvPr>
            <p:cNvGrpSpPr/>
            <p:nvPr/>
          </p:nvGrpSpPr>
          <p:grpSpPr>
            <a:xfrm>
              <a:off x="5619274" y="2032005"/>
              <a:ext cx="1998027" cy="3429005"/>
              <a:chOff x="6145387" y="2036767"/>
              <a:chExt cx="922338" cy="3429005"/>
            </a:xfrm>
          </p:grpSpPr>
          <p:sp>
            <p:nvSpPr>
              <p:cNvPr id="9" name="Arc 8">
                <a:extLst>
                  <a:ext uri="{FF2B5EF4-FFF2-40B4-BE49-F238E27FC236}">
                    <a16:creationId xmlns:a16="http://schemas.microsoft.com/office/drawing/2014/main" id="{97A46BE8-4480-E446-942D-0531131E86DF}"/>
                  </a:ext>
                </a:extLst>
              </p:cNvPr>
              <p:cNvSpPr/>
              <p:nvPr/>
            </p:nvSpPr>
            <p:spPr>
              <a:xfrm>
                <a:off x="6153325" y="2036767"/>
                <a:ext cx="914400" cy="9144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AE445430-9F76-4543-9E71-820330F37D5A}"/>
                  </a:ext>
                </a:extLst>
              </p:cNvPr>
              <p:cNvSpPr/>
              <p:nvPr/>
            </p:nvSpPr>
            <p:spPr>
              <a:xfrm flipV="1">
                <a:off x="6145387" y="4551372"/>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8CC6F-F657-D44D-A4BF-ABB3D41897A1}"/>
                  </a:ext>
                </a:extLst>
              </p:cNvPr>
              <p:cNvCxnSpPr>
                <a:cxnSpLocks/>
              </p:cNvCxnSpPr>
              <p:nvPr/>
            </p:nvCxnSpPr>
            <p:spPr>
              <a:xfrm flipH="1">
                <a:off x="7056869" y="2493967"/>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6F831CF8-2330-C54B-80BC-A10BDFDA9DBC}"/>
              </a:ext>
            </a:extLst>
          </p:cNvPr>
          <p:cNvGrpSpPr/>
          <p:nvPr/>
        </p:nvGrpSpPr>
        <p:grpSpPr>
          <a:xfrm flipV="1">
            <a:off x="7571326" y="2357080"/>
            <a:ext cx="1211014" cy="2820285"/>
            <a:chOff x="6147330" y="2110907"/>
            <a:chExt cx="922407" cy="3384340"/>
          </a:xfrm>
        </p:grpSpPr>
        <p:sp>
          <p:nvSpPr>
            <p:cNvPr id="72" name="Arc 71">
              <a:extLst>
                <a:ext uri="{FF2B5EF4-FFF2-40B4-BE49-F238E27FC236}">
                  <a16:creationId xmlns:a16="http://schemas.microsoft.com/office/drawing/2014/main" id="{E5A77661-B1E6-EA4B-BAA5-9A3A36CFB824}"/>
                </a:ext>
              </a:extLst>
            </p:cNvPr>
            <p:cNvSpPr/>
            <p:nvPr/>
          </p:nvSpPr>
          <p:spPr>
            <a:xfrm>
              <a:off x="6153325" y="2110907"/>
              <a:ext cx="914400" cy="91440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924A51D0-8723-564C-9EFF-5A2187EAABB9}"/>
                </a:ext>
              </a:extLst>
            </p:cNvPr>
            <p:cNvSpPr/>
            <p:nvPr/>
          </p:nvSpPr>
          <p:spPr>
            <a:xfrm flipV="1">
              <a:off x="6147330" y="4580847"/>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31F54E-99B6-8345-91CE-2C6FCD38D459}"/>
                </a:ext>
              </a:extLst>
            </p:cNvPr>
            <p:cNvCxnSpPr>
              <a:cxnSpLocks/>
            </p:cNvCxnSpPr>
            <p:nvPr/>
          </p:nvCxnSpPr>
          <p:spPr>
            <a:xfrm flipH="1">
              <a:off x="7066819" y="2568108"/>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US" altLang="ko-KR" dirty="0">
                <a:ea typeface="굴림" panose="020B0600000101010101" pitchFamily="34" charset="-127"/>
              </a:rPr>
              <a:t>RPC Concept</a:t>
            </a:r>
            <a:endParaRPr lang="en-US" dirty="0"/>
          </a:p>
        </p:txBody>
      </p:sp>
    </p:spTree>
    <p:extLst>
      <p:ext uri="{BB962C8B-B14F-4D97-AF65-F5344CB8AC3E}">
        <p14:creationId xmlns:p14="http://schemas.microsoft.com/office/powerpoint/2010/main" val="2831216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6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963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964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963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964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9639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9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89" grpId="0"/>
      <p:bldP spid="9963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82348"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a:p>
            <a:endParaRPr lang="en-US" altLang="en-US" dirty="0">
              <a:latin typeface="Gill Sans MT" panose="020B0502020104020203" pitchFamily="34" charset="77"/>
            </a:endParaRPr>
          </a:p>
        </p:txBody>
      </p:sp>
      <p:sp>
        <p:nvSpPr>
          <p:cNvPr id="996357" name="Rectangle 5"/>
          <p:cNvSpPr>
            <a:spLocks noChangeArrowheads="1"/>
          </p:cNvSpPr>
          <p:nvPr/>
        </p:nvSpPr>
        <p:spPr bwMode="auto">
          <a:xfrm>
            <a:off x="1882348"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36762"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36761"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61476" y="2341569"/>
            <a:ext cx="1541462" cy="428626"/>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80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36762"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36761"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sp>
        <p:nvSpPr>
          <p:cNvPr id="996389" name="Text Box 37"/>
          <p:cNvSpPr txBox="1">
            <a:spLocks noChangeArrowheads="1"/>
          </p:cNvSpPr>
          <p:nvPr/>
        </p:nvSpPr>
        <p:spPr bwMode="auto">
          <a:xfrm>
            <a:off x="6073061"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74081"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61476" y="4779972"/>
            <a:ext cx="1579562"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61476" y="5465773"/>
            <a:ext cx="1579562" cy="428626"/>
            <a:chOff x="3024" y="1392"/>
            <a:chExt cx="110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sp>
        <p:nvSpPr>
          <p:cNvPr id="46" name="Line 63">
            <a:extLst>
              <a:ext uri="{FF2B5EF4-FFF2-40B4-BE49-F238E27FC236}">
                <a16:creationId xmlns:a16="http://schemas.microsoft.com/office/drawing/2014/main" id="{E9091C48-727B-FF4C-9338-13F7DE6A442E}"/>
              </a:ext>
            </a:extLst>
          </p:cNvPr>
          <p:cNvSpPr>
            <a:spLocks noChangeShapeType="1"/>
          </p:cNvSpPr>
          <p:nvPr/>
        </p:nvSpPr>
        <p:spPr bwMode="auto">
          <a:xfrm>
            <a:off x="1905000" y="3747580"/>
            <a:ext cx="8534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pic>
        <p:nvPicPr>
          <p:cNvPr id="47" name="Picture 58">
            <a:extLst>
              <a:ext uri="{FF2B5EF4-FFF2-40B4-BE49-F238E27FC236}">
                <a16:creationId xmlns:a16="http://schemas.microsoft.com/office/drawing/2014/main" id="{105857A9-5C3D-6649-B72F-8F7F302A11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1005" y="5641984"/>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64">
            <a:extLst>
              <a:ext uri="{FF2B5EF4-FFF2-40B4-BE49-F238E27FC236}">
                <a16:creationId xmlns:a16="http://schemas.microsoft.com/office/drawing/2014/main" id="{E8B75330-E9AE-5941-879E-6D70185DF432}"/>
              </a:ext>
            </a:extLst>
          </p:cNvPr>
          <p:cNvSpPr txBox="1">
            <a:spLocks noChangeArrowheads="1"/>
          </p:cNvSpPr>
          <p:nvPr/>
        </p:nvSpPr>
        <p:spPr bwMode="auto">
          <a:xfrm>
            <a:off x="1947952" y="3290380"/>
            <a:ext cx="1555535"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Machine A</a:t>
            </a:r>
          </a:p>
        </p:txBody>
      </p:sp>
      <p:sp>
        <p:nvSpPr>
          <p:cNvPr id="49" name="Text Box 65">
            <a:extLst>
              <a:ext uri="{FF2B5EF4-FFF2-40B4-BE49-F238E27FC236}">
                <a16:creationId xmlns:a16="http://schemas.microsoft.com/office/drawing/2014/main" id="{C2C55C82-93D6-8C43-85AF-ABB9574C6845}"/>
              </a:ext>
            </a:extLst>
          </p:cNvPr>
          <p:cNvSpPr txBox="1">
            <a:spLocks noChangeArrowheads="1"/>
          </p:cNvSpPr>
          <p:nvPr/>
        </p:nvSpPr>
        <p:spPr bwMode="auto">
          <a:xfrm>
            <a:off x="1976526" y="3823780"/>
            <a:ext cx="1561306"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Machine B</a:t>
            </a:r>
          </a:p>
        </p:txBody>
      </p:sp>
      <p:pic>
        <p:nvPicPr>
          <p:cNvPr id="50" name="Picture 58">
            <a:extLst>
              <a:ext uri="{FF2B5EF4-FFF2-40B4-BE49-F238E27FC236}">
                <a16:creationId xmlns:a16="http://schemas.microsoft.com/office/drawing/2014/main" id="{96EB117C-320E-9144-BA7D-AC86F41B908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0304" y="2452743"/>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68E95F41-6943-9942-AE67-EFBBF8A77E0B}"/>
              </a:ext>
            </a:extLst>
          </p:cNvPr>
          <p:cNvGrpSpPr/>
          <p:nvPr/>
        </p:nvGrpSpPr>
        <p:grpSpPr>
          <a:xfrm>
            <a:off x="8388183" y="1884373"/>
            <a:ext cx="1905000" cy="3814084"/>
            <a:chOff x="6864183" y="1884373"/>
            <a:chExt cx="1905000" cy="3814084"/>
          </a:xfrm>
        </p:grpSpPr>
        <p:sp>
          <p:nvSpPr>
            <p:cNvPr id="57" name="Cloud">
              <a:extLst>
                <a:ext uri="{FF2B5EF4-FFF2-40B4-BE49-F238E27FC236}">
                  <a16:creationId xmlns:a16="http://schemas.microsoft.com/office/drawing/2014/main" id="{BC5C2870-3BD3-164F-B9E0-B88CB3E8A344}"/>
                </a:ext>
              </a:extLst>
            </p:cNvPr>
            <p:cNvSpPr>
              <a:spLocks noChangeAspect="1" noEditPoints="1" noChangeArrowheads="1"/>
            </p:cNvSpPr>
            <p:nvPr/>
          </p:nvSpPr>
          <p:spPr bwMode="auto">
            <a:xfrm>
              <a:off x="6864183" y="2814647"/>
              <a:ext cx="1905000" cy="1904983"/>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MT" panose="020B0502020104020203" pitchFamily="34" charset="77"/>
              </a:endParaRPr>
            </a:p>
          </p:txBody>
        </p:sp>
        <p:sp>
          <p:nvSpPr>
            <p:cNvPr id="58" name="Rectangle 8">
              <a:extLst>
                <a:ext uri="{FF2B5EF4-FFF2-40B4-BE49-F238E27FC236}">
                  <a16:creationId xmlns:a16="http://schemas.microsoft.com/office/drawing/2014/main" id="{89C9F35A-EFD0-D140-BE97-1728EC6F139C}"/>
                </a:ext>
              </a:extLst>
            </p:cNvPr>
            <p:cNvSpPr>
              <a:spLocks noChangeArrowheads="1"/>
            </p:cNvSpPr>
            <p:nvPr/>
          </p:nvSpPr>
          <p:spPr bwMode="auto">
            <a:xfrm>
              <a:off x="7245183" y="1884373"/>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MT" panose="020B0502020104020203" pitchFamily="34" charset="77"/>
                </a:rPr>
                <a:t>Packet</a:t>
              </a:r>
            </a:p>
            <a:p>
              <a:r>
                <a:rPr lang="en-US" altLang="en-US" sz="2000" dirty="0">
                  <a:latin typeface="Gill Sans MT" panose="020B0502020104020203" pitchFamily="34" charset="77"/>
                </a:rPr>
                <a:t>Handler</a:t>
              </a:r>
            </a:p>
          </p:txBody>
        </p:sp>
        <p:sp>
          <p:nvSpPr>
            <p:cNvPr id="59" name="Rectangle 10">
              <a:extLst>
                <a:ext uri="{FF2B5EF4-FFF2-40B4-BE49-F238E27FC236}">
                  <a16:creationId xmlns:a16="http://schemas.microsoft.com/office/drawing/2014/main" id="{DCF1CBD8-125E-3F4F-B680-71EBD600B1C4}"/>
                </a:ext>
              </a:extLst>
            </p:cNvPr>
            <p:cNvSpPr>
              <a:spLocks noChangeArrowheads="1"/>
            </p:cNvSpPr>
            <p:nvPr/>
          </p:nvSpPr>
          <p:spPr bwMode="auto">
            <a:xfrm>
              <a:off x="7245183" y="4784057"/>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a:latin typeface="Gill Sans MT" panose="020B0502020104020203" pitchFamily="34" charset="77"/>
                </a:rPr>
                <a:t>Packet</a:t>
              </a:r>
            </a:p>
            <a:p>
              <a:r>
                <a:rPr lang="en-US" altLang="en-US" sz="2000">
                  <a:latin typeface="Gill Sans MT" panose="020B0502020104020203" pitchFamily="34" charset="77"/>
                </a:rPr>
                <a:t>Handler</a:t>
              </a:r>
            </a:p>
          </p:txBody>
        </p:sp>
        <p:grpSp>
          <p:nvGrpSpPr>
            <p:cNvPr id="60" name="Group 43">
              <a:extLst>
                <a:ext uri="{FF2B5EF4-FFF2-40B4-BE49-F238E27FC236}">
                  <a16:creationId xmlns:a16="http://schemas.microsoft.com/office/drawing/2014/main" id="{4220BAD3-6CCF-EB4E-B52D-C85956A117D0}"/>
                </a:ext>
              </a:extLst>
            </p:cNvPr>
            <p:cNvGrpSpPr>
              <a:grpSpLocks/>
            </p:cNvGrpSpPr>
            <p:nvPr/>
          </p:nvGrpSpPr>
          <p:grpSpPr bwMode="auto">
            <a:xfrm>
              <a:off x="7894477" y="2798773"/>
              <a:ext cx="428626" cy="2057397"/>
              <a:chOff x="4537" y="1584"/>
              <a:chExt cx="270" cy="864"/>
            </a:xfrm>
          </p:grpSpPr>
          <p:sp>
            <p:nvSpPr>
              <p:cNvPr id="61" name="Text Box 34">
                <a:extLst>
                  <a:ext uri="{FF2B5EF4-FFF2-40B4-BE49-F238E27FC236}">
                    <a16:creationId xmlns:a16="http://schemas.microsoft.com/office/drawing/2014/main" id="{41A45217-74F9-E945-BCCC-8385BDCC6CCA}"/>
                  </a:ext>
                </a:extLst>
              </p:cNvPr>
              <p:cNvSpPr txBox="1">
                <a:spLocks noChangeArrowheads="1"/>
              </p:cNvSpPr>
              <p:nvPr/>
            </p:nvSpPr>
            <p:spPr bwMode="auto">
              <a:xfrm rot="5400000">
                <a:off x="4387" y="1899"/>
                <a:ext cx="56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2" name="Line 32">
                <a:extLst>
                  <a:ext uri="{FF2B5EF4-FFF2-40B4-BE49-F238E27FC236}">
                    <a16:creationId xmlns:a16="http://schemas.microsoft.com/office/drawing/2014/main" id="{A401B393-1DBF-8D48-B5AE-74525F4966B4}"/>
                  </a:ext>
                </a:extLst>
              </p:cNvPr>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nvGrpSpPr>
            <p:cNvPr id="63" name="Group 44">
              <a:extLst>
                <a:ext uri="{FF2B5EF4-FFF2-40B4-BE49-F238E27FC236}">
                  <a16:creationId xmlns:a16="http://schemas.microsoft.com/office/drawing/2014/main" id="{B8733D72-0C26-4D4C-81B3-8FACCBFC5838}"/>
                </a:ext>
              </a:extLst>
            </p:cNvPr>
            <p:cNvGrpSpPr>
              <a:grpSpLocks/>
            </p:cNvGrpSpPr>
            <p:nvPr/>
          </p:nvGrpSpPr>
          <p:grpSpPr bwMode="auto">
            <a:xfrm>
              <a:off x="7235664" y="2798773"/>
              <a:ext cx="428626" cy="1981198"/>
              <a:chOff x="4122" y="1584"/>
              <a:chExt cx="270" cy="864"/>
            </a:xfrm>
          </p:grpSpPr>
          <p:sp>
            <p:nvSpPr>
              <p:cNvPr id="64" name="Text Box 35">
                <a:extLst>
                  <a:ext uri="{FF2B5EF4-FFF2-40B4-BE49-F238E27FC236}">
                    <a16:creationId xmlns:a16="http://schemas.microsoft.com/office/drawing/2014/main" id="{439A18F6-A006-9343-99FE-66103056479E}"/>
                  </a:ext>
                </a:extLst>
              </p:cNvPr>
              <p:cNvSpPr txBox="1">
                <a:spLocks noChangeArrowheads="1"/>
              </p:cNvSpPr>
              <p:nvPr/>
            </p:nvSpPr>
            <p:spPr bwMode="auto">
              <a:xfrm rot="16200000">
                <a:off x="3961" y="1897"/>
                <a:ext cx="59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5" name="Line 33">
                <a:extLst>
                  <a:ext uri="{FF2B5EF4-FFF2-40B4-BE49-F238E27FC236}">
                    <a16:creationId xmlns:a16="http://schemas.microsoft.com/office/drawing/2014/main" id="{873DBE94-6BB0-C640-B272-678B85E77CEE}"/>
                  </a:ext>
                </a:extLst>
              </p:cNvPr>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sp>
        <p:nvSpPr>
          <p:cNvPr id="67" name="Rectangle 7">
            <a:extLst>
              <a:ext uri="{FF2B5EF4-FFF2-40B4-BE49-F238E27FC236}">
                <a16:creationId xmlns:a16="http://schemas.microsoft.com/office/drawing/2014/main" id="{97000CFA-28E7-0C4B-A6EC-E03066E83B74}"/>
              </a:ext>
            </a:extLst>
          </p:cNvPr>
          <p:cNvSpPr>
            <a:spLocks noChangeArrowheads="1"/>
          </p:cNvSpPr>
          <p:nvPr/>
        </p:nvSpPr>
        <p:spPr bwMode="auto">
          <a:xfrm>
            <a:off x="6146762" y="4856170"/>
            <a:ext cx="1030288" cy="914400"/>
          </a:xfrm>
          <a:prstGeom prst="rect">
            <a:avLst/>
          </a:prstGeom>
          <a:solidFill>
            <a:schemeClr val="accent4">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68" name="Text Box 39">
            <a:extLst>
              <a:ext uri="{FF2B5EF4-FFF2-40B4-BE49-F238E27FC236}">
                <a16:creationId xmlns:a16="http://schemas.microsoft.com/office/drawing/2014/main" id="{56139D46-43A8-A248-8EB7-2261F7ED5740}"/>
              </a:ext>
            </a:extLst>
          </p:cNvPr>
          <p:cNvSpPr txBox="1">
            <a:spLocks noChangeArrowheads="1"/>
          </p:cNvSpPr>
          <p:nvPr/>
        </p:nvSpPr>
        <p:spPr bwMode="auto">
          <a:xfrm>
            <a:off x="5973724" y="5780096"/>
            <a:ext cx="1406526" cy="7667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nvGrpSpPr>
          <p:cNvPr id="70" name="Group 42">
            <a:extLst>
              <a:ext uri="{FF2B5EF4-FFF2-40B4-BE49-F238E27FC236}">
                <a16:creationId xmlns:a16="http://schemas.microsoft.com/office/drawing/2014/main" id="{BF56F71D-D971-9142-86D1-6DEA8703AA9A}"/>
              </a:ext>
            </a:extLst>
          </p:cNvPr>
          <p:cNvGrpSpPr>
            <a:grpSpLocks/>
          </p:cNvGrpSpPr>
          <p:nvPr/>
        </p:nvGrpSpPr>
        <p:grpSpPr bwMode="auto">
          <a:xfrm>
            <a:off x="7161476" y="1655768"/>
            <a:ext cx="1579562" cy="428625"/>
            <a:chOff x="3024" y="960"/>
            <a:chExt cx="1104" cy="270"/>
          </a:xfrm>
        </p:grpSpPr>
        <p:sp>
          <p:nvSpPr>
            <p:cNvPr id="82" name="Line 13">
              <a:extLst>
                <a:ext uri="{FF2B5EF4-FFF2-40B4-BE49-F238E27FC236}">
                  <a16:creationId xmlns:a16="http://schemas.microsoft.com/office/drawing/2014/main" id="{27AACBEF-0749-9A46-9DD9-604A71810B18}"/>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83" name="Text Box 18">
              <a:extLst>
                <a:ext uri="{FF2B5EF4-FFF2-40B4-BE49-F238E27FC236}">
                  <a16:creationId xmlns:a16="http://schemas.microsoft.com/office/drawing/2014/main" id="{379EFD7D-25C6-DD4D-97A7-5AFCF0EC3613}"/>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75" name="Group 46">
            <a:extLst>
              <a:ext uri="{FF2B5EF4-FFF2-40B4-BE49-F238E27FC236}">
                <a16:creationId xmlns:a16="http://schemas.microsoft.com/office/drawing/2014/main" id="{169696BD-6426-1E4B-A1AF-3F899BFB307E}"/>
              </a:ext>
            </a:extLst>
          </p:cNvPr>
          <p:cNvGrpSpPr>
            <a:grpSpLocks/>
          </p:cNvGrpSpPr>
          <p:nvPr/>
        </p:nvGrpSpPr>
        <p:grpSpPr bwMode="auto">
          <a:xfrm>
            <a:off x="5984874" y="4856170"/>
            <a:ext cx="1406526" cy="1690688"/>
            <a:chOff x="2339" y="2448"/>
            <a:chExt cx="886" cy="1065"/>
          </a:xfrm>
        </p:grpSpPr>
        <p:sp>
          <p:nvSpPr>
            <p:cNvPr id="80" name="Rectangle 7">
              <a:extLst>
                <a:ext uri="{FF2B5EF4-FFF2-40B4-BE49-F238E27FC236}">
                  <a16:creationId xmlns:a16="http://schemas.microsoft.com/office/drawing/2014/main" id="{8FCF7A81-77AE-B647-9533-CD5357DC530A}"/>
                </a:ext>
              </a:extLst>
            </p:cNvPr>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81" name="Text Box 39">
              <a:extLst>
                <a:ext uri="{FF2B5EF4-FFF2-40B4-BE49-F238E27FC236}">
                  <a16:creationId xmlns:a16="http://schemas.microsoft.com/office/drawing/2014/main" id="{5EAFB67C-7D90-7F46-B5F0-C89169273970}"/>
                </a:ext>
              </a:extLst>
            </p:cNvPr>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6" name="Title 5"/>
          <p:cNvSpPr>
            <a:spLocks noGrp="1"/>
          </p:cNvSpPr>
          <p:nvPr>
            <p:ph type="title"/>
          </p:nvPr>
        </p:nvSpPr>
        <p:spPr/>
        <p:txBody>
          <a:bodyPr/>
          <a:lstStyle/>
          <a:p>
            <a:r>
              <a:rPr lang="en-US" altLang="ko-KR" dirty="0">
                <a:ea typeface="굴림" panose="020B0600000101010101" pitchFamily="34" charset="-127"/>
              </a:rPr>
              <a:t>RPC Information Flow</a:t>
            </a:r>
            <a:endParaRPr lang="en-US" dirty="0"/>
          </a:p>
        </p:txBody>
      </p:sp>
      <p:grpSp>
        <p:nvGrpSpPr>
          <p:cNvPr id="996393" name="Group 41"/>
          <p:cNvGrpSpPr>
            <a:grpSpLocks/>
          </p:cNvGrpSpPr>
          <p:nvPr/>
        </p:nvGrpSpPr>
        <p:grpSpPr bwMode="auto">
          <a:xfrm>
            <a:off x="6162676" y="977906"/>
            <a:ext cx="1076324" cy="1668463"/>
            <a:chOff x="2370" y="533"/>
            <a:chExt cx="678" cy="1051"/>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70" y="533"/>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Tree>
    <p:extLst>
      <p:ext uri="{BB962C8B-B14F-4D97-AF65-F5344CB8AC3E}">
        <p14:creationId xmlns:p14="http://schemas.microsoft.com/office/powerpoint/2010/main" val="2119293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RPC Implementation</a:t>
            </a:r>
            <a:endParaRPr lang="en-US" altLang="ko-KR" dirty="0"/>
          </a:p>
        </p:txBody>
      </p:sp>
      <p:sp>
        <p:nvSpPr>
          <p:cNvPr id="994307" name="Rectangle 3"/>
          <p:cNvSpPr>
            <a:spLocks noGrp="1" noChangeArrowheads="1"/>
          </p:cNvSpPr>
          <p:nvPr>
            <p:ph type="body" idx="1"/>
          </p:nvPr>
        </p:nvSpPr>
        <p:spPr>
          <a:xfrm>
            <a:off x="609600" y="838200"/>
            <a:ext cx="10820400" cy="5486400"/>
          </a:xfrm>
        </p:spPr>
        <p:txBody>
          <a:bodyPr/>
          <a:lstStyle/>
          <a:p>
            <a:r>
              <a:rPr lang="en-US" altLang="ko-KR" dirty="0">
                <a:sym typeface="Symbol" panose="05050102010706020507" pitchFamily="18" charset="2"/>
              </a:rPr>
              <a:t>Request-response message passing (under covers!)</a:t>
            </a:r>
          </a:p>
          <a:p>
            <a:r>
              <a:rPr lang="en-US" altLang="ko-KR" dirty="0">
                <a:sym typeface="Symbol" panose="05050102010706020507" pitchFamily="18" charset="2"/>
              </a:rPr>
              <a:t>“Stub” provides glue on client/server</a:t>
            </a:r>
          </a:p>
          <a:p>
            <a:pPr lvl="1"/>
            <a:r>
              <a:rPr lang="en-US" altLang="ko-KR" dirty="0">
                <a:sym typeface="Symbol" panose="05050102010706020507" pitchFamily="18" charset="2"/>
              </a:rPr>
              <a:t>Client stub is responsible for “marshalling” arguments and “</a:t>
            </a:r>
            <a:r>
              <a:rPr lang="en-US" altLang="ko-KR" dirty="0" err="1">
                <a:sym typeface="Symbol" panose="05050102010706020507" pitchFamily="18" charset="2"/>
              </a:rPr>
              <a:t>unmarshalling</a:t>
            </a:r>
            <a:r>
              <a:rPr lang="en-US" altLang="ko-KR" dirty="0">
                <a:sym typeface="Symbol" panose="05050102010706020507" pitchFamily="18" charset="2"/>
              </a:rPr>
              <a:t>” the return values</a:t>
            </a:r>
          </a:p>
          <a:p>
            <a:pPr lvl="1"/>
            <a:r>
              <a:rPr lang="en-US" altLang="ko-KR" dirty="0">
                <a:sym typeface="Symbol" panose="05050102010706020507" pitchFamily="18" charset="2"/>
              </a:rPr>
              <a:t>Server-side stub is responsible for “</a:t>
            </a:r>
            <a:r>
              <a:rPr lang="en-US" altLang="ko-KR" dirty="0" err="1">
                <a:sym typeface="Symbol" panose="05050102010706020507" pitchFamily="18" charset="2"/>
              </a:rPr>
              <a:t>unmarshalling</a:t>
            </a:r>
            <a:r>
              <a:rPr lang="en-US" altLang="ko-KR" dirty="0">
                <a:sym typeface="Symbol" panose="05050102010706020507" pitchFamily="18" charset="2"/>
              </a:rPr>
              <a:t>” arguments and “marshalling” the return values.</a:t>
            </a:r>
          </a:p>
          <a:p>
            <a:pPr lvl="2"/>
            <a:endParaRPr lang="en-US" altLang="ko-KR" dirty="0">
              <a:sym typeface="Symbol" panose="05050102010706020507" pitchFamily="18" charset="2"/>
            </a:endParaRPr>
          </a:p>
          <a:p>
            <a:r>
              <a:rPr lang="en-US" altLang="ko-KR" dirty="0">
                <a:solidFill>
                  <a:srgbClr val="FF0000"/>
                </a:solidFill>
                <a:sym typeface="Symbol" panose="05050102010706020507" pitchFamily="18" charset="2"/>
              </a:rPr>
              <a:t>Marshalling</a:t>
            </a:r>
            <a:r>
              <a:rPr lang="en-US" altLang="ko-KR" dirty="0">
                <a:sym typeface="Symbol" panose="05050102010706020507" pitchFamily="18" charset="2"/>
              </a:rPr>
              <a:t> involves (depending on system)</a:t>
            </a:r>
          </a:p>
          <a:p>
            <a:pPr lvl="1"/>
            <a:r>
              <a:rPr lang="en-US" altLang="ko-KR" dirty="0">
                <a:sym typeface="Symbol" panose="05050102010706020507" pitchFamily="18" charset="2"/>
              </a:rPr>
              <a:t>Converting values to a canonical form, serializing objects, copying arguments passed by reference, etc. </a:t>
            </a:r>
            <a:endParaRPr lang="en-US" altLang="ko-KR" dirty="0" smtClean="0">
              <a:sym typeface="Symbol" panose="05050102010706020507" pitchFamily="18" charset="2"/>
            </a:endParaRPr>
          </a:p>
          <a:p>
            <a:pPr lvl="1"/>
            <a:r>
              <a:rPr lang="en-US" altLang="ko-KR" dirty="0" smtClean="0">
                <a:sym typeface="Symbol" panose="05050102010706020507" pitchFamily="18" charset="2"/>
              </a:rPr>
              <a:t>Use of standardized </a:t>
            </a:r>
            <a:r>
              <a:rPr lang="en-US" altLang="ko-KR" dirty="0" smtClean="0">
                <a:solidFill>
                  <a:srgbClr val="FF0000"/>
                </a:solidFill>
                <a:sym typeface="Symbol" panose="05050102010706020507" pitchFamily="18" charset="2"/>
              </a:rPr>
              <a:t>serialization</a:t>
            </a:r>
            <a:r>
              <a:rPr lang="en-US" altLang="ko-KR" dirty="0" smtClean="0">
                <a:sym typeface="Symbol" panose="05050102010706020507" pitchFamily="18" charset="2"/>
              </a:rPr>
              <a:t> protocol</a:t>
            </a:r>
            <a:endParaRPr lang="en-US" altLang="ko-KR" dirty="0">
              <a:sym typeface="Symbol" panose="05050102010706020507" pitchFamily="18" charset="2"/>
            </a:endParaRPr>
          </a:p>
        </p:txBody>
      </p:sp>
    </p:spTree>
    <p:extLst>
      <p:ext uri="{BB962C8B-B14F-4D97-AF65-F5344CB8AC3E}">
        <p14:creationId xmlns:p14="http://schemas.microsoft.com/office/powerpoint/2010/main" val="898408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4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a:t>RPC Details (1/3)</a:t>
            </a:r>
            <a:endParaRPr lang="en-US" altLang="ko-KR" dirty="0"/>
          </a:p>
        </p:txBody>
      </p:sp>
      <p:sp>
        <p:nvSpPr>
          <p:cNvPr id="997379" name="Rectangle 3"/>
          <p:cNvSpPr>
            <a:spLocks noGrp="1" noChangeArrowheads="1"/>
          </p:cNvSpPr>
          <p:nvPr>
            <p:ph type="body" idx="1"/>
          </p:nvPr>
        </p:nvSpPr>
        <p:spPr>
          <a:xfrm>
            <a:off x="609600" y="685800"/>
            <a:ext cx="11049000" cy="5562600"/>
          </a:xfrm>
        </p:spPr>
        <p:txBody>
          <a:bodyPr>
            <a:normAutofit/>
          </a:bodyPr>
          <a:lstStyle/>
          <a:p>
            <a:r>
              <a:rPr lang="en-US" altLang="ko-KR" dirty="0"/>
              <a:t>Equivalence with regular procedure call</a:t>
            </a:r>
          </a:p>
          <a:p>
            <a:pPr lvl="1"/>
            <a:r>
              <a:rPr lang="en-US" altLang="ko-KR" dirty="0"/>
              <a:t>Parameters</a:t>
            </a:r>
            <a:r>
              <a:rPr lang="en-US" altLang="ko-KR" dirty="0">
                <a:sym typeface="Symbol" panose="05050102010706020507" pitchFamily="18" charset="2"/>
              </a:rPr>
              <a:t> Request Message</a:t>
            </a:r>
          </a:p>
          <a:p>
            <a:pPr lvl="1"/>
            <a:r>
              <a:rPr lang="en-US" altLang="ko-KR" dirty="0">
                <a:sym typeface="Symbol" panose="05050102010706020507" pitchFamily="18" charset="2"/>
              </a:rPr>
              <a:t>Result  Reply message</a:t>
            </a:r>
          </a:p>
          <a:p>
            <a:pPr lvl="1"/>
            <a:r>
              <a:rPr lang="en-US" altLang="ko-KR" dirty="0">
                <a:sym typeface="Symbol" panose="05050102010706020507" pitchFamily="18" charset="2"/>
              </a:rPr>
              <a:t>Name of Procedure: Passed in request message</a:t>
            </a:r>
          </a:p>
          <a:p>
            <a:pPr lvl="1"/>
            <a:r>
              <a:rPr lang="en-US" altLang="ko-KR" dirty="0">
                <a:sym typeface="Symbol" panose="05050102010706020507" pitchFamily="18" charset="2"/>
              </a:rPr>
              <a:t>Return Address: mbox2 (client return mail box) </a:t>
            </a:r>
          </a:p>
          <a:p>
            <a:pPr lvl="1"/>
            <a:endParaRPr lang="en-US" altLang="ko-KR" dirty="0">
              <a:sym typeface="Symbol" panose="05050102010706020507" pitchFamily="18" charset="2"/>
            </a:endParaRPr>
          </a:p>
          <a:p>
            <a:r>
              <a:rPr lang="en-US" altLang="ko-KR" dirty="0">
                <a:sym typeface="Symbol" panose="05050102010706020507" pitchFamily="18" charset="2"/>
              </a:rPr>
              <a:t>Stub generator: Compiler that generates stubs</a:t>
            </a:r>
          </a:p>
          <a:p>
            <a:pPr lvl="1"/>
            <a:r>
              <a:rPr lang="en-US" altLang="ko-KR" dirty="0">
                <a:sym typeface="Symbol" panose="05050102010706020507" pitchFamily="18" charset="2"/>
              </a:rPr>
              <a:t>Input: interface definitions in an “interface definition language (IDL)”</a:t>
            </a:r>
          </a:p>
          <a:p>
            <a:pPr lvl="2"/>
            <a:r>
              <a:rPr lang="en-US" altLang="ko-KR" dirty="0">
                <a:sym typeface="Symbol" panose="05050102010706020507" pitchFamily="18" charset="2"/>
              </a:rPr>
              <a:t>Contains, among other things, types of arguments/return</a:t>
            </a:r>
          </a:p>
          <a:p>
            <a:pPr lvl="1"/>
            <a:r>
              <a:rPr lang="en-US" altLang="ko-KR" dirty="0">
                <a:sym typeface="Symbol" panose="05050102010706020507" pitchFamily="18" charset="2"/>
              </a:rPr>
              <a:t>Output: stub code in the appropriate source language</a:t>
            </a:r>
          </a:p>
          <a:p>
            <a:pPr lvl="2"/>
            <a:r>
              <a:rPr lang="en-US" altLang="ko-KR" dirty="0">
                <a:sym typeface="Symbol" panose="05050102010706020507" pitchFamily="18" charset="2"/>
              </a:rPr>
              <a:t>Code for client to pack message, send it off, wait for result, unpack result and return to caller</a:t>
            </a:r>
          </a:p>
          <a:p>
            <a:pPr lvl="2"/>
            <a:r>
              <a:rPr lang="en-US" altLang="ko-KR" dirty="0">
                <a:sym typeface="Symbol" panose="05050102010706020507" pitchFamily="18" charset="2"/>
              </a:rPr>
              <a:t>Code for server to unpack message, call procedure, pack results, send them off</a:t>
            </a:r>
          </a:p>
        </p:txBody>
      </p:sp>
    </p:spTree>
    <p:extLst>
      <p:ext uri="{BB962C8B-B14F-4D97-AF65-F5344CB8AC3E}">
        <p14:creationId xmlns:p14="http://schemas.microsoft.com/office/powerpoint/2010/main" val="318031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7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7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737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73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a:t>RPC Details (2/3)</a:t>
            </a:r>
            <a:endParaRPr lang="en-US" altLang="ko-KR" dirty="0"/>
          </a:p>
        </p:txBody>
      </p:sp>
      <p:sp>
        <p:nvSpPr>
          <p:cNvPr id="997379" name="Rectangle 3"/>
          <p:cNvSpPr>
            <a:spLocks noGrp="1" noChangeArrowheads="1"/>
          </p:cNvSpPr>
          <p:nvPr>
            <p:ph type="body" idx="1"/>
          </p:nvPr>
        </p:nvSpPr>
        <p:spPr>
          <a:xfrm>
            <a:off x="609600" y="762000"/>
            <a:ext cx="10972800" cy="5638800"/>
          </a:xfrm>
        </p:spPr>
        <p:txBody>
          <a:bodyPr>
            <a:normAutofit/>
          </a:bodyPr>
          <a:lstStyle/>
          <a:p>
            <a:r>
              <a:rPr lang="en-US" altLang="ko-KR" dirty="0">
                <a:sym typeface="Symbol" panose="05050102010706020507" pitchFamily="18" charset="2"/>
              </a:rPr>
              <a:t>Cross-platform issues:</a:t>
            </a:r>
          </a:p>
          <a:p>
            <a:pPr lvl="1"/>
            <a:r>
              <a:rPr lang="en-US" altLang="ko-KR" dirty="0">
                <a:sym typeface="Symbol" panose="05050102010706020507" pitchFamily="18" charset="2"/>
              </a:rPr>
              <a:t>What if client/server machines are different architectures/ languages?</a:t>
            </a:r>
          </a:p>
          <a:p>
            <a:pPr lvl="2"/>
            <a:r>
              <a:rPr lang="en-US" altLang="ko-KR" dirty="0">
                <a:sym typeface="Symbol" panose="05050102010706020507" pitchFamily="18" charset="2"/>
              </a:rPr>
              <a:t>Convert everything to/from some canonical form</a:t>
            </a:r>
          </a:p>
          <a:p>
            <a:pPr lvl="2"/>
            <a:r>
              <a:rPr lang="en-US" altLang="ko-KR" dirty="0">
                <a:sym typeface="Symbol" panose="05050102010706020507" pitchFamily="18" charset="2"/>
              </a:rPr>
              <a:t>Tag every item with an indication of how it is encoded (avoids unnecessary conversions)</a:t>
            </a:r>
          </a:p>
          <a:p>
            <a:endParaRPr lang="en-US" altLang="ko-KR" dirty="0"/>
          </a:p>
          <a:p>
            <a:r>
              <a:rPr lang="en-US" altLang="ko-KR" dirty="0"/>
              <a:t>How does client know which </a:t>
            </a:r>
            <a:r>
              <a:rPr lang="en-US" altLang="ko-KR" dirty="0" err="1"/>
              <a:t>mbox</a:t>
            </a:r>
            <a:r>
              <a:rPr lang="en-US" altLang="ko-KR" dirty="0"/>
              <a:t> (destination queue) to send to?</a:t>
            </a:r>
          </a:p>
          <a:p>
            <a:pPr lvl="1"/>
            <a:r>
              <a:rPr lang="en-US" altLang="ko-KR" dirty="0"/>
              <a:t>Need to translate name of remote service into network endpoint (Remote machine, port, possibly other info)</a:t>
            </a:r>
          </a:p>
          <a:p>
            <a:pPr lvl="1"/>
            <a:r>
              <a:rPr lang="en-US" altLang="ko-KR" dirty="0">
                <a:solidFill>
                  <a:srgbClr val="FF0000"/>
                </a:solidFill>
              </a:rPr>
              <a:t>Binding: </a:t>
            </a:r>
            <a:r>
              <a:rPr lang="en-US" altLang="ko-KR" dirty="0"/>
              <a:t>the process of converting a user-visible name into a network endpoint</a:t>
            </a:r>
          </a:p>
          <a:p>
            <a:pPr lvl="2"/>
            <a:r>
              <a:rPr lang="en-US" altLang="ko-KR" dirty="0"/>
              <a:t>This is another word for “naming” at network level</a:t>
            </a:r>
          </a:p>
          <a:p>
            <a:pPr lvl="2"/>
            <a:r>
              <a:rPr lang="en-US" altLang="ko-KR" dirty="0"/>
              <a:t>Static: fixed at compile time</a:t>
            </a:r>
          </a:p>
          <a:p>
            <a:pPr lvl="2"/>
            <a:r>
              <a:rPr lang="en-US" altLang="ko-KR" dirty="0"/>
              <a:t>Dynamic: performed at runtime</a:t>
            </a:r>
          </a:p>
          <a:p>
            <a:endParaRPr lang="en-US" altLang="ko-KR" dirty="0">
              <a:sym typeface="Symbol" panose="05050102010706020507" pitchFamily="18" charset="2"/>
            </a:endParaRPr>
          </a:p>
          <a:p>
            <a:pPr lvl="2"/>
            <a:endParaRPr lang="en-US" altLang="ko-KR" dirty="0">
              <a:sym typeface="Symbol" panose="05050102010706020507" pitchFamily="18" charset="2"/>
            </a:endParaRPr>
          </a:p>
          <a:p>
            <a:pPr lvl="1"/>
            <a:endParaRPr lang="en-US" altLang="ko-KR" dirty="0">
              <a:sym typeface="Symbol" panose="05050102010706020507" pitchFamily="18" charset="2"/>
            </a:endParaRPr>
          </a:p>
        </p:txBody>
      </p:sp>
    </p:spTree>
    <p:extLst>
      <p:ext uri="{BB962C8B-B14F-4D97-AF65-F5344CB8AC3E}">
        <p14:creationId xmlns:p14="http://schemas.microsoft.com/office/powerpoint/2010/main" val="1057415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73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73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73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a:t>RPC Details (3/3)</a:t>
            </a:r>
            <a:endParaRPr lang="en-US" altLang="ko-KR" dirty="0"/>
          </a:p>
        </p:txBody>
      </p:sp>
      <p:sp>
        <p:nvSpPr>
          <p:cNvPr id="999427" name="Rectangle 3"/>
          <p:cNvSpPr>
            <a:spLocks noGrp="1" noChangeArrowheads="1"/>
          </p:cNvSpPr>
          <p:nvPr>
            <p:ph type="body" idx="1"/>
          </p:nvPr>
        </p:nvSpPr>
        <p:spPr>
          <a:xfrm>
            <a:off x="457200" y="762000"/>
            <a:ext cx="11353800" cy="5638800"/>
          </a:xfrm>
        </p:spPr>
        <p:txBody>
          <a:bodyPr>
            <a:normAutofit fontScale="92500" lnSpcReduction="10000"/>
          </a:bodyPr>
          <a:lstStyle/>
          <a:p>
            <a:r>
              <a:rPr lang="en-US" altLang="ko-KR" dirty="0"/>
              <a:t>Dynamic Binding</a:t>
            </a:r>
          </a:p>
          <a:p>
            <a:pPr lvl="1"/>
            <a:r>
              <a:rPr lang="en-US" altLang="ko-KR" dirty="0"/>
              <a:t>Most RPC systems use dynamic binding via name service</a:t>
            </a:r>
          </a:p>
          <a:p>
            <a:pPr lvl="2"/>
            <a:r>
              <a:rPr lang="en-US" altLang="ko-KR" dirty="0"/>
              <a:t>Name service provides dynamic translation of service </a:t>
            </a:r>
            <a:r>
              <a:rPr lang="en-US" altLang="ko-KR" dirty="0">
                <a:sym typeface="Symbol" panose="05050102010706020507" pitchFamily="18" charset="2"/>
              </a:rPr>
              <a:t> </a:t>
            </a:r>
            <a:r>
              <a:rPr lang="en-US" altLang="ko-KR" dirty="0" err="1">
                <a:sym typeface="Symbol" panose="05050102010706020507" pitchFamily="18" charset="2"/>
              </a:rPr>
              <a:t>mbox</a:t>
            </a:r>
            <a:endParaRPr lang="en-US" altLang="ko-KR" dirty="0">
              <a:sym typeface="Symbol" panose="05050102010706020507" pitchFamily="18" charset="2"/>
            </a:endParaRPr>
          </a:p>
          <a:p>
            <a:pPr lvl="1"/>
            <a:r>
              <a:rPr lang="en-US" altLang="ko-KR" dirty="0">
                <a:sym typeface="Symbol" panose="05050102010706020507" pitchFamily="18" charset="2"/>
              </a:rPr>
              <a:t>Why dynamic binding?</a:t>
            </a:r>
          </a:p>
          <a:p>
            <a:pPr lvl="2"/>
            <a:r>
              <a:rPr lang="en-US" altLang="ko-KR" dirty="0">
                <a:sym typeface="Symbol" panose="05050102010706020507" pitchFamily="18" charset="2"/>
              </a:rPr>
              <a:t>Access control: check who is permitted to access service</a:t>
            </a:r>
          </a:p>
          <a:p>
            <a:pPr lvl="2"/>
            <a:r>
              <a:rPr lang="en-US" altLang="ko-KR" dirty="0">
                <a:sym typeface="Symbol" panose="05050102010706020507" pitchFamily="18" charset="2"/>
              </a:rPr>
              <a:t>Fail-over: If server fails, use a different one</a:t>
            </a:r>
          </a:p>
          <a:p>
            <a:pPr lvl="2"/>
            <a:endParaRPr lang="en-US" altLang="ko-KR" dirty="0">
              <a:sym typeface="Symbol" panose="05050102010706020507" pitchFamily="18" charset="2"/>
            </a:endParaRPr>
          </a:p>
          <a:p>
            <a:r>
              <a:rPr lang="en-US" altLang="ko-KR" dirty="0">
                <a:sym typeface="Symbol" panose="05050102010706020507" pitchFamily="18" charset="2"/>
              </a:rPr>
              <a:t>What if there are multiple servers?</a:t>
            </a:r>
          </a:p>
          <a:p>
            <a:pPr lvl="1"/>
            <a:r>
              <a:rPr lang="en-US" altLang="ko-KR" dirty="0">
                <a:sym typeface="Symbol" panose="05050102010706020507" pitchFamily="18" charset="2"/>
              </a:rPr>
              <a:t>Could give flexibility at binding time</a:t>
            </a:r>
          </a:p>
          <a:p>
            <a:pPr lvl="2"/>
            <a:r>
              <a:rPr lang="en-US" altLang="ko-KR" dirty="0">
                <a:sym typeface="Symbol" panose="05050102010706020507" pitchFamily="18" charset="2"/>
              </a:rPr>
              <a:t>Choose unloaded server for each new client</a:t>
            </a:r>
          </a:p>
          <a:p>
            <a:pPr lvl="1"/>
            <a:r>
              <a:rPr lang="en-US" altLang="ko-KR" dirty="0">
                <a:sym typeface="Symbol" panose="05050102010706020507" pitchFamily="18" charset="2"/>
              </a:rPr>
              <a:t>Could provide same </a:t>
            </a:r>
            <a:r>
              <a:rPr lang="en-US" altLang="ko-KR" dirty="0" err="1">
                <a:sym typeface="Symbol" panose="05050102010706020507" pitchFamily="18" charset="2"/>
              </a:rPr>
              <a:t>mbox</a:t>
            </a:r>
            <a:r>
              <a:rPr lang="en-US" altLang="ko-KR" dirty="0">
                <a:sym typeface="Symbol" panose="05050102010706020507" pitchFamily="18" charset="2"/>
              </a:rPr>
              <a:t> (router level redirect)</a:t>
            </a:r>
          </a:p>
          <a:p>
            <a:pPr lvl="2"/>
            <a:r>
              <a:rPr lang="en-US" altLang="ko-KR" dirty="0">
                <a:sym typeface="Symbol" panose="05050102010706020507" pitchFamily="18" charset="2"/>
              </a:rPr>
              <a:t>Choose unloaded server for each new request</a:t>
            </a:r>
          </a:p>
          <a:p>
            <a:pPr lvl="2"/>
            <a:r>
              <a:rPr lang="en-US" altLang="ko-KR" dirty="0">
                <a:sym typeface="Symbol" panose="05050102010706020507" pitchFamily="18" charset="2"/>
              </a:rPr>
              <a:t>Only works if no state carried from one call to next</a:t>
            </a:r>
          </a:p>
          <a:p>
            <a:pPr lvl="2"/>
            <a:endParaRPr lang="en-US" altLang="ko-KR" dirty="0">
              <a:sym typeface="Symbol" panose="05050102010706020507" pitchFamily="18" charset="2"/>
            </a:endParaRPr>
          </a:p>
          <a:p>
            <a:r>
              <a:rPr lang="en-US" altLang="ko-KR" dirty="0">
                <a:sym typeface="Symbol" panose="05050102010706020507" pitchFamily="18" charset="2"/>
              </a:rPr>
              <a:t>What if multiple clients?</a:t>
            </a:r>
          </a:p>
          <a:p>
            <a:pPr lvl="1"/>
            <a:r>
              <a:rPr lang="en-US" altLang="ko-KR" dirty="0">
                <a:sym typeface="Symbol" panose="05050102010706020507" pitchFamily="18" charset="2"/>
              </a:rPr>
              <a:t>Pass pointer to client-specific return </a:t>
            </a:r>
            <a:r>
              <a:rPr lang="en-US" altLang="ko-KR" dirty="0" err="1">
                <a:sym typeface="Symbol" panose="05050102010706020507" pitchFamily="18" charset="2"/>
              </a:rPr>
              <a:t>mbox</a:t>
            </a:r>
            <a:r>
              <a:rPr lang="en-US" altLang="ko-KR" dirty="0">
                <a:sym typeface="Symbol" panose="05050102010706020507" pitchFamily="18" charset="2"/>
              </a:rPr>
              <a:t> in request</a:t>
            </a:r>
            <a:endParaRPr lang="en-US" altLang="ko-KR" dirty="0"/>
          </a:p>
        </p:txBody>
      </p:sp>
    </p:spTree>
    <p:extLst>
      <p:ext uri="{BB962C8B-B14F-4D97-AF65-F5344CB8AC3E}">
        <p14:creationId xmlns:p14="http://schemas.microsoft.com/office/powerpoint/2010/main" val="3743694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9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94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94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9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94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942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94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942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942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942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942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9427">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94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0"/>
            <a:ext cx="8229600" cy="533400"/>
          </a:xfrm>
        </p:spPr>
        <p:txBody>
          <a:bodyPr/>
          <a:lstStyle/>
          <a:p>
            <a:r>
              <a:rPr lang="en-US" altLang="ko-KR" dirty="0">
                <a:ea typeface="굴림" panose="020B0600000101010101" pitchFamily="34" charset="-127"/>
              </a:rPr>
              <a:t>Problems with RPC: Non-Atomic Failures</a:t>
            </a:r>
          </a:p>
        </p:txBody>
      </p:sp>
      <p:sp>
        <p:nvSpPr>
          <p:cNvPr id="1000451" name="Rectangle 3"/>
          <p:cNvSpPr>
            <a:spLocks noGrp="1" noChangeArrowheads="1"/>
          </p:cNvSpPr>
          <p:nvPr>
            <p:ph type="body" idx="1"/>
          </p:nvPr>
        </p:nvSpPr>
        <p:spPr>
          <a:xfrm>
            <a:off x="793750" y="838200"/>
            <a:ext cx="10560050" cy="5715000"/>
          </a:xfrm>
        </p:spPr>
        <p:txBody>
          <a:bodyPr>
            <a:normAutofit/>
          </a:bodyPr>
          <a:lstStyle/>
          <a:p>
            <a:pPr>
              <a:lnSpc>
                <a:spcPct val="100000"/>
              </a:lnSpc>
              <a:spcBef>
                <a:spcPct val="10000"/>
              </a:spcBef>
            </a:pPr>
            <a:r>
              <a:rPr lang="en-US" altLang="ko-KR" sz="2600" dirty="0">
                <a:ea typeface="굴림" panose="020B0600000101010101" pitchFamily="34" charset="-127"/>
              </a:rPr>
              <a:t>Different failure modes in dist. system than on a single machine</a:t>
            </a:r>
          </a:p>
          <a:p>
            <a:pPr>
              <a:lnSpc>
                <a:spcPct val="100000"/>
              </a:lnSpc>
              <a:spcBef>
                <a:spcPct val="10000"/>
              </a:spcBef>
            </a:pPr>
            <a:r>
              <a:rPr lang="en-US" altLang="ko-KR" sz="2600" dirty="0">
                <a:ea typeface="굴림" panose="020B0600000101010101" pitchFamily="34" charset="-127"/>
              </a:rPr>
              <a:t>Consider many different types of failures</a:t>
            </a:r>
          </a:p>
          <a:p>
            <a:pPr lvl="1">
              <a:lnSpc>
                <a:spcPct val="100000"/>
              </a:lnSpc>
              <a:spcBef>
                <a:spcPct val="10000"/>
              </a:spcBef>
            </a:pPr>
            <a:r>
              <a:rPr lang="en-US" altLang="ko-KR" sz="2600" dirty="0">
                <a:ea typeface="굴림" panose="020B0600000101010101" pitchFamily="34" charset="-127"/>
              </a:rPr>
              <a:t>User-level bug causes address space to crash</a:t>
            </a:r>
          </a:p>
          <a:p>
            <a:pPr lvl="1">
              <a:lnSpc>
                <a:spcPct val="100000"/>
              </a:lnSpc>
              <a:spcBef>
                <a:spcPct val="10000"/>
              </a:spcBef>
            </a:pPr>
            <a:r>
              <a:rPr lang="en-US" altLang="ko-KR" sz="2600" dirty="0">
                <a:ea typeface="굴림" panose="020B0600000101010101" pitchFamily="34" charset="-127"/>
              </a:rPr>
              <a:t>Machine failure, kernel bug causes all processes on same machine to fail</a:t>
            </a:r>
          </a:p>
          <a:p>
            <a:pPr lvl="1">
              <a:lnSpc>
                <a:spcPct val="100000"/>
              </a:lnSpc>
              <a:spcBef>
                <a:spcPct val="10000"/>
              </a:spcBef>
            </a:pPr>
            <a:r>
              <a:rPr lang="en-US" altLang="ko-KR" sz="2600" dirty="0">
                <a:ea typeface="굴림" panose="020B0600000101010101" pitchFamily="34" charset="-127"/>
              </a:rPr>
              <a:t>Some machine is compromised by malicious party</a:t>
            </a:r>
          </a:p>
          <a:p>
            <a:pPr>
              <a:lnSpc>
                <a:spcPct val="100000"/>
              </a:lnSpc>
              <a:spcBef>
                <a:spcPct val="10000"/>
              </a:spcBef>
            </a:pPr>
            <a:r>
              <a:rPr lang="en-US" altLang="ko-KR" sz="2600" dirty="0">
                <a:ea typeface="굴림" panose="020B0600000101010101" pitchFamily="34" charset="-127"/>
              </a:rPr>
              <a:t>Before RPC: whole system would crash/die</a:t>
            </a:r>
          </a:p>
          <a:p>
            <a:pPr>
              <a:lnSpc>
                <a:spcPct val="100000"/>
              </a:lnSpc>
              <a:spcBef>
                <a:spcPct val="10000"/>
              </a:spcBef>
            </a:pPr>
            <a:r>
              <a:rPr lang="en-US" altLang="ko-KR" sz="2600" dirty="0">
                <a:ea typeface="굴림" panose="020B0600000101010101" pitchFamily="34" charset="-127"/>
              </a:rPr>
              <a:t>After RPC: One machine crashes/compromised while others keep working</a:t>
            </a:r>
          </a:p>
          <a:p>
            <a:pPr>
              <a:lnSpc>
                <a:spcPct val="100000"/>
              </a:lnSpc>
              <a:spcBef>
                <a:spcPct val="10000"/>
              </a:spcBef>
            </a:pPr>
            <a:r>
              <a:rPr lang="en-US" altLang="ko-KR" sz="2600" dirty="0">
                <a:ea typeface="굴림" panose="020B0600000101010101" pitchFamily="34" charset="-127"/>
              </a:rPr>
              <a:t>Can easily result in inconsistent view of the world</a:t>
            </a:r>
          </a:p>
          <a:p>
            <a:pPr lvl="1">
              <a:lnSpc>
                <a:spcPct val="100000"/>
              </a:lnSpc>
              <a:spcBef>
                <a:spcPct val="10000"/>
              </a:spcBef>
            </a:pPr>
            <a:r>
              <a:rPr lang="en-US" altLang="ko-KR" sz="2600" dirty="0">
                <a:ea typeface="굴림" panose="020B0600000101010101" pitchFamily="34" charset="-127"/>
              </a:rPr>
              <a:t>Did my cached data get written back or not?</a:t>
            </a:r>
          </a:p>
          <a:p>
            <a:pPr lvl="1">
              <a:lnSpc>
                <a:spcPct val="100000"/>
              </a:lnSpc>
              <a:spcBef>
                <a:spcPct val="10000"/>
              </a:spcBef>
            </a:pPr>
            <a:r>
              <a:rPr lang="en-US" altLang="ko-KR" sz="2600" dirty="0">
                <a:ea typeface="굴림" panose="020B0600000101010101" pitchFamily="34" charset="-127"/>
              </a:rPr>
              <a:t>Did server do what I requested or not?</a:t>
            </a:r>
          </a:p>
          <a:p>
            <a:pPr>
              <a:lnSpc>
                <a:spcPct val="100000"/>
              </a:lnSpc>
              <a:spcBef>
                <a:spcPct val="10000"/>
              </a:spcBef>
            </a:pPr>
            <a:r>
              <a:rPr lang="en-US" altLang="ko-KR" sz="2600" dirty="0">
                <a:ea typeface="굴림" panose="020B0600000101010101" pitchFamily="34" charset="-127"/>
              </a:rPr>
              <a:t>Answer? Distributed transactions/Byzantine Commit</a:t>
            </a:r>
          </a:p>
          <a:p>
            <a:pPr marL="457200" lvl="1" indent="0">
              <a:lnSpc>
                <a:spcPct val="100000"/>
              </a:lnSpc>
              <a:spcBef>
                <a:spcPct val="10000"/>
              </a:spcBef>
              <a:buNone/>
            </a:pPr>
            <a:endParaRPr lang="en-US" altLang="ko-KR" sz="2400" dirty="0">
              <a:ea typeface="굴림" panose="020B0600000101010101" pitchFamily="34" charset="-127"/>
            </a:endParaRPr>
          </a:p>
        </p:txBody>
      </p:sp>
    </p:spTree>
    <p:extLst>
      <p:ext uri="{BB962C8B-B14F-4D97-AF65-F5344CB8AC3E}">
        <p14:creationId xmlns:p14="http://schemas.microsoft.com/office/powerpoint/2010/main" val="395069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045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045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0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Problems with RPC: Performance</a:t>
            </a:r>
          </a:p>
        </p:txBody>
      </p:sp>
      <p:sp>
        <p:nvSpPr>
          <p:cNvPr id="1000451" name="Rectangle 3"/>
          <p:cNvSpPr>
            <a:spLocks noGrp="1" noChangeArrowheads="1"/>
          </p:cNvSpPr>
          <p:nvPr>
            <p:ph type="body" idx="1"/>
          </p:nvPr>
        </p:nvSpPr>
        <p:spPr>
          <a:xfrm>
            <a:off x="808908" y="762000"/>
            <a:ext cx="10697292" cy="5638800"/>
          </a:xfrm>
        </p:spPr>
        <p:txBody>
          <a:bodyPr>
            <a:normAutofit/>
          </a:bodyPr>
          <a:lstStyle/>
          <a:p>
            <a:pPr>
              <a:lnSpc>
                <a:spcPct val="100000"/>
              </a:lnSpc>
              <a:spcBef>
                <a:spcPct val="10000"/>
              </a:spcBef>
            </a:pPr>
            <a:r>
              <a:rPr lang="en-US" altLang="ko-KR" dirty="0">
                <a:ea typeface="굴림" panose="020B0600000101010101" pitchFamily="34" charset="-127"/>
              </a:rPr>
              <a:t>RPC is </a:t>
            </a:r>
            <a:r>
              <a:rPr lang="en-US" altLang="ko-KR" i="1" dirty="0">
                <a:ea typeface="굴림" panose="020B0600000101010101" pitchFamily="34" charset="-127"/>
              </a:rPr>
              <a:t>not </a:t>
            </a:r>
            <a:r>
              <a:rPr lang="en-US" altLang="ko-KR" dirty="0">
                <a:ea typeface="굴림" panose="020B0600000101010101" pitchFamily="34" charset="-127"/>
              </a:rPr>
              <a:t>performance transparent:</a:t>
            </a:r>
          </a:p>
          <a:p>
            <a:pPr lvl="1">
              <a:lnSpc>
                <a:spcPct val="100000"/>
              </a:lnSpc>
              <a:spcBef>
                <a:spcPct val="10000"/>
              </a:spcBef>
            </a:pPr>
            <a:r>
              <a:rPr lang="en-US" altLang="ko-KR" dirty="0">
                <a:ea typeface="굴림" panose="020B0600000101010101" pitchFamily="34" charset="-127"/>
              </a:rPr>
              <a:t>Cost of Procedure call </a:t>
            </a:r>
            <a:r>
              <a:rPr lang="en-US" altLang="ko-KR" dirty="0">
                <a:ea typeface="굴림" panose="020B0600000101010101" pitchFamily="34" charset="-127"/>
                <a:sym typeface="Symbol" panose="05050102010706020507" pitchFamily="18" charset="2"/>
              </a:rPr>
              <a:t>« same-machine RPC « network RPC</a:t>
            </a:r>
          </a:p>
          <a:p>
            <a:pPr lvl="1">
              <a:lnSpc>
                <a:spcPct val="100000"/>
              </a:lnSpc>
              <a:spcBef>
                <a:spcPct val="10000"/>
              </a:spcBef>
            </a:pPr>
            <a:r>
              <a:rPr lang="en-US" altLang="ko-KR" sz="2000" dirty="0">
                <a:solidFill>
                  <a:srgbClr val="FF0000"/>
                </a:solidFill>
                <a:ea typeface="굴림" panose="020B0600000101010101" pitchFamily="34" charset="-127"/>
                <a:sym typeface="Symbol" panose="05050102010706020507" pitchFamily="18" charset="2"/>
              </a:rPr>
              <a:t>Overheads: Marshalling, Stubs, Kernel-Crossing, Communication</a:t>
            </a:r>
          </a:p>
          <a:p>
            <a:pPr>
              <a:lnSpc>
                <a:spcPct val="100000"/>
              </a:lnSpc>
              <a:spcBef>
                <a:spcPct val="10000"/>
              </a:spcBef>
            </a:pPr>
            <a:endParaRPr lang="en-US" altLang="ko-KR" dirty="0">
              <a:ea typeface="굴림" panose="020B0600000101010101" pitchFamily="34" charset="-127"/>
              <a:sym typeface="Symbol" panose="05050102010706020507" pitchFamily="18" charset="2"/>
            </a:endParaRPr>
          </a:p>
          <a:p>
            <a:pPr>
              <a:lnSpc>
                <a:spcPct val="100000"/>
              </a:lnSpc>
              <a:spcBef>
                <a:spcPct val="10000"/>
              </a:spcBef>
            </a:pPr>
            <a:r>
              <a:rPr lang="en-US" altLang="ko-KR" dirty="0">
                <a:ea typeface="굴림" panose="020B0600000101010101" pitchFamily="34" charset="-127"/>
                <a:sym typeface="Symbol" panose="05050102010706020507" pitchFamily="18" charset="2"/>
              </a:rPr>
              <a:t>Programmers must be aware that RPC is not free </a:t>
            </a:r>
          </a:p>
          <a:p>
            <a:pPr lvl="1">
              <a:lnSpc>
                <a:spcPct val="100000"/>
              </a:lnSpc>
              <a:spcBef>
                <a:spcPct val="10000"/>
              </a:spcBef>
            </a:pPr>
            <a:r>
              <a:rPr lang="en-US" altLang="ko-KR" sz="2400" dirty="0">
                <a:ea typeface="굴림" panose="020B0600000101010101" pitchFamily="34" charset="-127"/>
                <a:sym typeface="Symbol" panose="05050102010706020507" pitchFamily="18" charset="2"/>
              </a:rPr>
              <a:t>Caching can help, but may make failure handling complex</a:t>
            </a:r>
          </a:p>
        </p:txBody>
      </p:sp>
    </p:spTree>
    <p:extLst>
      <p:ext uri="{BB962C8B-B14F-4D97-AF65-F5344CB8AC3E}">
        <p14:creationId xmlns:p14="http://schemas.microsoft.com/office/powerpoint/2010/main" val="4290351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ko-KR" dirty="0" smtClean="0">
                <a:ea typeface="굴림" panose="020B0600000101010101" pitchFamily="34" charset="-127"/>
              </a:rPr>
              <a:t>Recall: Two-Phase </a:t>
            </a:r>
            <a:r>
              <a:rPr lang="en-US" altLang="ko-KR" dirty="0">
                <a:ea typeface="굴림" panose="020B0600000101010101" pitchFamily="34" charset="-127"/>
              </a:rPr>
              <a:t>Commit </a:t>
            </a:r>
            <a:r>
              <a:rPr lang="en-US" altLang="ko-KR" dirty="0" smtClean="0">
                <a:ea typeface="굴림" panose="020B0600000101010101" pitchFamily="34" charset="-127"/>
              </a:rPr>
              <a:t>Protocol (2PC)</a:t>
            </a:r>
            <a:endParaRPr lang="en-US" altLang="ko-KR" dirty="0">
              <a:ea typeface="굴림" panose="020B0600000101010101" pitchFamily="34" charset="-127"/>
            </a:endParaRPr>
          </a:p>
        </p:txBody>
      </p:sp>
      <p:sp>
        <p:nvSpPr>
          <p:cNvPr id="980997" name="Rectangle 5"/>
          <p:cNvSpPr>
            <a:spLocks noGrp="1" noChangeArrowheads="1"/>
          </p:cNvSpPr>
          <p:nvPr>
            <p:ph type="body" idx="1"/>
          </p:nvPr>
        </p:nvSpPr>
        <p:spPr>
          <a:xfrm>
            <a:off x="685800" y="685800"/>
            <a:ext cx="11125200" cy="5867400"/>
          </a:xfrm>
        </p:spPr>
        <p:txBody>
          <a:bodyPr>
            <a:normAutofit/>
          </a:bodyPr>
          <a:lstStyle/>
          <a:p>
            <a:pPr>
              <a:lnSpc>
                <a:spcPct val="100000"/>
              </a:lnSpc>
              <a:spcBef>
                <a:spcPct val="0"/>
              </a:spcBef>
            </a:pPr>
            <a:r>
              <a:rPr lang="en-US" altLang="ko-KR" dirty="0" smtClean="0">
                <a:solidFill>
                  <a:srgbClr val="FF0000"/>
                </a:solidFill>
                <a:ea typeface="굴림" panose="020B0600000101010101" pitchFamily="34" charset="-127"/>
              </a:rPr>
              <a:t>Prepare </a:t>
            </a:r>
            <a:r>
              <a:rPr lang="en-US" altLang="ko-KR" dirty="0">
                <a:solidFill>
                  <a:srgbClr val="FF0000"/>
                </a:solidFill>
                <a:ea typeface="굴림" panose="020B0600000101010101" pitchFamily="34" charset="-127"/>
              </a:rPr>
              <a:t>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The global coordinator requests that all participants will promise to commit or </a:t>
            </a:r>
            <a:r>
              <a:rPr lang="en-US" altLang="ko-KR" dirty="0">
                <a:solidFill>
                  <a:srgbClr val="FF0000"/>
                </a:solidFill>
                <a:ea typeface="굴림" panose="020B0600000101010101" pitchFamily="34" charset="-127"/>
              </a:rPr>
              <a:t>rollback</a:t>
            </a:r>
            <a:r>
              <a:rPr lang="en-US" altLang="ko-KR" dirty="0">
                <a:ea typeface="굴림" panose="020B0600000101010101" pitchFamily="34" charset="-127"/>
              </a:rPr>
              <a:t> the </a:t>
            </a:r>
            <a:r>
              <a:rPr lang="en-US" altLang="ko-KR" dirty="0">
                <a:solidFill>
                  <a:srgbClr val="FF0000"/>
                </a:solidFill>
                <a:ea typeface="굴림" panose="020B0600000101010101" pitchFamily="34" charset="-127"/>
              </a:rPr>
              <a:t>transaction</a:t>
            </a:r>
          </a:p>
          <a:p>
            <a:pPr lvl="1">
              <a:lnSpc>
                <a:spcPct val="100000"/>
              </a:lnSpc>
              <a:spcBef>
                <a:spcPct val="0"/>
              </a:spcBef>
            </a:pPr>
            <a:r>
              <a:rPr lang="en-US" altLang="ko-KR" dirty="0">
                <a:ea typeface="굴림" panose="020B0600000101010101" pitchFamily="34" charset="-127"/>
              </a:rPr>
              <a:t>Participants record promise in log, then acknowledge</a:t>
            </a:r>
          </a:p>
          <a:p>
            <a:pPr lvl="1">
              <a:lnSpc>
                <a:spcPct val="100000"/>
              </a:lnSpc>
              <a:spcBef>
                <a:spcPct val="0"/>
              </a:spcBef>
            </a:pPr>
            <a:r>
              <a:rPr lang="en-US" altLang="ko-KR" dirty="0">
                <a:ea typeface="굴림" panose="020B0600000101010101" pitchFamily="34" charset="-127"/>
              </a:rPr>
              <a:t>If anyone votes to abort,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 </a:t>
            </a:r>
            <a:r>
              <a:rPr lang="en-US" altLang="ko-KR" dirty="0">
                <a:ea typeface="굴림" panose="020B0600000101010101" pitchFamily="34" charset="-127"/>
              </a:rPr>
              <a:t>in its log and tells everyone to abort; each records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in log</a:t>
            </a:r>
          </a:p>
          <a:p>
            <a:pPr>
              <a:lnSpc>
                <a:spcPct val="100000"/>
              </a:lnSpc>
              <a:spcBef>
                <a:spcPct val="0"/>
              </a:spcBef>
            </a:pPr>
            <a:r>
              <a:rPr lang="en-US" altLang="ko-KR" dirty="0">
                <a:solidFill>
                  <a:srgbClr val="FF0000"/>
                </a:solidFill>
                <a:ea typeface="굴림" panose="020B0600000101010101" pitchFamily="34" charset="-127"/>
              </a:rPr>
              <a:t>Commit 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After all participants respond that they are prepared, then the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its log</a:t>
            </a:r>
          </a:p>
          <a:p>
            <a:pPr lvl="1">
              <a:lnSpc>
                <a:spcPct val="100000"/>
              </a:lnSpc>
              <a:spcBef>
                <a:spcPct val="0"/>
              </a:spcBef>
            </a:pPr>
            <a:r>
              <a:rPr lang="en-US" altLang="ko-KR" dirty="0">
                <a:ea typeface="굴림" panose="020B0600000101010101" pitchFamily="34" charset="-127"/>
              </a:rPr>
              <a:t>Then asks all nodes to commit; they respond with ACK</a:t>
            </a:r>
          </a:p>
          <a:p>
            <a:pPr lvl="1">
              <a:lnSpc>
                <a:spcPct val="100000"/>
              </a:lnSpc>
              <a:spcBef>
                <a:spcPct val="0"/>
              </a:spcBef>
            </a:pPr>
            <a:r>
              <a:rPr lang="en-US" altLang="ko-KR" dirty="0">
                <a:ea typeface="굴림" panose="020B0600000101010101" pitchFamily="34" charset="-127"/>
              </a:rPr>
              <a:t>After receive ACKs,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Got 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log</a:t>
            </a:r>
          </a:p>
          <a:p>
            <a:pPr>
              <a:lnSpc>
                <a:spcPct val="100000"/>
              </a:lnSpc>
              <a:spcBef>
                <a:spcPct val="0"/>
              </a:spcBef>
            </a:pPr>
            <a:r>
              <a:rPr lang="en-US" altLang="ko-KR" dirty="0">
                <a:solidFill>
                  <a:srgbClr val="FF0000"/>
                </a:solidFill>
                <a:ea typeface="굴림" panose="020B0600000101010101" pitchFamily="34" charset="-127"/>
              </a:rPr>
              <a:t>Persistent</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stable log</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on each machine</a:t>
            </a:r>
            <a:r>
              <a:rPr lang="en-US" altLang="ko-KR" dirty="0">
                <a:ea typeface="굴림" panose="020B0600000101010101" pitchFamily="34" charset="-127"/>
              </a:rPr>
              <a:t>: keep track of whether commit has </a:t>
            </a:r>
            <a:r>
              <a:rPr lang="en-US" altLang="ko-KR" dirty="0" smtClean="0">
                <a:ea typeface="굴림" panose="020B0600000101010101" pitchFamily="34" charset="-127"/>
              </a:rPr>
              <a:t>happened</a:t>
            </a:r>
          </a:p>
          <a:p>
            <a:pPr lvl="1">
              <a:lnSpc>
                <a:spcPct val="100000"/>
              </a:lnSpc>
              <a:spcBef>
                <a:spcPct val="0"/>
              </a:spcBef>
            </a:pPr>
            <a:r>
              <a:rPr lang="en-US" altLang="ko-KR" dirty="0" smtClean="0">
                <a:ea typeface="굴림" panose="020B0600000101010101" pitchFamily="34" charset="-127"/>
              </a:rPr>
              <a:t>Required for good semantics</a:t>
            </a:r>
            <a:endParaRPr lang="en-US" altLang="ko-KR" dirty="0">
              <a:ea typeface="굴림" panose="020B0600000101010101" pitchFamily="34" charset="-127"/>
            </a:endParaRPr>
          </a:p>
          <a:p>
            <a:pPr lvl="1">
              <a:lnSpc>
                <a:spcPct val="100000"/>
              </a:lnSpc>
              <a:spcBef>
                <a:spcPct val="0"/>
              </a:spcBef>
            </a:pPr>
            <a:r>
              <a:rPr lang="en-US" altLang="ko-KR" dirty="0">
                <a:ea typeface="굴림" panose="020B0600000101010101" pitchFamily="34" charset="-127"/>
              </a:rPr>
              <a:t>If a machine crashes, when it wakes up it first checks its log to recover state of world at time of </a:t>
            </a:r>
            <a:r>
              <a:rPr lang="en-US" altLang="ko-KR" dirty="0" smtClean="0">
                <a:ea typeface="굴림" panose="020B0600000101010101" pitchFamily="34" charset="-127"/>
              </a:rPr>
              <a:t>crash</a:t>
            </a:r>
            <a:endParaRPr lang="en-US" altLang="ko-KR" dirty="0">
              <a:ea typeface="굴림" panose="020B0600000101010101" pitchFamily="34" charset="-127"/>
            </a:endParaRPr>
          </a:p>
        </p:txBody>
      </p:sp>
    </p:spTree>
    <p:extLst>
      <p:ext uri="{BB962C8B-B14F-4D97-AF65-F5344CB8AC3E}">
        <p14:creationId xmlns:p14="http://schemas.microsoft.com/office/powerpoint/2010/main" val="428780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09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099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099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099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099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099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099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099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099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099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09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Rectangle 3"/>
          <p:cNvSpPr>
            <a:spLocks noGrp="1" noChangeArrowheads="1"/>
          </p:cNvSpPr>
          <p:nvPr>
            <p:ph type="body" idx="1"/>
          </p:nvPr>
        </p:nvSpPr>
        <p:spPr>
          <a:xfrm>
            <a:off x="381000" y="762000"/>
            <a:ext cx="11430000" cy="5410200"/>
          </a:xfrm>
        </p:spPr>
        <p:txBody>
          <a:bodyPr/>
          <a:lstStyle/>
          <a:p>
            <a:pPr>
              <a:lnSpc>
                <a:spcPct val="80000"/>
              </a:lnSpc>
              <a:spcBef>
                <a:spcPct val="25000"/>
              </a:spcBef>
            </a:pPr>
            <a:r>
              <a:rPr lang="en-US" altLang="ko-KR" dirty="0">
                <a:ea typeface="굴림" panose="020B0600000101010101" pitchFamily="34" charset="-127"/>
              </a:rPr>
              <a:t>How do address spaces communicate with one another?</a:t>
            </a:r>
          </a:p>
          <a:p>
            <a:pPr lvl="1">
              <a:lnSpc>
                <a:spcPct val="80000"/>
              </a:lnSpc>
              <a:spcBef>
                <a:spcPct val="25000"/>
              </a:spcBef>
            </a:pPr>
            <a:r>
              <a:rPr lang="en-US" altLang="ko-KR" dirty="0">
                <a:ea typeface="굴림" panose="020B0600000101010101" pitchFamily="34" charset="-127"/>
              </a:rPr>
              <a:t>Shared Memory with Semaphores, monitors, etc…</a:t>
            </a:r>
          </a:p>
          <a:p>
            <a:pPr lvl="1">
              <a:lnSpc>
                <a:spcPct val="80000"/>
              </a:lnSpc>
              <a:spcBef>
                <a:spcPct val="25000"/>
              </a:spcBef>
            </a:pPr>
            <a:r>
              <a:rPr lang="en-US" altLang="ko-KR" dirty="0">
                <a:ea typeface="굴림" panose="020B0600000101010101" pitchFamily="34" charset="-127"/>
              </a:rPr>
              <a:t>File System</a:t>
            </a:r>
          </a:p>
          <a:p>
            <a:pPr lvl="1">
              <a:lnSpc>
                <a:spcPct val="80000"/>
              </a:lnSpc>
              <a:spcBef>
                <a:spcPct val="25000"/>
              </a:spcBef>
            </a:pPr>
            <a:r>
              <a:rPr lang="en-US" altLang="ko-KR" dirty="0">
                <a:ea typeface="굴림" panose="020B0600000101010101" pitchFamily="34" charset="-127"/>
              </a:rPr>
              <a:t>Pipes (1-way communication)</a:t>
            </a:r>
          </a:p>
          <a:p>
            <a:pPr lvl="1">
              <a:lnSpc>
                <a:spcPct val="80000"/>
              </a:lnSpc>
              <a:spcBef>
                <a:spcPct val="25000"/>
              </a:spcBef>
            </a:pPr>
            <a:r>
              <a:rPr lang="en-US" altLang="ko-KR" dirty="0">
                <a:ea typeface="굴림" panose="020B0600000101010101" pitchFamily="34" charset="-127"/>
              </a:rPr>
              <a:t>“Remote” procedure call (2-way communication)</a:t>
            </a:r>
          </a:p>
          <a:p>
            <a:pPr>
              <a:lnSpc>
                <a:spcPct val="80000"/>
              </a:lnSpc>
              <a:spcBef>
                <a:spcPct val="25000"/>
              </a:spcBef>
            </a:pPr>
            <a:r>
              <a:rPr lang="en-US" altLang="ko-KR" dirty="0">
                <a:ea typeface="굴림" panose="020B0600000101010101" pitchFamily="34" charset="-127"/>
              </a:rPr>
              <a:t>RPC’s can be used to communicate between address spaces on different machines or the same machine</a:t>
            </a:r>
          </a:p>
          <a:p>
            <a:pPr lvl="1">
              <a:lnSpc>
                <a:spcPct val="80000"/>
              </a:lnSpc>
              <a:spcBef>
                <a:spcPct val="25000"/>
              </a:spcBef>
            </a:pPr>
            <a:r>
              <a:rPr lang="en-US" altLang="ko-KR" dirty="0">
                <a:ea typeface="굴림" panose="020B0600000101010101" pitchFamily="34" charset="-127"/>
              </a:rPr>
              <a:t>Services can be run wherever it’s most appropriate</a:t>
            </a:r>
          </a:p>
          <a:p>
            <a:pPr lvl="1">
              <a:lnSpc>
                <a:spcPct val="80000"/>
              </a:lnSpc>
              <a:spcBef>
                <a:spcPct val="25000"/>
              </a:spcBef>
            </a:pPr>
            <a:r>
              <a:rPr lang="en-US" altLang="ko-KR" dirty="0">
                <a:ea typeface="굴림" panose="020B0600000101010101" pitchFamily="34" charset="-127"/>
              </a:rPr>
              <a:t>Access to local and remote services looks the same</a:t>
            </a:r>
          </a:p>
          <a:p>
            <a:pPr>
              <a:lnSpc>
                <a:spcPct val="80000"/>
              </a:lnSpc>
              <a:spcBef>
                <a:spcPct val="25000"/>
              </a:spcBef>
            </a:pPr>
            <a:r>
              <a:rPr lang="en-US" altLang="ko-KR" dirty="0">
                <a:ea typeface="굴림" panose="020B0600000101010101" pitchFamily="34" charset="-127"/>
              </a:rPr>
              <a:t>Examples of RPC systems:</a:t>
            </a:r>
          </a:p>
          <a:p>
            <a:pPr lvl="1">
              <a:lnSpc>
                <a:spcPct val="80000"/>
              </a:lnSpc>
              <a:spcBef>
                <a:spcPct val="25000"/>
              </a:spcBef>
            </a:pPr>
            <a:r>
              <a:rPr lang="en-US" altLang="ko-KR" dirty="0">
                <a:ea typeface="굴림" panose="020B0600000101010101" pitchFamily="34" charset="-127"/>
              </a:rPr>
              <a:t>CORBA (Common Object Request Broker Architecture)</a:t>
            </a:r>
          </a:p>
          <a:p>
            <a:pPr lvl="1">
              <a:lnSpc>
                <a:spcPct val="80000"/>
              </a:lnSpc>
              <a:spcBef>
                <a:spcPct val="25000"/>
              </a:spcBef>
            </a:pPr>
            <a:r>
              <a:rPr lang="en-US" altLang="ko-KR" dirty="0">
                <a:ea typeface="굴림" panose="020B0600000101010101" pitchFamily="34" charset="-127"/>
              </a:rPr>
              <a:t>DCOM (Distributed COM)</a:t>
            </a:r>
          </a:p>
          <a:p>
            <a:pPr lvl="1">
              <a:lnSpc>
                <a:spcPct val="80000"/>
              </a:lnSpc>
              <a:spcBef>
                <a:spcPct val="25000"/>
              </a:spcBef>
            </a:pPr>
            <a:r>
              <a:rPr lang="en-US" altLang="ko-KR" dirty="0">
                <a:ea typeface="굴림" panose="020B0600000101010101" pitchFamily="34" charset="-127"/>
              </a:rPr>
              <a:t>RMI (Java Remote Method Invocation)</a:t>
            </a:r>
          </a:p>
        </p:txBody>
      </p:sp>
      <p:sp>
        <p:nvSpPr>
          <p:cNvPr id="2" name="Title 1"/>
          <p:cNvSpPr>
            <a:spLocks noGrp="1"/>
          </p:cNvSpPr>
          <p:nvPr>
            <p:ph type="title"/>
          </p:nvPr>
        </p:nvSpPr>
        <p:spPr>
          <a:xfrm>
            <a:off x="152400" y="152400"/>
            <a:ext cx="11887200" cy="533400"/>
          </a:xfrm>
        </p:spPr>
        <p:txBody>
          <a:bodyPr/>
          <a:lstStyle/>
          <a:p>
            <a:r>
              <a:rPr lang="en-US" altLang="ko-KR" dirty="0">
                <a:ea typeface="굴림" panose="020B0600000101010101" pitchFamily="34" charset="-127"/>
              </a:rPr>
              <a:t>Cross-Domain Communication/Location Transparency</a:t>
            </a:r>
            <a:endParaRPr lang="en-US" dirty="0"/>
          </a:p>
        </p:txBody>
      </p:sp>
    </p:spTree>
    <p:extLst>
      <p:ext uri="{BB962C8B-B14F-4D97-AF65-F5344CB8AC3E}">
        <p14:creationId xmlns:p14="http://schemas.microsoft.com/office/powerpoint/2010/main" val="354556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4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4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45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4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45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45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45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45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45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45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45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a:ea typeface="굴림" panose="020B0600000101010101" pitchFamily="34" charset="-127"/>
              </a:rPr>
              <a:t>Microkernel operating systems</a:t>
            </a:r>
          </a:p>
        </p:txBody>
      </p:sp>
      <p:sp>
        <p:nvSpPr>
          <p:cNvPr id="1005571" name="Rectangle 3"/>
          <p:cNvSpPr>
            <a:spLocks noGrp="1" noChangeArrowheads="1"/>
          </p:cNvSpPr>
          <p:nvPr>
            <p:ph type="body" idx="1"/>
          </p:nvPr>
        </p:nvSpPr>
        <p:spPr>
          <a:xfrm>
            <a:off x="533404" y="701676"/>
            <a:ext cx="11125196" cy="6156325"/>
          </a:xfrm>
        </p:spPr>
        <p:txBody>
          <a:bodyPr>
            <a:normAutofit/>
          </a:bodyPr>
          <a:lstStyle/>
          <a:p>
            <a:pPr>
              <a:lnSpc>
                <a:spcPct val="80000"/>
              </a:lnSpc>
              <a:spcBef>
                <a:spcPct val="15000"/>
              </a:spcBef>
            </a:pPr>
            <a:r>
              <a:rPr lang="en-US" altLang="ko-KR" dirty="0">
                <a:ea typeface="굴림" panose="020B0600000101010101" pitchFamily="34" charset="-127"/>
              </a:rPr>
              <a:t>Example: split kernel into application-level servers.</a:t>
            </a:r>
          </a:p>
          <a:p>
            <a:pPr lvl="1">
              <a:lnSpc>
                <a:spcPct val="80000"/>
              </a:lnSpc>
              <a:spcBef>
                <a:spcPct val="15000"/>
              </a:spcBef>
            </a:pPr>
            <a:r>
              <a:rPr lang="en-US" altLang="ko-KR" dirty="0">
                <a:ea typeface="굴림" panose="020B0600000101010101" pitchFamily="34" charset="-127"/>
              </a:rPr>
              <a:t>File system looks remote, even though on same machine</a:t>
            </a: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r>
              <a:rPr lang="en-US" altLang="ko-KR" dirty="0">
                <a:ea typeface="굴림" panose="020B0600000101010101" pitchFamily="34" charset="-127"/>
              </a:rPr>
              <a:t>Why split the OS into separate domains?</a:t>
            </a:r>
          </a:p>
          <a:p>
            <a:pPr lvl="1">
              <a:lnSpc>
                <a:spcPct val="80000"/>
              </a:lnSpc>
              <a:spcBef>
                <a:spcPct val="15000"/>
              </a:spcBef>
            </a:pPr>
            <a:r>
              <a:rPr lang="en-US" altLang="ko-KR" dirty="0">
                <a:ea typeface="굴림" panose="020B0600000101010101" pitchFamily="34" charset="-127"/>
              </a:rPr>
              <a:t>Fault isolation: bugs are more isolated (build a firewall)</a:t>
            </a:r>
          </a:p>
          <a:p>
            <a:pPr lvl="1">
              <a:lnSpc>
                <a:spcPct val="80000"/>
              </a:lnSpc>
              <a:spcBef>
                <a:spcPct val="15000"/>
              </a:spcBef>
            </a:pPr>
            <a:r>
              <a:rPr lang="en-US" altLang="ko-KR" dirty="0">
                <a:ea typeface="굴림" panose="020B0600000101010101" pitchFamily="34" charset="-127"/>
              </a:rPr>
              <a:t>Enforces modularity: allows incremental upgrades of pieces of software (client or server)</a:t>
            </a:r>
          </a:p>
          <a:p>
            <a:pPr lvl="1">
              <a:lnSpc>
                <a:spcPct val="80000"/>
              </a:lnSpc>
              <a:spcBef>
                <a:spcPct val="15000"/>
              </a:spcBef>
            </a:pPr>
            <a:r>
              <a:rPr lang="en-US" altLang="ko-KR" dirty="0">
                <a:ea typeface="굴림" panose="020B0600000101010101" pitchFamily="34" charset="-127"/>
              </a:rPr>
              <a:t>Location transparent: service can be local or remote</a:t>
            </a:r>
          </a:p>
          <a:p>
            <a:pPr lvl="2">
              <a:lnSpc>
                <a:spcPct val="80000"/>
              </a:lnSpc>
              <a:spcBef>
                <a:spcPct val="15000"/>
              </a:spcBef>
            </a:pPr>
            <a:r>
              <a:rPr lang="en-US" altLang="ko-KR" dirty="0">
                <a:ea typeface="굴림" panose="020B0600000101010101" pitchFamily="34" charset="-127"/>
              </a:rPr>
              <a:t>For example in the X windowing system: Each X client can be on a separate machine from X server; Neither has to run on the machine with the frame buffer.</a:t>
            </a:r>
          </a:p>
          <a:p>
            <a:pPr>
              <a:lnSpc>
                <a:spcPct val="80000"/>
              </a:lnSpc>
              <a:spcBef>
                <a:spcPct val="15000"/>
              </a:spcBef>
            </a:pPr>
            <a:endParaRPr lang="en-US" altLang="ko-KR" dirty="0">
              <a:ea typeface="굴림" panose="020B0600000101010101" pitchFamily="34" charset="-127"/>
            </a:endParaRPr>
          </a:p>
        </p:txBody>
      </p:sp>
      <p:grpSp>
        <p:nvGrpSpPr>
          <p:cNvPr id="1005572" name="Group 4"/>
          <p:cNvGrpSpPr>
            <a:grpSpLocks/>
          </p:cNvGrpSpPr>
          <p:nvPr/>
        </p:nvGrpSpPr>
        <p:grpSpPr bwMode="auto">
          <a:xfrm>
            <a:off x="2590801" y="1524001"/>
            <a:ext cx="6445250" cy="2409826"/>
            <a:chOff x="720" y="2592"/>
            <a:chExt cx="4060" cy="1518"/>
          </a:xfrm>
        </p:grpSpPr>
        <p:grpSp>
          <p:nvGrpSpPr>
            <p:cNvPr id="35845" name="Group 5"/>
            <p:cNvGrpSpPr>
              <a:grpSpLocks/>
            </p:cNvGrpSpPr>
            <p:nvPr/>
          </p:nvGrpSpPr>
          <p:grpSpPr bwMode="auto">
            <a:xfrm>
              <a:off x="720" y="2592"/>
              <a:ext cx="1832" cy="1518"/>
              <a:chOff x="766" y="2640"/>
              <a:chExt cx="1832" cy="1518"/>
            </a:xfrm>
          </p:grpSpPr>
          <p:grpSp>
            <p:nvGrpSpPr>
              <p:cNvPr id="35856" name="Group 6"/>
              <p:cNvGrpSpPr>
                <a:grpSpLocks/>
              </p:cNvGrpSpPr>
              <p:nvPr/>
            </p:nvGrpSpPr>
            <p:grpSpPr bwMode="auto">
              <a:xfrm>
                <a:off x="826" y="2640"/>
                <a:ext cx="1772" cy="1248"/>
                <a:chOff x="200" y="2784"/>
                <a:chExt cx="1772" cy="1248"/>
              </a:xfrm>
            </p:grpSpPr>
            <p:sp>
              <p:nvSpPr>
                <p:cNvPr id="35858" name="Rectangle 7"/>
                <p:cNvSpPr>
                  <a:spLocks noChangeArrowheads="1"/>
                </p:cNvSpPr>
                <p:nvPr/>
              </p:nvSpPr>
              <p:spPr bwMode="auto">
                <a:xfrm>
                  <a:off x="344"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SEMIBOLD" panose="020B0502020104020203" pitchFamily="34" charset="-79"/>
                      <a:cs typeface="GILL SANS SEMIBOLD" panose="020B0502020104020203" pitchFamily="34" charset="-79"/>
                    </a:rPr>
                    <a:t>App</a:t>
                  </a:r>
                </a:p>
              </p:txBody>
            </p:sp>
            <p:sp>
              <p:nvSpPr>
                <p:cNvPr id="35859" name="Rectangle 8"/>
                <p:cNvSpPr>
                  <a:spLocks noChangeArrowheads="1"/>
                </p:cNvSpPr>
                <p:nvPr/>
              </p:nvSpPr>
              <p:spPr bwMode="auto">
                <a:xfrm>
                  <a:off x="872"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grpSp>
              <p:nvGrpSpPr>
                <p:cNvPr id="35860" name="Group 9"/>
                <p:cNvGrpSpPr>
                  <a:grpSpLocks/>
                </p:cNvGrpSpPr>
                <p:nvPr/>
              </p:nvGrpSpPr>
              <p:grpSpPr bwMode="auto">
                <a:xfrm>
                  <a:off x="200" y="3264"/>
                  <a:ext cx="1772" cy="768"/>
                  <a:chOff x="200" y="3264"/>
                  <a:chExt cx="1772" cy="768"/>
                </a:xfrm>
              </p:grpSpPr>
              <p:sp>
                <p:nvSpPr>
                  <p:cNvPr id="35862" name="Rectangle 10"/>
                  <p:cNvSpPr>
                    <a:spLocks noChangeArrowheads="1"/>
                  </p:cNvSpPr>
                  <p:nvPr/>
                </p:nvSpPr>
                <p:spPr bwMode="auto">
                  <a:xfrm>
                    <a:off x="200" y="3264"/>
                    <a:ext cx="1728" cy="76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SEMIBOLD" panose="020B0502020104020203" pitchFamily="34" charset="-79"/>
                      <a:cs typeface="GILL SANS SEMIBOLD" panose="020B0502020104020203" pitchFamily="34" charset="-79"/>
                    </a:endParaRPr>
                  </a:p>
                </p:txBody>
              </p:sp>
              <p:sp>
                <p:nvSpPr>
                  <p:cNvPr id="35863" name="Text Box 11"/>
                  <p:cNvSpPr txBox="1">
                    <a:spLocks noChangeArrowheads="1"/>
                  </p:cNvSpPr>
                  <p:nvPr/>
                </p:nvSpPr>
                <p:spPr bwMode="auto">
                  <a:xfrm>
                    <a:off x="200" y="3312"/>
                    <a:ext cx="78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file system</a:t>
                    </a:r>
                  </a:p>
                </p:txBody>
              </p:sp>
              <p:sp>
                <p:nvSpPr>
                  <p:cNvPr id="35864" name="Text Box 12"/>
                  <p:cNvSpPr txBox="1">
                    <a:spLocks noChangeArrowheads="1"/>
                  </p:cNvSpPr>
                  <p:nvPr/>
                </p:nvSpPr>
                <p:spPr bwMode="auto">
                  <a:xfrm>
                    <a:off x="1123" y="3360"/>
                    <a:ext cx="84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Windowing</a:t>
                    </a:r>
                  </a:p>
                </p:txBody>
              </p:sp>
              <p:sp>
                <p:nvSpPr>
                  <p:cNvPr id="35865" name="Text Box 13"/>
                  <p:cNvSpPr txBox="1">
                    <a:spLocks noChangeArrowheads="1"/>
                  </p:cNvSpPr>
                  <p:nvPr/>
                </p:nvSpPr>
                <p:spPr bwMode="auto">
                  <a:xfrm>
                    <a:off x="1057" y="3600"/>
                    <a:ext cx="9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Networking</a:t>
                    </a:r>
                  </a:p>
                </p:txBody>
              </p:sp>
              <p:sp>
                <p:nvSpPr>
                  <p:cNvPr id="35866" name="Text Box 14"/>
                  <p:cNvSpPr txBox="1">
                    <a:spLocks noChangeArrowheads="1"/>
                  </p:cNvSpPr>
                  <p:nvPr/>
                </p:nvSpPr>
                <p:spPr bwMode="auto">
                  <a:xfrm>
                    <a:off x="421" y="3552"/>
                    <a:ext cx="33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VM</a:t>
                    </a:r>
                  </a:p>
                </p:txBody>
              </p:sp>
              <p:sp>
                <p:nvSpPr>
                  <p:cNvPr id="35867" name="Text Box 15"/>
                  <p:cNvSpPr txBox="1">
                    <a:spLocks noChangeArrowheads="1"/>
                  </p:cNvSpPr>
                  <p:nvPr/>
                </p:nvSpPr>
                <p:spPr bwMode="auto">
                  <a:xfrm>
                    <a:off x="672" y="3792"/>
                    <a:ext cx="632"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Threads</a:t>
                    </a:r>
                  </a:p>
                </p:txBody>
              </p:sp>
            </p:grpSp>
            <p:sp>
              <p:nvSpPr>
                <p:cNvPr id="35861" name="Rectangle 16"/>
                <p:cNvSpPr>
                  <a:spLocks noChangeArrowheads="1"/>
                </p:cNvSpPr>
                <p:nvPr/>
              </p:nvSpPr>
              <p:spPr bwMode="auto">
                <a:xfrm>
                  <a:off x="1400"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grpSp>
          <p:sp>
            <p:nvSpPr>
              <p:cNvPr id="35857" name="Text Box 17"/>
              <p:cNvSpPr txBox="1">
                <a:spLocks noChangeArrowheads="1"/>
              </p:cNvSpPr>
              <p:nvPr/>
            </p:nvSpPr>
            <p:spPr bwMode="auto">
              <a:xfrm>
                <a:off x="766" y="3888"/>
                <a:ext cx="172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Monolithic Structure</a:t>
                </a:r>
              </a:p>
            </p:txBody>
          </p:sp>
        </p:grpSp>
        <p:grpSp>
          <p:nvGrpSpPr>
            <p:cNvPr id="35846" name="Group 18"/>
            <p:cNvGrpSpPr>
              <a:grpSpLocks/>
            </p:cNvGrpSpPr>
            <p:nvPr/>
          </p:nvGrpSpPr>
          <p:grpSpPr bwMode="auto">
            <a:xfrm>
              <a:off x="2888" y="2655"/>
              <a:ext cx="1892" cy="1374"/>
              <a:chOff x="2863" y="2736"/>
              <a:chExt cx="1892" cy="1374"/>
            </a:xfrm>
          </p:grpSpPr>
          <p:grpSp>
            <p:nvGrpSpPr>
              <p:cNvPr id="35847" name="Group 19"/>
              <p:cNvGrpSpPr>
                <a:grpSpLocks/>
              </p:cNvGrpSpPr>
              <p:nvPr/>
            </p:nvGrpSpPr>
            <p:grpSpPr bwMode="auto">
              <a:xfrm>
                <a:off x="2979" y="2736"/>
                <a:ext cx="1776" cy="1104"/>
                <a:chOff x="2696" y="2784"/>
                <a:chExt cx="1776" cy="1104"/>
              </a:xfrm>
            </p:grpSpPr>
            <p:sp>
              <p:nvSpPr>
                <p:cNvPr id="35849" name="Rectangle 20"/>
                <p:cNvSpPr>
                  <a:spLocks noChangeArrowheads="1"/>
                </p:cNvSpPr>
                <p:nvPr/>
              </p:nvSpPr>
              <p:spPr bwMode="auto">
                <a:xfrm>
                  <a:off x="2696"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sp>
              <p:nvSpPr>
                <p:cNvPr id="35850" name="Rectangle 21"/>
                <p:cNvSpPr>
                  <a:spLocks noChangeArrowheads="1"/>
                </p:cNvSpPr>
                <p:nvPr/>
              </p:nvSpPr>
              <p:spPr bwMode="auto">
                <a:xfrm>
                  <a:off x="3224" y="2784"/>
                  <a:ext cx="432" cy="43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latin typeface="GILL SANS SEMIBOLD" panose="020B0502020104020203" pitchFamily="34" charset="-79"/>
                      <a:cs typeface="GILL SANS SEMIBOLD" panose="020B0502020104020203" pitchFamily="34" charset="-79"/>
                    </a:rPr>
                    <a:t>File</a:t>
                  </a:r>
                </a:p>
                <a:p>
                  <a:pPr>
                    <a:spcBef>
                      <a:spcPct val="0"/>
                    </a:spcBef>
                  </a:pPr>
                  <a:r>
                    <a:rPr lang="en-US" altLang="en-US">
                      <a:latin typeface="GILL SANS SEMIBOLD" panose="020B0502020104020203" pitchFamily="34" charset="-79"/>
                      <a:cs typeface="GILL SANS SEMIBOLD" panose="020B0502020104020203" pitchFamily="34" charset="-79"/>
                    </a:rPr>
                    <a:t>sys</a:t>
                  </a:r>
                </a:p>
              </p:txBody>
            </p:sp>
            <p:sp>
              <p:nvSpPr>
                <p:cNvPr id="35851" name="Rectangle 22"/>
                <p:cNvSpPr>
                  <a:spLocks noChangeArrowheads="1"/>
                </p:cNvSpPr>
                <p:nvPr/>
              </p:nvSpPr>
              <p:spPr bwMode="auto">
                <a:xfrm>
                  <a:off x="3752" y="2784"/>
                  <a:ext cx="720" cy="4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SEMIBOLD" panose="020B0502020104020203" pitchFamily="34" charset="-79"/>
                      <a:cs typeface="GILL SANS SEMIBOLD" panose="020B0502020104020203" pitchFamily="34" charset="-79"/>
                    </a:rPr>
                    <a:t>windows</a:t>
                  </a:r>
                </a:p>
              </p:txBody>
            </p:sp>
            <p:sp>
              <p:nvSpPr>
                <p:cNvPr id="35852" name="Rectangle 23"/>
                <p:cNvSpPr>
                  <a:spLocks noChangeArrowheads="1"/>
                </p:cNvSpPr>
                <p:nvPr/>
              </p:nvSpPr>
              <p:spPr bwMode="auto">
                <a:xfrm>
                  <a:off x="2840" y="3264"/>
                  <a:ext cx="1440" cy="62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SEMIBOLD" panose="020B0502020104020203" pitchFamily="34" charset="-79"/>
                    <a:cs typeface="GILL SANS SEMIBOLD" panose="020B0502020104020203" pitchFamily="34" charset="-79"/>
                  </a:endParaRPr>
                </a:p>
              </p:txBody>
            </p:sp>
            <p:sp>
              <p:nvSpPr>
                <p:cNvPr id="35853" name="Text Box 24"/>
                <p:cNvSpPr txBox="1">
                  <a:spLocks noChangeArrowheads="1"/>
                </p:cNvSpPr>
                <p:nvPr/>
              </p:nvSpPr>
              <p:spPr bwMode="auto">
                <a:xfrm>
                  <a:off x="2926" y="3360"/>
                  <a:ext cx="39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RPC</a:t>
                  </a:r>
                </a:p>
              </p:txBody>
            </p:sp>
            <p:sp>
              <p:nvSpPr>
                <p:cNvPr id="35854" name="Text Box 25"/>
                <p:cNvSpPr txBox="1">
                  <a:spLocks noChangeArrowheads="1"/>
                </p:cNvSpPr>
                <p:nvPr/>
              </p:nvSpPr>
              <p:spPr bwMode="auto">
                <a:xfrm>
                  <a:off x="3551" y="3297"/>
                  <a:ext cx="595"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sz="1800" dirty="0">
                      <a:latin typeface="GILL SANS SEMIBOLD" panose="020B0502020104020203" pitchFamily="34" charset="-79"/>
                      <a:cs typeface="GILL SANS SEMIBOLD" panose="020B0502020104020203" pitchFamily="34" charset="-79"/>
                    </a:rPr>
                    <a:t>address</a:t>
                  </a:r>
                </a:p>
                <a:p>
                  <a:pPr algn="ctr">
                    <a:spcBef>
                      <a:spcPct val="0"/>
                    </a:spcBef>
                  </a:pPr>
                  <a:r>
                    <a:rPr lang="en-US" altLang="en-US" sz="1800" dirty="0">
                      <a:latin typeface="GILL SANS SEMIBOLD" panose="020B0502020104020203" pitchFamily="34" charset="-79"/>
                      <a:cs typeface="GILL SANS SEMIBOLD" panose="020B0502020104020203" pitchFamily="34" charset="-79"/>
                    </a:rPr>
                    <a:t>spaces</a:t>
                  </a:r>
                </a:p>
              </p:txBody>
            </p:sp>
            <p:sp>
              <p:nvSpPr>
                <p:cNvPr id="35855" name="Text Box 26"/>
                <p:cNvSpPr txBox="1">
                  <a:spLocks noChangeArrowheads="1"/>
                </p:cNvSpPr>
                <p:nvPr/>
              </p:nvSpPr>
              <p:spPr bwMode="auto">
                <a:xfrm>
                  <a:off x="3224" y="3648"/>
                  <a:ext cx="58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threads</a:t>
                  </a:r>
                </a:p>
              </p:txBody>
            </p:sp>
          </p:grpSp>
          <p:sp>
            <p:nvSpPr>
              <p:cNvPr id="35848" name="Text Box 27"/>
              <p:cNvSpPr txBox="1">
                <a:spLocks noChangeArrowheads="1"/>
              </p:cNvSpPr>
              <p:nvPr/>
            </p:nvSpPr>
            <p:spPr bwMode="auto">
              <a:xfrm>
                <a:off x="2863" y="3840"/>
                <a:ext cx="184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Microkernel Structure</a:t>
                </a:r>
              </a:p>
            </p:txBody>
          </p:sp>
        </p:grpSp>
      </p:grpSp>
    </p:spTree>
    <p:extLst>
      <p:ext uri="{BB962C8B-B14F-4D97-AF65-F5344CB8AC3E}">
        <p14:creationId xmlns:p14="http://schemas.microsoft.com/office/powerpoint/2010/main" val="1414369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5571">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005572"/>
                                        </p:tgtEl>
                                        <p:attrNameLst>
                                          <p:attrName>style.visibility</p:attrName>
                                        </p:attrNameLst>
                                      </p:cBhvr>
                                      <p:to>
                                        <p:strVal val="visible"/>
                                      </p:to>
                                    </p:set>
                                    <p:anim calcmode="lin" valueType="num">
                                      <p:cBhvr additive="base">
                                        <p:cTn id="11" dur="500" fill="hold"/>
                                        <p:tgtEl>
                                          <p:spTgt spid="1005572"/>
                                        </p:tgtEl>
                                        <p:attrNameLst>
                                          <p:attrName>ppt_x</p:attrName>
                                        </p:attrNameLst>
                                      </p:cBhvr>
                                      <p:tavLst>
                                        <p:tav tm="0">
                                          <p:val>
                                            <p:strVal val="#ppt_x"/>
                                          </p:val>
                                        </p:tav>
                                        <p:tav tm="100000">
                                          <p:val>
                                            <p:strVal val="#ppt_x"/>
                                          </p:val>
                                        </p:tav>
                                      </p:tavLst>
                                    </p:anim>
                                    <p:anim calcmode="lin" valueType="num">
                                      <p:cBhvr additive="base">
                                        <p:cTn id="12" dur="500" fill="hold"/>
                                        <p:tgtEl>
                                          <p:spTgt spid="10055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5571">
                                            <p:txEl>
                                              <p:pRg st="11" end="11"/>
                                            </p:txEl>
                                          </p:spTgt>
                                        </p:tgtEl>
                                        <p:attrNameLst>
                                          <p:attrName>style.visibility</p:attrName>
                                        </p:attrNameLst>
                                      </p:cBhvr>
                                      <p:to>
                                        <p:strVal val="visible"/>
                                      </p:to>
                                    </p:set>
                                    <p:animEffect transition="in" filter="fade">
                                      <p:cBhvr>
                                        <p:cTn id="17" dur="500"/>
                                        <p:tgtEl>
                                          <p:spTgt spid="1005571">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5571">
                                            <p:txEl>
                                              <p:pRg st="12" end="12"/>
                                            </p:txEl>
                                          </p:spTgt>
                                        </p:tgtEl>
                                        <p:attrNameLst>
                                          <p:attrName>style.visibility</p:attrName>
                                        </p:attrNameLst>
                                      </p:cBhvr>
                                      <p:to>
                                        <p:strVal val="visible"/>
                                      </p:to>
                                    </p:set>
                                    <p:animEffect transition="in" filter="fade">
                                      <p:cBhvr>
                                        <p:cTn id="22" dur="500"/>
                                        <p:tgtEl>
                                          <p:spTgt spid="1005571">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5571">
                                            <p:txEl>
                                              <p:pRg st="13" end="13"/>
                                            </p:txEl>
                                          </p:spTgt>
                                        </p:tgtEl>
                                        <p:attrNameLst>
                                          <p:attrName>style.visibility</p:attrName>
                                        </p:attrNameLst>
                                      </p:cBhvr>
                                      <p:to>
                                        <p:strVal val="visible"/>
                                      </p:to>
                                    </p:set>
                                    <p:animEffect transition="in" filter="fade">
                                      <p:cBhvr>
                                        <p:cTn id="27" dur="500"/>
                                        <p:tgtEl>
                                          <p:spTgt spid="1005571">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5571">
                                            <p:txEl>
                                              <p:pRg st="14" end="14"/>
                                            </p:txEl>
                                          </p:spTgt>
                                        </p:tgtEl>
                                        <p:attrNameLst>
                                          <p:attrName>style.visibility</p:attrName>
                                        </p:attrNameLst>
                                      </p:cBhvr>
                                      <p:to>
                                        <p:strVal val="visible"/>
                                      </p:to>
                                    </p:set>
                                    <p:animEffect transition="in" filter="fade">
                                      <p:cBhvr>
                                        <p:cTn id="32" dur="500"/>
                                        <p:tgtEl>
                                          <p:spTgt spid="1005571">
                                            <p:txEl>
                                              <p:pRg st="14" end="1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05571">
                                            <p:txEl>
                                              <p:pRg st="15" end="15"/>
                                            </p:txEl>
                                          </p:spTgt>
                                        </p:tgtEl>
                                        <p:attrNameLst>
                                          <p:attrName>style.visibility</p:attrName>
                                        </p:attrNameLst>
                                      </p:cBhvr>
                                      <p:to>
                                        <p:strVal val="visible"/>
                                      </p:to>
                                    </p:set>
                                    <p:animEffect transition="in" filter="fade">
                                      <p:cBhvr>
                                        <p:cTn id="35" dur="500"/>
                                        <p:tgtEl>
                                          <p:spTgt spid="10055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067800" cy="533400"/>
          </a:xfrm>
        </p:spPr>
        <p:txBody>
          <a:bodyPr/>
          <a:lstStyle/>
          <a:p>
            <a:r>
              <a:rPr lang="en-US" sz="2800" dirty="0"/>
              <a:t>Network-Attached Storage and the CAP Theorem</a:t>
            </a:r>
          </a:p>
        </p:txBody>
      </p:sp>
      <p:sp>
        <p:nvSpPr>
          <p:cNvPr id="3" name="Content Placeholder 2"/>
          <p:cNvSpPr>
            <a:spLocks noGrp="1"/>
          </p:cNvSpPr>
          <p:nvPr>
            <p:ph idx="1"/>
          </p:nvPr>
        </p:nvSpPr>
        <p:spPr>
          <a:xfrm>
            <a:off x="609600" y="3615998"/>
            <a:ext cx="10972800" cy="3165803"/>
          </a:xfrm>
        </p:spPr>
        <p:txBody>
          <a:bodyPr>
            <a:normAutofit fontScale="92500" lnSpcReduction="10000"/>
          </a:bodyPr>
          <a:lstStyle/>
          <a:p>
            <a:r>
              <a:rPr lang="en-US" dirty="0"/>
              <a:t>Consistency: </a:t>
            </a:r>
          </a:p>
          <a:p>
            <a:pPr lvl="1"/>
            <a:r>
              <a:rPr lang="en-US" dirty="0"/>
              <a:t>Changes appear to everyone in the same serial order</a:t>
            </a:r>
          </a:p>
          <a:p>
            <a:r>
              <a:rPr lang="en-US" dirty="0"/>
              <a:t>Availability:</a:t>
            </a:r>
          </a:p>
          <a:p>
            <a:pPr lvl="1"/>
            <a:r>
              <a:rPr lang="en-US" dirty="0"/>
              <a:t>Can get a result at any time</a:t>
            </a:r>
          </a:p>
          <a:p>
            <a:r>
              <a:rPr lang="en-US" dirty="0"/>
              <a:t>Partition-Tolerance</a:t>
            </a:r>
          </a:p>
          <a:p>
            <a:pPr lvl="1"/>
            <a:r>
              <a:rPr lang="en-US" dirty="0"/>
              <a:t>System continues to work even when network becomes partitioned</a:t>
            </a:r>
          </a:p>
          <a:p>
            <a:r>
              <a:rPr lang="en-US" dirty="0"/>
              <a:t>Consistency, Availability, Partition-Tolerance (CAP) Theorem: </a:t>
            </a:r>
            <a:r>
              <a:rPr lang="en-US" dirty="0">
                <a:solidFill>
                  <a:srgbClr val="FF0000"/>
                </a:solidFill>
              </a:rPr>
              <a:t>Cannot have all three at same time</a:t>
            </a:r>
          </a:p>
          <a:p>
            <a:pPr lvl="1"/>
            <a:r>
              <a:rPr lang="en-US" dirty="0"/>
              <a:t>Otherwise known as “Brewer’s Theorem”</a:t>
            </a:r>
          </a:p>
          <a:p>
            <a:pPr lvl="1"/>
            <a:endParaRPr lang="en-US" dirty="0"/>
          </a:p>
          <a:p>
            <a:pPr lvl="1"/>
            <a:endParaRPr lang="en-US" dirty="0"/>
          </a:p>
        </p:txBody>
      </p:sp>
      <p:sp>
        <p:nvSpPr>
          <p:cNvPr id="4" name="Cloud 3"/>
          <p:cNvSpPr/>
          <p:nvPr/>
        </p:nvSpPr>
        <p:spPr bwMode="auto">
          <a:xfrm>
            <a:off x="4114800" y="990600"/>
            <a:ext cx="3657600" cy="2362200"/>
          </a:xfrm>
          <a:prstGeom prst="cloud">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200" dirty="0">
                <a:latin typeface="Gill Sans"/>
              </a:rPr>
              <a:t>Network</a:t>
            </a:r>
          </a:p>
        </p:txBody>
      </p:sp>
      <p:sp>
        <p:nvSpPr>
          <p:cNvPr id="11" name="Left-Right Arrow 10"/>
          <p:cNvSpPr/>
          <p:nvPr/>
        </p:nvSpPr>
        <p:spPr bwMode="auto">
          <a:xfrm rot="213622">
            <a:off x="2808280" y="2017663"/>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7" name="Left-Right Arrow 46"/>
          <p:cNvSpPr/>
          <p:nvPr/>
        </p:nvSpPr>
        <p:spPr bwMode="auto">
          <a:xfrm rot="20023723">
            <a:off x="3290668" y="2589176"/>
            <a:ext cx="1467402" cy="296566"/>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8" name="Left-Right Arrow 47"/>
          <p:cNvSpPr/>
          <p:nvPr/>
        </p:nvSpPr>
        <p:spPr bwMode="auto">
          <a:xfrm rot="1829678">
            <a:off x="3974831" y="1641636"/>
            <a:ext cx="839688" cy="27787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9" name="Left-Right Arrow 48"/>
          <p:cNvSpPr/>
          <p:nvPr/>
        </p:nvSpPr>
        <p:spPr bwMode="auto">
          <a:xfrm rot="20773327">
            <a:off x="7364444" y="1543721"/>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50" name="Left-Right Arrow 49"/>
          <p:cNvSpPr/>
          <p:nvPr/>
        </p:nvSpPr>
        <p:spPr bwMode="auto">
          <a:xfrm rot="738253">
            <a:off x="7418586" y="2161512"/>
            <a:ext cx="1409183" cy="259184"/>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grpSp>
        <p:nvGrpSpPr>
          <p:cNvPr id="131" name="Group 130"/>
          <p:cNvGrpSpPr/>
          <p:nvPr/>
        </p:nvGrpSpPr>
        <p:grpSpPr>
          <a:xfrm>
            <a:off x="4788948" y="812376"/>
            <a:ext cx="2125450" cy="1198086"/>
            <a:chOff x="3533402" y="573769"/>
            <a:chExt cx="2125450" cy="1198086"/>
          </a:xfrm>
        </p:grpSpPr>
        <p:grpSp>
          <p:nvGrpSpPr>
            <p:cNvPr id="10" name="Group 26"/>
            <p:cNvGrpSpPr>
              <a:grpSpLocks/>
            </p:cNvGrpSpPr>
            <p:nvPr/>
          </p:nvGrpSpPr>
          <p:grpSpPr bwMode="auto">
            <a:xfrm>
              <a:off x="4532479" y="636785"/>
              <a:ext cx="1126373" cy="973557"/>
              <a:chOff x="2969" y="720"/>
              <a:chExt cx="1159" cy="864"/>
            </a:xfrm>
          </p:grpSpPr>
          <p:grpSp>
            <p:nvGrpSpPr>
              <p:cNvPr id="12" name="Group 25"/>
              <p:cNvGrpSpPr>
                <a:grpSpLocks/>
              </p:cNvGrpSpPr>
              <p:nvPr/>
            </p:nvGrpSpPr>
            <p:grpSpPr bwMode="auto">
              <a:xfrm>
                <a:off x="3600" y="720"/>
                <a:ext cx="528" cy="864"/>
                <a:chOff x="3600" y="720"/>
                <a:chExt cx="528" cy="864"/>
              </a:xfrm>
            </p:grpSpPr>
            <p:sp>
              <p:nvSpPr>
                <p:cNvPr id="14"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3"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30" name="Picture 129"/>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pic>
        <p:nvPicPr>
          <p:cNvPr id="148" name="Picture 147"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8870" y="761098"/>
            <a:ext cx="1186091" cy="1186091"/>
          </a:xfrm>
          <a:prstGeom prst="rect">
            <a:avLst/>
          </a:prstGeom>
        </p:spPr>
      </p:pic>
      <p:pic>
        <p:nvPicPr>
          <p:cNvPr id="149" name="Picture 148"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8219" y="1637422"/>
            <a:ext cx="1186091" cy="1186091"/>
          </a:xfrm>
          <a:prstGeom prst="rect">
            <a:avLst/>
          </a:prstGeom>
        </p:spPr>
      </p:pic>
      <p:pic>
        <p:nvPicPr>
          <p:cNvPr id="150" name="Picture 149"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28826" y="2629175"/>
            <a:ext cx="1186091" cy="1186091"/>
          </a:xfrm>
          <a:prstGeom prst="rect">
            <a:avLst/>
          </a:prstGeom>
        </p:spPr>
      </p:pic>
      <p:pic>
        <p:nvPicPr>
          <p:cNvPr id="151" name="Picture 150"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4832" y="842057"/>
            <a:ext cx="1186091" cy="1186091"/>
          </a:xfrm>
          <a:prstGeom prst="rect">
            <a:avLst/>
          </a:prstGeom>
        </p:spPr>
      </p:pic>
      <p:pic>
        <p:nvPicPr>
          <p:cNvPr id="152" name="Picture 151"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87452" y="1933333"/>
            <a:ext cx="1186091" cy="1186091"/>
          </a:xfrm>
          <a:prstGeom prst="rect">
            <a:avLst/>
          </a:prstGeom>
        </p:spPr>
      </p:pic>
      <p:grpSp>
        <p:nvGrpSpPr>
          <p:cNvPr id="153" name="Group 152"/>
          <p:cNvGrpSpPr/>
          <p:nvPr/>
        </p:nvGrpSpPr>
        <p:grpSpPr>
          <a:xfrm>
            <a:off x="6470523" y="2473100"/>
            <a:ext cx="2125450" cy="1198086"/>
            <a:chOff x="3533402" y="573769"/>
            <a:chExt cx="2125450" cy="1198086"/>
          </a:xfrm>
        </p:grpSpPr>
        <p:grpSp>
          <p:nvGrpSpPr>
            <p:cNvPr id="154" name="Group 26"/>
            <p:cNvGrpSpPr>
              <a:grpSpLocks/>
            </p:cNvGrpSpPr>
            <p:nvPr/>
          </p:nvGrpSpPr>
          <p:grpSpPr bwMode="auto">
            <a:xfrm>
              <a:off x="4532479" y="636785"/>
              <a:ext cx="1126373" cy="973557"/>
              <a:chOff x="2969" y="720"/>
              <a:chExt cx="1159" cy="864"/>
            </a:xfrm>
          </p:grpSpPr>
          <p:grpSp>
            <p:nvGrpSpPr>
              <p:cNvPr id="156" name="Group 25"/>
              <p:cNvGrpSpPr>
                <a:grpSpLocks/>
              </p:cNvGrpSpPr>
              <p:nvPr/>
            </p:nvGrpSpPr>
            <p:grpSpPr bwMode="auto">
              <a:xfrm>
                <a:off x="3600" y="720"/>
                <a:ext cx="528" cy="864"/>
                <a:chOff x="3600" y="720"/>
                <a:chExt cx="528" cy="864"/>
              </a:xfrm>
            </p:grpSpPr>
            <p:sp>
              <p:nvSpPr>
                <p:cNvPr id="158"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9"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0"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57"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55" name="Picture 154"/>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nvGrpSpPr>
          <p:cNvPr id="161" name="Group 160"/>
          <p:cNvGrpSpPr/>
          <p:nvPr/>
        </p:nvGrpSpPr>
        <p:grpSpPr>
          <a:xfrm>
            <a:off x="4039360" y="2764314"/>
            <a:ext cx="2125450" cy="1198086"/>
            <a:chOff x="3533402" y="573769"/>
            <a:chExt cx="2125450" cy="1198086"/>
          </a:xfrm>
        </p:grpSpPr>
        <p:grpSp>
          <p:nvGrpSpPr>
            <p:cNvPr id="162" name="Group 26"/>
            <p:cNvGrpSpPr>
              <a:grpSpLocks/>
            </p:cNvGrpSpPr>
            <p:nvPr/>
          </p:nvGrpSpPr>
          <p:grpSpPr bwMode="auto">
            <a:xfrm>
              <a:off x="4532479" y="636785"/>
              <a:ext cx="1126373" cy="973557"/>
              <a:chOff x="2969" y="720"/>
              <a:chExt cx="1159" cy="864"/>
            </a:xfrm>
          </p:grpSpPr>
          <p:grpSp>
            <p:nvGrpSpPr>
              <p:cNvPr id="164" name="Group 25"/>
              <p:cNvGrpSpPr>
                <a:grpSpLocks/>
              </p:cNvGrpSpPr>
              <p:nvPr/>
            </p:nvGrpSpPr>
            <p:grpSpPr bwMode="auto">
              <a:xfrm>
                <a:off x="3600" y="720"/>
                <a:ext cx="528" cy="864"/>
                <a:chOff x="3600" y="720"/>
                <a:chExt cx="528" cy="864"/>
              </a:xfrm>
            </p:grpSpPr>
            <p:sp>
              <p:nvSpPr>
                <p:cNvPr id="166"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7"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8"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65"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63" name="Picture 162"/>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spTree>
    <p:extLst>
      <p:ext uri="{BB962C8B-B14F-4D97-AF65-F5344CB8AC3E}">
        <p14:creationId xmlns:p14="http://schemas.microsoft.com/office/powerpoint/2010/main" val="3455981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B956-AA0D-F348-95A9-96827A43BD8D}"/>
              </a:ext>
            </a:extLst>
          </p:cNvPr>
          <p:cNvSpPr>
            <a:spLocks noGrp="1"/>
          </p:cNvSpPr>
          <p:nvPr>
            <p:ph type="title"/>
          </p:nvPr>
        </p:nvSpPr>
        <p:spPr/>
        <p:txBody>
          <a:bodyPr/>
          <a:lstStyle/>
          <a:p>
            <a:r>
              <a:rPr lang="en-US" dirty="0"/>
              <a:t>Distributed File Systems</a:t>
            </a:r>
          </a:p>
        </p:txBody>
      </p:sp>
      <p:sp>
        <p:nvSpPr>
          <p:cNvPr id="3" name="Content Placeholder 2">
            <a:extLst>
              <a:ext uri="{FF2B5EF4-FFF2-40B4-BE49-F238E27FC236}">
                <a16:creationId xmlns:a16="http://schemas.microsoft.com/office/drawing/2014/main" id="{2B1E0EC3-1752-C54E-8D2C-0CDB64EF1576}"/>
              </a:ext>
            </a:extLst>
          </p:cNvPr>
          <p:cNvSpPr>
            <a:spLocks noGrp="1"/>
          </p:cNvSpPr>
          <p:nvPr>
            <p:ph idx="1"/>
          </p:nvPr>
        </p:nvSpPr>
        <p:spPr>
          <a:xfrm>
            <a:off x="914400" y="2490014"/>
            <a:ext cx="8915400" cy="4215585"/>
          </a:xfrm>
        </p:spPr>
        <p:txBody>
          <a:bodyPr>
            <a:normAutofit/>
          </a:bodyPr>
          <a:lstStyle/>
          <a:p>
            <a:r>
              <a:rPr lang="en-US" dirty="0"/>
              <a:t>Transparent access to files stored on a remote disk</a:t>
            </a:r>
          </a:p>
          <a:p>
            <a:r>
              <a:rPr lang="en-US" i="1" dirty="0"/>
              <a:t>Mount</a:t>
            </a:r>
            <a:r>
              <a:rPr lang="en-US" dirty="0"/>
              <a:t> remote files into your local file system</a:t>
            </a:r>
          </a:p>
          <a:p>
            <a:pPr lvl="1"/>
            <a:r>
              <a:rPr lang="en-US" dirty="0"/>
              <a:t>Directory in local file system refers to remote files</a:t>
            </a:r>
          </a:p>
          <a:p>
            <a:pPr lvl="1"/>
            <a:r>
              <a:rPr lang="en-US" dirty="0"/>
              <a:t>e.g., </a:t>
            </a:r>
            <a:r>
              <a:rPr lang="en-US" dirty="0">
                <a:latin typeface="Consolas" panose="020B0609020204030204" pitchFamily="49" charset="0"/>
                <a:cs typeface="Consolas" panose="020B0609020204030204" pitchFamily="49" charset="0"/>
              </a:rPr>
              <a:t>/users/jane/prog/</a:t>
            </a:r>
            <a:r>
              <a:rPr lang="en-US" dirty="0" err="1">
                <a:latin typeface="Consolas" panose="020B0609020204030204" pitchFamily="49" charset="0"/>
                <a:cs typeface="Consolas" panose="020B0609020204030204" pitchFamily="49" charset="0"/>
              </a:rPr>
              <a:t>foo.c</a:t>
            </a:r>
            <a:r>
              <a:rPr lang="en-US" dirty="0">
                <a:latin typeface="Consolas" panose="020B0609020204030204" pitchFamily="49" charset="0"/>
                <a:cs typeface="Consolas" panose="020B0609020204030204" pitchFamily="49" charset="0"/>
              </a:rPr>
              <a:t> </a:t>
            </a:r>
            <a:r>
              <a:rPr lang="en-US" dirty="0"/>
              <a:t>on laptop actually refers to</a:t>
            </a:r>
            <a:br>
              <a:rPr lang="en-US" dirty="0"/>
            </a:br>
            <a:r>
              <a:rPr lang="en-US" dirty="0"/>
              <a:t>        </a:t>
            </a:r>
            <a:r>
              <a:rPr lang="en-US" dirty="0">
                <a:latin typeface="Consolas" panose="020B0609020204030204" pitchFamily="49" charset="0"/>
              </a:rPr>
              <a:t>/prog/</a:t>
            </a:r>
            <a:r>
              <a:rPr lang="en-US" dirty="0" err="1">
                <a:latin typeface="Consolas" panose="020B0609020204030204" pitchFamily="49" charset="0"/>
              </a:rPr>
              <a:t>foo.c</a:t>
            </a:r>
            <a:r>
              <a:rPr lang="en-US" dirty="0">
                <a:latin typeface="Consolas" panose="020B0609020204030204" pitchFamily="49" charset="0"/>
                <a:cs typeface="Consolas" panose="020B0609020204030204" pitchFamily="49" charset="0"/>
              </a:rPr>
              <a:t> </a:t>
            </a:r>
            <a:r>
              <a:rPr lang="en-US" dirty="0"/>
              <a:t>on </a:t>
            </a:r>
            <a:r>
              <a:rPr lang="en-US" dirty="0" err="1">
                <a:latin typeface="Consolas" panose="020B0609020204030204" pitchFamily="49" charset="0"/>
              </a:rPr>
              <a:t>adj.cs.berkeley.edu</a:t>
            </a:r>
            <a:endParaRPr lang="en-US" dirty="0">
              <a:latin typeface="Consolas" panose="020B0609020204030204" pitchFamily="49" charset="0"/>
            </a:endParaRPr>
          </a:p>
          <a:p>
            <a:r>
              <a:rPr lang="en-US" i="1" dirty="0"/>
              <a:t>Naming</a:t>
            </a:r>
            <a:r>
              <a:rPr lang="en-US" dirty="0"/>
              <a:t> Choices:</a:t>
            </a:r>
          </a:p>
          <a:p>
            <a:pPr lvl="1"/>
            <a:r>
              <a:rPr lang="en-US" dirty="0"/>
              <a:t>[</a:t>
            </a:r>
            <a:r>
              <a:rPr lang="en-US" dirty="0" err="1"/>
              <a:t>Hostname,localname</a:t>
            </a:r>
            <a:r>
              <a:rPr lang="en-US" dirty="0"/>
              <a:t>]: Filename includes server</a:t>
            </a:r>
          </a:p>
          <a:p>
            <a:pPr lvl="2"/>
            <a:r>
              <a:rPr lang="en-US" dirty="0"/>
              <a:t>No location or migration transparency, except</a:t>
            </a:r>
            <a:br>
              <a:rPr lang="en-US" dirty="0"/>
            </a:br>
            <a:r>
              <a:rPr lang="en-US" dirty="0"/>
              <a:t>through DNS remapping</a:t>
            </a:r>
          </a:p>
          <a:p>
            <a:pPr lvl="1"/>
            <a:r>
              <a:rPr lang="en-US" dirty="0"/>
              <a:t>A global name space: Filename unique in “world”</a:t>
            </a:r>
          </a:p>
          <a:p>
            <a:pPr lvl="2"/>
            <a:r>
              <a:rPr lang="en-US" dirty="0"/>
              <a:t>Can be served by any server</a:t>
            </a:r>
          </a:p>
          <a:p>
            <a:endParaRPr lang="en-US" dirty="0"/>
          </a:p>
          <a:p>
            <a:endParaRPr lang="en-US" dirty="0"/>
          </a:p>
          <a:p>
            <a:pPr lvl="1"/>
            <a:endParaRPr lang="en-US" dirty="0"/>
          </a:p>
        </p:txBody>
      </p:sp>
      <p:grpSp>
        <p:nvGrpSpPr>
          <p:cNvPr id="26" name="Group 25"/>
          <p:cNvGrpSpPr/>
          <p:nvPr/>
        </p:nvGrpSpPr>
        <p:grpSpPr>
          <a:xfrm>
            <a:off x="3155301" y="762000"/>
            <a:ext cx="5837809" cy="1752131"/>
            <a:chOff x="3155301" y="762000"/>
            <a:chExt cx="5837809" cy="1752131"/>
          </a:xfrm>
        </p:grpSpPr>
        <p:sp>
          <p:nvSpPr>
            <p:cNvPr id="5" name="Rectangle 14">
              <a:extLst>
                <a:ext uri="{FF2B5EF4-FFF2-40B4-BE49-F238E27FC236}">
                  <a16:creationId xmlns:a16="http://schemas.microsoft.com/office/drawing/2014/main" id="{AA7D6AAD-B3CE-CC40-8A59-18CCD40B284E}"/>
                </a:ext>
              </a:extLst>
            </p:cNvPr>
            <p:cNvSpPr>
              <a:spLocks noChangeArrowheads="1"/>
            </p:cNvSpPr>
            <p:nvPr/>
          </p:nvSpPr>
          <p:spPr bwMode="auto">
            <a:xfrm>
              <a:off x="4514851" y="1332699"/>
              <a:ext cx="2005755" cy="267501"/>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Network</a:t>
              </a:r>
            </a:p>
          </p:txBody>
        </p:sp>
        <p:sp>
          <p:nvSpPr>
            <p:cNvPr id="6" name="Line 15">
              <a:extLst>
                <a:ext uri="{FF2B5EF4-FFF2-40B4-BE49-F238E27FC236}">
                  <a16:creationId xmlns:a16="http://schemas.microsoft.com/office/drawing/2014/main" id="{105B9B05-BD51-6843-B8EE-A0D822694B13}"/>
                </a:ext>
              </a:extLst>
            </p:cNvPr>
            <p:cNvSpPr>
              <a:spLocks noChangeShapeType="1"/>
            </p:cNvSpPr>
            <p:nvPr/>
          </p:nvSpPr>
          <p:spPr bwMode="auto">
            <a:xfrm flipV="1">
              <a:off x="4543694" y="1219199"/>
              <a:ext cx="200575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7" name="Line 16">
              <a:extLst>
                <a:ext uri="{FF2B5EF4-FFF2-40B4-BE49-F238E27FC236}">
                  <a16:creationId xmlns:a16="http://schemas.microsoft.com/office/drawing/2014/main" id="{42EFC060-3B86-2547-8340-32A24655EA47}"/>
                </a:ext>
              </a:extLst>
            </p:cNvPr>
            <p:cNvSpPr>
              <a:spLocks noChangeShapeType="1"/>
            </p:cNvSpPr>
            <p:nvPr/>
          </p:nvSpPr>
          <p:spPr bwMode="auto">
            <a:xfrm flipH="1" flipV="1">
              <a:off x="4543694" y="1752599"/>
              <a:ext cx="200575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8" name="Text Box 17">
              <a:extLst>
                <a:ext uri="{FF2B5EF4-FFF2-40B4-BE49-F238E27FC236}">
                  <a16:creationId xmlns:a16="http://schemas.microsoft.com/office/drawing/2014/main" id="{7F74FB22-3C9F-3C4D-9FA5-9D01A0D28765}"/>
                </a:ext>
              </a:extLst>
            </p:cNvPr>
            <p:cNvSpPr txBox="1">
              <a:spLocks noChangeArrowheads="1"/>
            </p:cNvSpPr>
            <p:nvPr/>
          </p:nvSpPr>
          <p:spPr bwMode="auto">
            <a:xfrm>
              <a:off x="4832156" y="838497"/>
              <a:ext cx="1401005"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Read File</a:t>
              </a:r>
            </a:p>
          </p:txBody>
        </p:sp>
        <p:sp>
          <p:nvSpPr>
            <p:cNvPr id="9" name="Text Box 18">
              <a:extLst>
                <a:ext uri="{FF2B5EF4-FFF2-40B4-BE49-F238E27FC236}">
                  <a16:creationId xmlns:a16="http://schemas.microsoft.com/office/drawing/2014/main" id="{ED53A650-5F40-C447-A50E-1E2B63C67AFD}"/>
                </a:ext>
              </a:extLst>
            </p:cNvPr>
            <p:cNvSpPr txBox="1">
              <a:spLocks noChangeArrowheads="1"/>
            </p:cNvSpPr>
            <p:nvPr/>
          </p:nvSpPr>
          <p:spPr bwMode="auto">
            <a:xfrm>
              <a:off x="5075202" y="1713580"/>
              <a:ext cx="820718"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Data</a:t>
              </a:r>
            </a:p>
          </p:txBody>
        </p:sp>
        <p:sp>
          <p:nvSpPr>
            <p:cNvPr id="10" name="Text Box 20">
              <a:extLst>
                <a:ext uri="{FF2B5EF4-FFF2-40B4-BE49-F238E27FC236}">
                  <a16:creationId xmlns:a16="http://schemas.microsoft.com/office/drawing/2014/main" id="{E774418E-CF73-874A-A6F7-1058E45AB350}"/>
                </a:ext>
              </a:extLst>
            </p:cNvPr>
            <p:cNvSpPr txBox="1">
              <a:spLocks noChangeArrowheads="1"/>
            </p:cNvSpPr>
            <p:nvPr/>
          </p:nvSpPr>
          <p:spPr bwMode="auto">
            <a:xfrm>
              <a:off x="6662677" y="2057400"/>
              <a:ext cx="1063926"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a:t>
              </a:r>
            </a:p>
          </p:txBody>
        </p:sp>
        <p:grpSp>
          <p:nvGrpSpPr>
            <p:cNvPr id="11" name="Group 21">
              <a:extLst>
                <a:ext uri="{FF2B5EF4-FFF2-40B4-BE49-F238E27FC236}">
                  <a16:creationId xmlns:a16="http://schemas.microsoft.com/office/drawing/2014/main" id="{7BB799E9-B4B8-9A4A-8FC2-00ACCE2718D2}"/>
                </a:ext>
              </a:extLst>
            </p:cNvPr>
            <p:cNvGrpSpPr>
              <a:grpSpLocks/>
            </p:cNvGrpSpPr>
            <p:nvPr/>
          </p:nvGrpSpPr>
          <p:grpSpPr bwMode="auto">
            <a:xfrm>
              <a:off x="7715250" y="762000"/>
              <a:ext cx="1277860" cy="1752131"/>
              <a:chOff x="432" y="1933"/>
              <a:chExt cx="948" cy="1572"/>
            </a:xfrm>
          </p:grpSpPr>
          <p:pic>
            <p:nvPicPr>
              <p:cNvPr id="12" name="Picture 22">
                <a:extLst>
                  <a:ext uri="{FF2B5EF4-FFF2-40B4-BE49-F238E27FC236}">
                    <a16:creationId xmlns:a16="http://schemas.microsoft.com/office/drawing/2014/main" id="{3AED49F3-4985-1147-B0FD-31DF5C1E6506}"/>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a:extLst>
                  <a:ext uri="{FF2B5EF4-FFF2-40B4-BE49-F238E27FC236}">
                    <a16:creationId xmlns:a16="http://schemas.microsoft.com/office/drawing/2014/main" id="{86920CE4-8E3B-E14C-B732-26FDBED9428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4">
                <a:extLst>
                  <a:ext uri="{FF2B5EF4-FFF2-40B4-BE49-F238E27FC236}">
                    <a16:creationId xmlns:a16="http://schemas.microsoft.com/office/drawing/2014/main" id="{8614D847-BF2D-CA4B-B874-AABB1BDDDF83}"/>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5">
                <a:extLst>
                  <a:ext uri="{FF2B5EF4-FFF2-40B4-BE49-F238E27FC236}">
                    <a16:creationId xmlns:a16="http://schemas.microsoft.com/office/drawing/2014/main" id="{8CA7D09A-2970-1647-BF4A-96AC300F605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41E9021A-B0FC-FA40-9227-C04304BE4729}"/>
                </a:ext>
              </a:extLst>
            </p:cNvPr>
            <p:cNvGrpSpPr/>
            <p:nvPr/>
          </p:nvGrpSpPr>
          <p:grpSpPr>
            <a:xfrm>
              <a:off x="3155301" y="965734"/>
              <a:ext cx="1186091" cy="1520434"/>
              <a:chOff x="1688450" y="737135"/>
              <a:chExt cx="1186091" cy="1520434"/>
            </a:xfrm>
          </p:grpSpPr>
          <p:sp>
            <p:nvSpPr>
              <p:cNvPr id="18" name="Text Box 19">
                <a:extLst>
                  <a:ext uri="{FF2B5EF4-FFF2-40B4-BE49-F238E27FC236}">
                    <a16:creationId xmlns:a16="http://schemas.microsoft.com/office/drawing/2014/main" id="{26FA2346-78A5-E446-8C9F-C8A5D415179F}"/>
                  </a:ext>
                </a:extLst>
              </p:cNvPr>
              <p:cNvSpPr txBox="1">
                <a:spLocks noChangeArrowheads="1"/>
              </p:cNvSpPr>
              <p:nvPr/>
            </p:nvSpPr>
            <p:spPr bwMode="auto">
              <a:xfrm>
                <a:off x="1810385" y="1829257"/>
                <a:ext cx="9890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Client</a:t>
                </a:r>
              </a:p>
            </p:txBody>
          </p:sp>
          <p:pic>
            <p:nvPicPr>
              <p:cNvPr id="19" name="Picture 18" descr="Australian Genealogy Journeys: February 2011">
                <a:extLst>
                  <a:ext uri="{FF2B5EF4-FFF2-40B4-BE49-F238E27FC236}">
                    <a16:creationId xmlns:a16="http://schemas.microsoft.com/office/drawing/2014/main" id="{67C97095-DEE6-5645-BD75-6BCA32B460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pic>
          <p:nvPicPr>
            <p:cNvPr id="20" name="Picture 19">
              <a:extLst>
                <a:ext uri="{FF2B5EF4-FFF2-40B4-BE49-F238E27FC236}">
                  <a16:creationId xmlns:a16="http://schemas.microsoft.com/office/drawing/2014/main" id="{49FEF1DD-9989-864C-A35B-4146C5BF990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56263" y="934958"/>
              <a:ext cx="1198086" cy="1198086"/>
            </a:xfrm>
            <a:prstGeom prst="rect">
              <a:avLst/>
            </a:prstGeom>
          </p:spPr>
        </p:pic>
      </p:grpSp>
      <p:grpSp>
        <p:nvGrpSpPr>
          <p:cNvPr id="21" name="Group 37"/>
          <p:cNvGrpSpPr>
            <a:grpSpLocks/>
          </p:cNvGrpSpPr>
          <p:nvPr/>
        </p:nvGrpSpPr>
        <p:grpSpPr bwMode="auto">
          <a:xfrm>
            <a:off x="8229495" y="2113251"/>
            <a:ext cx="3581400" cy="3429000"/>
            <a:chOff x="3456" y="2016"/>
            <a:chExt cx="2256" cy="2160"/>
          </a:xfrm>
        </p:grpSpPr>
        <p:pic>
          <p:nvPicPr>
            <p:cNvPr id="22"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l="19032" t="613" r="19032" b="613"/>
            <a:stretch>
              <a:fillRect/>
            </a:stretch>
          </p:blipFill>
          <p:spPr bwMode="auto">
            <a:xfrm>
              <a:off x="4272" y="2016"/>
              <a:ext cx="1404" cy="1680"/>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31"/>
            <p:cNvSpPr>
              <a:spLocks noChangeArrowheads="1"/>
            </p:cNvSpPr>
            <p:nvPr/>
          </p:nvSpPr>
          <p:spPr bwMode="auto">
            <a:xfrm>
              <a:off x="3456" y="3744"/>
              <a:ext cx="912" cy="384"/>
            </a:xfrm>
            <a:prstGeom prst="wedgeRectCallout">
              <a:avLst>
                <a:gd name="adj1" fmla="val 59648"/>
                <a:gd name="adj2" fmla="val -237500"/>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err="1"/>
                <a:t>coeus</a:t>
              </a:r>
              <a:r>
                <a:rPr lang="en-US" altLang="en-US" sz="1800" dirty="0"/>
                <a:t>:/sue</a:t>
              </a:r>
            </a:p>
          </p:txBody>
        </p:sp>
        <p:sp>
          <p:nvSpPr>
            <p:cNvPr id="24" name="AutoShape 34"/>
            <p:cNvSpPr>
              <a:spLocks noChangeArrowheads="1"/>
            </p:cNvSpPr>
            <p:nvPr/>
          </p:nvSpPr>
          <p:spPr bwMode="auto">
            <a:xfrm>
              <a:off x="4560" y="3792"/>
              <a:ext cx="912" cy="384"/>
            </a:xfrm>
            <a:prstGeom prst="wedgeRectCallout">
              <a:avLst>
                <a:gd name="adj1" fmla="val -9542"/>
                <a:gd name="adj2" fmla="val -153125"/>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a:t>adj:/prog</a:t>
              </a:r>
            </a:p>
          </p:txBody>
        </p:sp>
        <p:sp>
          <p:nvSpPr>
            <p:cNvPr id="25" name="AutoShape 35"/>
            <p:cNvSpPr>
              <a:spLocks noChangeArrowheads="1"/>
            </p:cNvSpPr>
            <p:nvPr/>
          </p:nvSpPr>
          <p:spPr bwMode="auto">
            <a:xfrm>
              <a:off x="4848" y="2064"/>
              <a:ext cx="864" cy="384"/>
            </a:xfrm>
            <a:prstGeom prst="wedgeRectCallout">
              <a:avLst>
                <a:gd name="adj1" fmla="val 2778"/>
                <a:gd name="adj2" fmla="val 13463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a:t>adj:/jane</a:t>
              </a:r>
            </a:p>
          </p:txBody>
        </p:sp>
      </p:grpSp>
    </p:spTree>
    <p:extLst>
      <p:ext uri="{BB962C8B-B14F-4D97-AF65-F5344CB8AC3E}">
        <p14:creationId xmlns:p14="http://schemas.microsoft.com/office/powerpoint/2010/main" val="416756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600200" y="1607188"/>
            <a:ext cx="8915400" cy="3810002"/>
          </a:xfrm>
          <a:prstGeom prst="rect">
            <a:avLst/>
          </a:prstGeom>
          <a:solidFill>
            <a:schemeClr val="accent1">
              <a:lumMod val="40000"/>
              <a:lumOff val="60000"/>
            </a:schemeClr>
          </a:solidFill>
          <a:ln w="28575"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 name="Title 1"/>
          <p:cNvSpPr>
            <a:spLocks noGrp="1"/>
          </p:cNvSpPr>
          <p:nvPr>
            <p:ph type="title"/>
          </p:nvPr>
        </p:nvSpPr>
        <p:spPr>
          <a:xfrm>
            <a:off x="1752600" y="152400"/>
            <a:ext cx="8458200" cy="644513"/>
          </a:xfrm>
        </p:spPr>
        <p:txBody>
          <a:bodyPr>
            <a:normAutofit/>
          </a:bodyPr>
          <a:lstStyle/>
          <a:p>
            <a:r>
              <a:rPr lang="en-US" sz="4000" dirty="0">
                <a:latin typeface="Gill Sans" panose="020B0502020104020203" pitchFamily="34" charset="-79"/>
                <a:cs typeface="Gill Sans" panose="020B0502020104020203" pitchFamily="34" charset="-79"/>
              </a:rPr>
              <a:t>Enabling Design: VFS </a:t>
            </a:r>
          </a:p>
        </p:txBody>
      </p:sp>
      <p:sp>
        <p:nvSpPr>
          <p:cNvPr id="4" name="Rectangle 3"/>
          <p:cNvSpPr/>
          <p:nvPr/>
        </p:nvSpPr>
        <p:spPr bwMode="auto">
          <a:xfrm>
            <a:off x="1771383" y="838200"/>
            <a:ext cx="8591817" cy="4572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0" dirty="0">
                <a:latin typeface="Gill Sans" panose="020B0502020104020203" pitchFamily="34" charset="-79"/>
                <a:ea typeface="Gill Sans" charset="0"/>
                <a:cs typeface="Gill Sans" panose="020B0502020104020203" pitchFamily="34" charset="-79"/>
              </a:rPr>
              <a:t>The System Call Interface</a:t>
            </a:r>
          </a:p>
        </p:txBody>
      </p:sp>
      <p:sp>
        <p:nvSpPr>
          <p:cNvPr id="5" name="Rectangle 4"/>
          <p:cNvSpPr/>
          <p:nvPr/>
        </p:nvSpPr>
        <p:spPr bwMode="auto">
          <a:xfrm>
            <a:off x="1752601"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Process</a:t>
            </a:r>
          </a:p>
          <a:p>
            <a:pPr algn="ctr"/>
            <a:r>
              <a:rPr lang="en-US" sz="1900" b="0" dirty="0">
                <a:latin typeface="Gill Sans" panose="020B0502020104020203" pitchFamily="34" charset="-79"/>
                <a:ea typeface="Gill Sans" charset="0"/>
                <a:cs typeface="Gill Sans" panose="020B0502020104020203" pitchFamily="34" charset="-79"/>
              </a:rPr>
              <a:t>Management</a:t>
            </a:r>
          </a:p>
        </p:txBody>
      </p:sp>
      <p:sp>
        <p:nvSpPr>
          <p:cNvPr id="6" name="Rectangle 5"/>
          <p:cNvSpPr/>
          <p:nvPr/>
        </p:nvSpPr>
        <p:spPr bwMode="auto">
          <a:xfrm>
            <a:off x="3501445"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Memory</a:t>
            </a:r>
            <a:br>
              <a:rPr lang="en-US" sz="1900" b="0" dirty="0">
                <a:latin typeface="Gill Sans" panose="020B0502020104020203" pitchFamily="34" charset="-79"/>
                <a:ea typeface="Gill Sans" charset="0"/>
                <a:cs typeface="Gill Sans" panose="020B0502020104020203" pitchFamily="34" charset="-79"/>
              </a:rPr>
            </a:br>
            <a:r>
              <a:rPr lang="en-US" sz="1900" b="0" dirty="0">
                <a:latin typeface="Gill Sans" panose="020B0502020104020203" pitchFamily="34" charset="-79"/>
                <a:ea typeface="Gill Sans" charset="0"/>
                <a:cs typeface="Gill Sans" panose="020B0502020104020203" pitchFamily="34" charset="-79"/>
              </a:rPr>
              <a:t>Management</a:t>
            </a:r>
          </a:p>
        </p:txBody>
      </p:sp>
      <p:sp>
        <p:nvSpPr>
          <p:cNvPr id="7" name="Rectangle 6"/>
          <p:cNvSpPr/>
          <p:nvPr/>
        </p:nvSpPr>
        <p:spPr bwMode="auto">
          <a:xfrm>
            <a:off x="5265988"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err="1">
                <a:latin typeface="Gill Sans" panose="020B0502020104020203" pitchFamily="34" charset="-79"/>
                <a:ea typeface="Gill Sans" charset="0"/>
                <a:cs typeface="Gill Sans" panose="020B0502020104020203" pitchFamily="34" charset="-79"/>
              </a:rPr>
              <a:t>Filesystems</a:t>
            </a:r>
            <a:endParaRPr lang="en-US" sz="1900" b="0" dirty="0">
              <a:latin typeface="Gill Sans" panose="020B0502020104020203" pitchFamily="34" charset="-79"/>
              <a:ea typeface="Gill Sans" charset="0"/>
              <a:cs typeface="Gill Sans" panose="020B0502020104020203" pitchFamily="34" charset="-79"/>
            </a:endParaRPr>
          </a:p>
        </p:txBody>
      </p:sp>
      <p:sp>
        <p:nvSpPr>
          <p:cNvPr id="8" name="Rectangle 7"/>
          <p:cNvSpPr/>
          <p:nvPr/>
        </p:nvSpPr>
        <p:spPr bwMode="auto">
          <a:xfrm>
            <a:off x="6999133"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Device</a:t>
            </a:r>
            <a:br>
              <a:rPr lang="en-US" sz="1900" b="0" dirty="0">
                <a:latin typeface="Gill Sans" panose="020B0502020104020203" pitchFamily="34" charset="-79"/>
                <a:ea typeface="Gill Sans" charset="0"/>
                <a:cs typeface="Gill Sans" panose="020B0502020104020203" pitchFamily="34" charset="-79"/>
              </a:rPr>
            </a:br>
            <a:r>
              <a:rPr lang="en-US" sz="1900" b="0" dirty="0">
                <a:latin typeface="Gill Sans" panose="020B0502020104020203" pitchFamily="34" charset="-79"/>
                <a:ea typeface="Gill Sans" charset="0"/>
                <a:cs typeface="Gill Sans" panose="020B0502020104020203" pitchFamily="34" charset="-79"/>
              </a:rPr>
              <a:t>Control</a:t>
            </a:r>
          </a:p>
        </p:txBody>
      </p:sp>
      <p:sp>
        <p:nvSpPr>
          <p:cNvPr id="9" name="Rectangle 8"/>
          <p:cNvSpPr/>
          <p:nvPr/>
        </p:nvSpPr>
        <p:spPr bwMode="auto">
          <a:xfrm>
            <a:off x="8747976"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Networking</a:t>
            </a:r>
          </a:p>
        </p:txBody>
      </p:sp>
      <p:sp>
        <p:nvSpPr>
          <p:cNvPr id="15" name="Rectangle 14"/>
          <p:cNvSpPr/>
          <p:nvPr/>
        </p:nvSpPr>
        <p:spPr bwMode="auto">
          <a:xfrm>
            <a:off x="1771383"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Architecture</a:t>
            </a:r>
          </a:p>
          <a:p>
            <a:pPr algn="ctr"/>
            <a:r>
              <a:rPr lang="en-US" sz="2000" b="0" dirty="0">
                <a:latin typeface="Gill Sans" panose="020B0502020104020203" pitchFamily="34" charset="-79"/>
                <a:ea typeface="Gill Sans" charset="0"/>
                <a:cs typeface="Gill Sans" panose="020B0502020104020203" pitchFamily="34" charset="-79"/>
              </a:rPr>
              <a:t>Dependent</a:t>
            </a:r>
          </a:p>
          <a:p>
            <a:pPr algn="ctr"/>
            <a:r>
              <a:rPr lang="en-US" sz="2000" b="0" dirty="0">
                <a:latin typeface="Gill Sans" panose="020B0502020104020203" pitchFamily="34" charset="-79"/>
                <a:ea typeface="Gill Sans" charset="0"/>
                <a:cs typeface="Gill Sans" panose="020B0502020104020203" pitchFamily="34" charset="-79"/>
              </a:rPr>
              <a:t>Code</a:t>
            </a:r>
          </a:p>
        </p:txBody>
      </p:sp>
      <p:sp>
        <p:nvSpPr>
          <p:cNvPr id="16" name="Rectangle 15"/>
          <p:cNvSpPr/>
          <p:nvPr/>
        </p:nvSpPr>
        <p:spPr bwMode="auto">
          <a:xfrm>
            <a:off x="3520227"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Memory</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Manager</a:t>
            </a:r>
          </a:p>
        </p:txBody>
      </p:sp>
      <p:sp>
        <p:nvSpPr>
          <p:cNvPr id="18" name="Rectangle 17"/>
          <p:cNvSpPr/>
          <p:nvPr/>
        </p:nvSpPr>
        <p:spPr bwMode="auto">
          <a:xfrm>
            <a:off x="7017915"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Device</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Control</a:t>
            </a:r>
          </a:p>
        </p:txBody>
      </p:sp>
      <p:sp>
        <p:nvSpPr>
          <p:cNvPr id="21" name="Rectangle 20"/>
          <p:cNvSpPr/>
          <p:nvPr/>
        </p:nvSpPr>
        <p:spPr bwMode="auto">
          <a:xfrm>
            <a:off x="8747975" y="3207389"/>
            <a:ext cx="1615225" cy="9906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Network</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Subsystem</a:t>
            </a:r>
          </a:p>
        </p:txBody>
      </p:sp>
      <p:grpSp>
        <p:nvGrpSpPr>
          <p:cNvPr id="40" name="Group 39"/>
          <p:cNvGrpSpPr/>
          <p:nvPr/>
        </p:nvGrpSpPr>
        <p:grpSpPr>
          <a:xfrm>
            <a:off x="5265988" y="3207389"/>
            <a:ext cx="1615225" cy="990600"/>
            <a:chOff x="3733800" y="3276600"/>
            <a:chExt cx="1615225" cy="990600"/>
          </a:xfrm>
          <a:solidFill>
            <a:srgbClr val="00B050"/>
          </a:solidFill>
        </p:grpSpPr>
        <p:sp>
          <p:nvSpPr>
            <p:cNvPr id="17" name="Rectangle 16"/>
            <p:cNvSpPr/>
            <p:nvPr/>
          </p:nvSpPr>
          <p:spPr bwMode="auto">
            <a:xfrm>
              <a:off x="3733800" y="3276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File System Types</a:t>
              </a:r>
            </a:p>
          </p:txBody>
        </p:sp>
        <p:sp>
          <p:nvSpPr>
            <p:cNvPr id="23" name="Rectangle 22"/>
            <p:cNvSpPr/>
            <p:nvPr/>
          </p:nvSpPr>
          <p:spPr bwMode="auto">
            <a:xfrm>
              <a:off x="38862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5" name="Rectangle 24"/>
            <p:cNvSpPr/>
            <p:nvPr/>
          </p:nvSpPr>
          <p:spPr bwMode="auto">
            <a:xfrm>
              <a:off x="42418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6" name="Rectangle 25"/>
            <p:cNvSpPr/>
            <p:nvPr/>
          </p:nvSpPr>
          <p:spPr bwMode="auto">
            <a:xfrm>
              <a:off x="45974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7" name="Rectangle 26"/>
            <p:cNvSpPr/>
            <p:nvPr/>
          </p:nvSpPr>
          <p:spPr bwMode="auto">
            <a:xfrm>
              <a:off x="49530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grpSp>
        <p:nvGrpSpPr>
          <p:cNvPr id="39" name="Group 38"/>
          <p:cNvGrpSpPr/>
          <p:nvPr/>
        </p:nvGrpSpPr>
        <p:grpSpPr>
          <a:xfrm>
            <a:off x="5265988" y="4274189"/>
            <a:ext cx="1615225" cy="990600"/>
            <a:chOff x="3733800" y="4419600"/>
            <a:chExt cx="1615225" cy="990600"/>
          </a:xfrm>
          <a:solidFill>
            <a:srgbClr val="00B050"/>
          </a:solidFill>
        </p:grpSpPr>
        <p:sp>
          <p:nvSpPr>
            <p:cNvPr id="20" name="Rectangle 19"/>
            <p:cNvSpPr/>
            <p:nvPr/>
          </p:nvSpPr>
          <p:spPr bwMode="auto">
            <a:xfrm>
              <a:off x="3733800" y="4419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Block</a:t>
              </a:r>
              <a:b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b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Devices</a:t>
              </a:r>
            </a:p>
          </p:txBody>
        </p:sp>
        <p:sp>
          <p:nvSpPr>
            <p:cNvPr id="28" name="Rectangle 27"/>
            <p:cNvSpPr/>
            <p:nvPr/>
          </p:nvSpPr>
          <p:spPr bwMode="auto">
            <a:xfrm>
              <a:off x="39244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9" name="Rectangle 28"/>
            <p:cNvSpPr/>
            <p:nvPr/>
          </p:nvSpPr>
          <p:spPr bwMode="auto">
            <a:xfrm>
              <a:off x="42800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0" name="Rectangle 29"/>
            <p:cNvSpPr/>
            <p:nvPr/>
          </p:nvSpPr>
          <p:spPr bwMode="auto">
            <a:xfrm>
              <a:off x="46356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1" name="Rectangle 30"/>
            <p:cNvSpPr/>
            <p:nvPr/>
          </p:nvSpPr>
          <p:spPr bwMode="auto">
            <a:xfrm>
              <a:off x="4978400"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grpSp>
        <p:nvGrpSpPr>
          <p:cNvPr id="38" name="Group 37"/>
          <p:cNvGrpSpPr/>
          <p:nvPr/>
        </p:nvGrpSpPr>
        <p:grpSpPr>
          <a:xfrm>
            <a:off x="8747975" y="4274189"/>
            <a:ext cx="1615225" cy="990600"/>
            <a:chOff x="7223974" y="4419600"/>
            <a:chExt cx="1615225" cy="990600"/>
          </a:xfrm>
          <a:solidFill>
            <a:srgbClr val="00B050"/>
          </a:solidFill>
        </p:grpSpPr>
        <p:sp>
          <p:nvSpPr>
            <p:cNvPr id="22" name="Rectangle 21"/>
            <p:cNvSpPr/>
            <p:nvPr/>
          </p:nvSpPr>
          <p:spPr bwMode="auto">
            <a:xfrm>
              <a:off x="7223974" y="4419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IF drivers</a:t>
              </a:r>
            </a:p>
          </p:txBody>
        </p:sp>
        <p:sp>
          <p:nvSpPr>
            <p:cNvPr id="32" name="Rectangle 31"/>
            <p:cNvSpPr/>
            <p:nvPr/>
          </p:nvSpPr>
          <p:spPr bwMode="auto">
            <a:xfrm>
              <a:off x="73914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3" name="Rectangle 32"/>
            <p:cNvSpPr/>
            <p:nvPr/>
          </p:nvSpPr>
          <p:spPr bwMode="auto">
            <a:xfrm>
              <a:off x="77470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4" name="Rectangle 33"/>
            <p:cNvSpPr/>
            <p:nvPr/>
          </p:nvSpPr>
          <p:spPr bwMode="auto">
            <a:xfrm>
              <a:off x="81026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5" name="Rectangle 34"/>
            <p:cNvSpPr/>
            <p:nvPr/>
          </p:nvSpPr>
          <p:spPr bwMode="auto">
            <a:xfrm>
              <a:off x="84582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sp>
        <p:nvSpPr>
          <p:cNvPr id="37" name="TextBox 36"/>
          <p:cNvSpPr txBox="1"/>
          <p:nvPr/>
        </p:nvSpPr>
        <p:spPr>
          <a:xfrm>
            <a:off x="1788663" y="2653353"/>
            <a:ext cx="1581587"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Concurrency,</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multitasking</a:t>
            </a:r>
          </a:p>
        </p:txBody>
      </p:sp>
      <p:sp>
        <p:nvSpPr>
          <p:cNvPr id="43" name="TextBox 42"/>
          <p:cNvSpPr txBox="1"/>
          <p:nvPr/>
        </p:nvSpPr>
        <p:spPr>
          <a:xfrm>
            <a:off x="3723202" y="2667001"/>
            <a:ext cx="1064329"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Virtual</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memory</a:t>
            </a:r>
          </a:p>
        </p:txBody>
      </p:sp>
      <p:sp>
        <p:nvSpPr>
          <p:cNvPr id="44" name="TextBox 43"/>
          <p:cNvSpPr txBox="1"/>
          <p:nvPr/>
        </p:nvSpPr>
        <p:spPr>
          <a:xfrm>
            <a:off x="5268561" y="2653353"/>
            <a:ext cx="1593705"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Files and </a:t>
            </a:r>
            <a:r>
              <a:rPr lang="en-US" sz="2000" b="0" dirty="0" err="1">
                <a:latin typeface="Gill Sans" panose="020B0502020104020203" pitchFamily="34" charset="-79"/>
                <a:ea typeface="Gill Sans" charset="0"/>
                <a:cs typeface="Gill Sans" panose="020B0502020104020203" pitchFamily="34" charset="-79"/>
              </a:rPr>
              <a:t>dirs</a:t>
            </a:r>
            <a:r>
              <a:rPr lang="en-US" sz="2000" b="0" dirty="0">
                <a:latin typeface="Gill Sans" panose="020B0502020104020203" pitchFamily="34" charset="-79"/>
                <a:ea typeface="Gill Sans" charset="0"/>
                <a:cs typeface="Gill Sans" panose="020B0502020104020203" pitchFamily="34" charset="-79"/>
              </a:rPr>
              <a:t>:</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the VFS</a:t>
            </a:r>
          </a:p>
        </p:txBody>
      </p:sp>
      <p:sp>
        <p:nvSpPr>
          <p:cNvPr id="45" name="TextBox 44"/>
          <p:cNvSpPr txBox="1"/>
          <p:nvPr/>
        </p:nvSpPr>
        <p:spPr>
          <a:xfrm>
            <a:off x="7023873" y="2667001"/>
            <a:ext cx="1565750"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TTYs and</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device access</a:t>
            </a:r>
          </a:p>
        </p:txBody>
      </p:sp>
      <p:sp>
        <p:nvSpPr>
          <p:cNvPr id="46" name="TextBox 45"/>
          <p:cNvSpPr txBox="1"/>
          <p:nvPr/>
        </p:nvSpPr>
        <p:spPr>
          <a:xfrm>
            <a:off x="8873832" y="2794136"/>
            <a:ext cx="1505540" cy="35394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Connectivity</a:t>
            </a:r>
          </a:p>
        </p:txBody>
      </p:sp>
      <p:grpSp>
        <p:nvGrpSpPr>
          <p:cNvPr id="83" name="Group 82"/>
          <p:cNvGrpSpPr/>
          <p:nvPr/>
        </p:nvGrpSpPr>
        <p:grpSpPr>
          <a:xfrm>
            <a:off x="2078328" y="1302389"/>
            <a:ext cx="8018172" cy="469810"/>
            <a:chOff x="554328" y="1117511"/>
            <a:chExt cx="8018172" cy="571500"/>
          </a:xfrm>
        </p:grpSpPr>
        <p:cxnSp>
          <p:nvCxnSpPr>
            <p:cNvPr id="48" name="Straight Arrow Connector 47"/>
            <p:cNvCxnSpPr/>
            <p:nvPr/>
          </p:nvCxnSpPr>
          <p:spPr bwMode="auto">
            <a:xfrm>
              <a:off x="55432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3895233"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563414"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5231595"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a:off x="5899776"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6567957"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a:off x="723613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790431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857250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122250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189069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a:off x="2558871"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3227052"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pic>
        <p:nvPicPr>
          <p:cNvPr id="1026" name="Picture 2" descr="C:\Users\kubitron\AppData\Local\Microsoft\Windows\Temporary Internet Files\Content.IE5\TFK8BBL8\MC900310902[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186632">
            <a:off x="1975056" y="5456122"/>
            <a:ext cx="1143644" cy="892723"/>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4895">
            <a:off x="8974457" y="5579736"/>
            <a:ext cx="1211411" cy="8331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1" name="Group 60"/>
          <p:cNvGrpSpPr/>
          <p:nvPr/>
        </p:nvGrpSpPr>
        <p:grpSpPr>
          <a:xfrm>
            <a:off x="3776755" y="5439986"/>
            <a:ext cx="1006989" cy="1052154"/>
            <a:chOff x="2252754" y="5585397"/>
            <a:chExt cx="1006989" cy="1052154"/>
          </a:xfrm>
        </p:grpSpPr>
        <p:pic>
          <p:nvPicPr>
            <p:cNvPr id="62" name="Picture 638"/>
            <p:cNvPicPr>
              <a:picLocks noChangeAspect="1" noChangeArrowheads="1"/>
            </p:cNvPicPr>
            <p:nvPr/>
          </p:nvPicPr>
          <p:blipFill>
            <a:blip r:embed="rId4"/>
            <a:srcRect t="2441" b="55373"/>
            <a:stretch>
              <a:fillRect/>
            </a:stretch>
          </p:blipFill>
          <p:spPr bwMode="auto">
            <a:xfrm rot="18760417">
              <a:off x="2015625" y="5822526"/>
              <a:ext cx="1010866" cy="536608"/>
            </a:xfrm>
            <a:prstGeom prst="rect">
              <a:avLst/>
            </a:prstGeom>
            <a:noFill/>
            <a:ln>
              <a:noFill/>
            </a:ln>
          </p:spPr>
        </p:pic>
        <p:pic>
          <p:nvPicPr>
            <p:cNvPr id="64" name="Picture 638"/>
            <p:cNvPicPr>
              <a:picLocks noChangeAspect="1" noChangeArrowheads="1"/>
            </p:cNvPicPr>
            <p:nvPr/>
          </p:nvPicPr>
          <p:blipFill>
            <a:blip r:embed="rId4"/>
            <a:srcRect t="2441" b="55373"/>
            <a:stretch>
              <a:fillRect/>
            </a:stretch>
          </p:blipFill>
          <p:spPr bwMode="auto">
            <a:xfrm rot="18760417">
              <a:off x="2257136" y="5822527"/>
              <a:ext cx="1010866" cy="536608"/>
            </a:xfrm>
            <a:prstGeom prst="rect">
              <a:avLst/>
            </a:prstGeom>
            <a:noFill/>
            <a:ln>
              <a:noFill/>
            </a:ln>
          </p:spPr>
        </p:pic>
        <p:pic>
          <p:nvPicPr>
            <p:cNvPr id="65" name="Picture 638"/>
            <p:cNvPicPr>
              <a:picLocks noChangeAspect="1" noChangeArrowheads="1"/>
            </p:cNvPicPr>
            <p:nvPr/>
          </p:nvPicPr>
          <p:blipFill>
            <a:blip r:embed="rId4"/>
            <a:srcRect t="2441" b="55373"/>
            <a:stretch>
              <a:fillRect/>
            </a:stretch>
          </p:blipFill>
          <p:spPr bwMode="auto">
            <a:xfrm rot="18760417">
              <a:off x="2486006" y="5863814"/>
              <a:ext cx="1010866" cy="536608"/>
            </a:xfrm>
            <a:prstGeom prst="rect">
              <a:avLst/>
            </a:prstGeom>
            <a:noFill/>
            <a:ln>
              <a:noFill/>
            </a:ln>
          </p:spPr>
        </p:pic>
      </p:grpSp>
      <p:grpSp>
        <p:nvGrpSpPr>
          <p:cNvPr id="69" name="Group 68"/>
          <p:cNvGrpSpPr/>
          <p:nvPr/>
        </p:nvGrpSpPr>
        <p:grpSpPr>
          <a:xfrm>
            <a:off x="5334001" y="5569589"/>
            <a:ext cx="1425807" cy="838200"/>
            <a:chOff x="3810000" y="5638800"/>
            <a:chExt cx="1425807" cy="838200"/>
          </a:xfrm>
        </p:grpSpPr>
        <p:pic>
          <p:nvPicPr>
            <p:cNvPr id="66"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0" y="5894445"/>
              <a:ext cx="1090118" cy="582555"/>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67"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77845" y="5764917"/>
              <a:ext cx="1090118" cy="582555"/>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68"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5689" y="5638800"/>
              <a:ext cx="1090118" cy="582555"/>
            </a:xfrm>
            <a:prstGeom prst="rect">
              <a:avLst/>
            </a:prstGeom>
            <a:noFill/>
            <a:ln>
              <a:noFill/>
            </a:ln>
            <a:extLst>
              <a:ext uri="{909E8E84-426E-40dd-AFC4-6F175D3DCCD1}">
                <a14:hiddenFill xmlns="" xmlns:a14="http://schemas.microsoft.com/office/drawing/2010/main">
                  <a:solidFill>
                    <a:srgbClr val="FFFFFF"/>
                  </a:solidFill>
                </a14:hiddenFill>
              </a:ext>
            </a:extLst>
          </p:spPr>
        </p:pic>
      </p:grpSp>
      <p:pic>
        <p:nvPicPr>
          <p:cNvPr id="1027" name="Picture 3" descr="C:\Users\kubitron\AppData\Local\Microsoft\Windows\Temporary Internet Files\Content.IE5\TFK8BBL8\MC900441338[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04953" y="5302012"/>
            <a:ext cx="1403589" cy="140358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2FF6FC3-35BB-AE43-B06B-41CCD8D41198}"/>
              </a:ext>
            </a:extLst>
          </p:cNvPr>
          <p:cNvSpPr/>
          <p:nvPr/>
        </p:nvSpPr>
        <p:spPr>
          <a:xfrm>
            <a:off x="5135452" y="1607189"/>
            <a:ext cx="1863681" cy="26670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665025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3ECA25-8415-44D9-AEC4-D64B3EFFEDBF}"/>
              </a:ext>
            </a:extLst>
          </p:cNvPr>
          <p:cNvSpPr/>
          <p:nvPr/>
        </p:nvSpPr>
        <p:spPr>
          <a:xfrm>
            <a:off x="3702541" y="787661"/>
            <a:ext cx="7193280" cy="369332"/>
          </a:xfrm>
          <a:prstGeom prst="rect">
            <a:avLst/>
          </a:prstGeom>
        </p:spPr>
        <p:txBody>
          <a:bodyPr wrap="square">
            <a:spAutoFit/>
          </a:bodyPr>
          <a:lstStyle/>
          <a:p>
            <a:r>
              <a:rPr lang="en-US" b="1" dirty="0">
                <a:latin typeface="Consolas" panose="020B0609020204030204" pitchFamily="49" charset="0"/>
              </a:rPr>
              <a:t>length = </a:t>
            </a:r>
            <a:r>
              <a:rPr lang="en-US" b="1" dirty="0">
                <a:solidFill>
                  <a:srgbClr val="FF0000"/>
                </a:solidFill>
                <a:latin typeface="Consolas" panose="020B0609020204030204" pitchFamily="49" charset="0"/>
              </a:rPr>
              <a:t>read</a:t>
            </a:r>
            <a:r>
              <a:rPr lang="en-US" b="1" dirty="0">
                <a:latin typeface="Consolas" panose="020B0609020204030204" pitchFamily="49" charset="0"/>
              </a:rPr>
              <a:t>(</a:t>
            </a:r>
            <a:r>
              <a:rPr lang="en-US" b="1" dirty="0" err="1">
                <a:latin typeface="Consolas" panose="020B0609020204030204" pitchFamily="49" charset="0"/>
              </a:rPr>
              <a:t>input_fd</a:t>
            </a:r>
            <a:r>
              <a:rPr lang="en-US" b="1" dirty="0">
                <a:latin typeface="Consolas" panose="020B0609020204030204" pitchFamily="49" charset="0"/>
              </a:rPr>
              <a:t>, buffer, BUFFER_SIZE);</a:t>
            </a:r>
            <a:endParaRPr lang="en-US" dirty="0">
              <a:latin typeface="Consolas" panose="020B0609020204030204" pitchFamily="49" charset="0"/>
            </a:endParaRPr>
          </a:p>
        </p:txBody>
      </p:sp>
      <p:sp>
        <p:nvSpPr>
          <p:cNvPr id="7" name="Rectangle 6">
            <a:extLst>
              <a:ext uri="{FF2B5EF4-FFF2-40B4-BE49-F238E27FC236}">
                <a16:creationId xmlns:a16="http://schemas.microsoft.com/office/drawing/2014/main" id="{A665B9AC-C3D0-462B-8462-32FFBE888CA6}"/>
              </a:ext>
            </a:extLst>
          </p:cNvPr>
          <p:cNvSpPr/>
          <p:nvPr/>
        </p:nvSpPr>
        <p:spPr>
          <a:xfrm>
            <a:off x="4065741" y="1271564"/>
            <a:ext cx="6001293" cy="1477328"/>
          </a:xfrm>
          <a:prstGeom prst="rect">
            <a:avLst/>
          </a:prstGeom>
        </p:spPr>
        <p:txBody>
          <a:bodyPr wrap="square">
            <a:spAutoFit/>
          </a:bodyPr>
          <a:lstStyle/>
          <a:p>
            <a:r>
              <a:rPr lang="en-US" dirty="0" err="1">
                <a:latin typeface="Consolas" panose="020B0609020204030204" pitchFamily="49" charset="0"/>
              </a:rPr>
              <a:t>ssize_t</a:t>
            </a:r>
            <a:r>
              <a:rPr lang="en-US" dirty="0">
                <a:latin typeface="Consolas" panose="020B0609020204030204" pitchFamily="49" charset="0"/>
              </a:rPr>
              <a:t> </a:t>
            </a:r>
            <a:r>
              <a:rPr lang="en-US" dirty="0">
                <a:latin typeface="Consolas" panose="020B0609020204030204" pitchFamily="49" charset="0"/>
                <a:hlinkClick r:id="rId2"/>
              </a:rPr>
              <a:t>read</a:t>
            </a:r>
            <a:r>
              <a:rPr lang="en-US" dirty="0">
                <a:latin typeface="Consolas" panose="020B0609020204030204" pitchFamily="49" charset="0"/>
              </a:rPr>
              <a:t>(int, void *, </a:t>
            </a:r>
            <a:r>
              <a:rPr lang="en-US" dirty="0" err="1">
                <a:latin typeface="Consolas" panose="020B0609020204030204" pitchFamily="49" charset="0"/>
              </a:rPr>
              <a:t>size_t</a:t>
            </a:r>
            <a:r>
              <a:rPr lang="en-US" dirty="0">
                <a:latin typeface="Consolas" panose="020B0609020204030204" pitchFamily="49" charset="0"/>
              </a:rPr>
              <a:t>) {</a:t>
            </a:r>
          </a:p>
          <a:p>
            <a:r>
              <a:rPr lang="en-US" dirty="0">
                <a:latin typeface="Consolas" panose="020B0609020204030204" pitchFamily="49" charset="0"/>
              </a:rPr>
              <a:t>  </a:t>
            </a:r>
            <a:r>
              <a:rPr lang="en-US" dirty="0">
                <a:latin typeface="Consolas" panose="020B0609020204030204" pitchFamily="49" charset="0"/>
                <a:cs typeface="Arial" panose="020B0604020202020204" pitchFamily="34" charset="0"/>
              </a:rPr>
              <a:t>marshal </a:t>
            </a:r>
            <a:r>
              <a:rPr lang="en-US" dirty="0" err="1">
                <a:latin typeface="Consolas" panose="020B0609020204030204" pitchFamily="49" charset="0"/>
                <a:cs typeface="Arial" panose="020B0604020202020204" pitchFamily="34" charset="0"/>
              </a:rPr>
              <a:t>args</a:t>
            </a:r>
            <a:r>
              <a:rPr lang="en-US" dirty="0">
                <a:latin typeface="Consolas" panose="020B0609020204030204" pitchFamily="49" charset="0"/>
                <a:cs typeface="Arial" panose="020B0604020202020204" pitchFamily="34" charset="0"/>
              </a:rPr>
              <a:t> into registers</a:t>
            </a:r>
          </a:p>
          <a:p>
            <a:r>
              <a:rPr lang="en-US" dirty="0">
                <a:latin typeface="Consolas" panose="020B0609020204030204" pitchFamily="49" charset="0"/>
                <a:cs typeface="Arial" panose="020B0604020202020204" pitchFamily="34" charset="0"/>
              </a:rPr>
              <a:t>  </a:t>
            </a:r>
            <a:r>
              <a:rPr lang="en-US" dirty="0">
                <a:solidFill>
                  <a:srgbClr val="FF0000"/>
                </a:solidFill>
                <a:latin typeface="Consolas" panose="020B0609020204030204" pitchFamily="49" charset="0"/>
                <a:cs typeface="Arial" panose="020B0604020202020204" pitchFamily="34" charset="0"/>
              </a:rPr>
              <a:t>issue </a:t>
            </a:r>
            <a:r>
              <a:rPr lang="en-US" dirty="0" err="1">
                <a:solidFill>
                  <a:srgbClr val="FF0000"/>
                </a:solidFill>
                <a:latin typeface="Consolas" panose="020B0609020204030204" pitchFamily="49" charset="0"/>
                <a:cs typeface="Arial" panose="020B0604020202020204" pitchFamily="34" charset="0"/>
              </a:rPr>
              <a:t>syscall</a:t>
            </a:r>
            <a:endParaRPr lang="en-US" dirty="0">
              <a:solidFill>
                <a:srgbClr val="FF0000"/>
              </a:solidFill>
              <a:latin typeface="Consolas" panose="020B0609020204030204" pitchFamily="49" charset="0"/>
              <a:cs typeface="Arial" panose="020B0604020202020204" pitchFamily="34" charset="0"/>
            </a:endParaRPr>
          </a:p>
          <a:p>
            <a:r>
              <a:rPr lang="en-US" dirty="0">
                <a:latin typeface="Consolas" panose="020B0609020204030204" pitchFamily="49" charset="0"/>
                <a:cs typeface="Arial" panose="020B0604020202020204" pitchFamily="34" charset="0"/>
              </a:rPr>
              <a:t>  register result of </a:t>
            </a:r>
            <a:r>
              <a:rPr lang="en-US" dirty="0" err="1">
                <a:latin typeface="Consolas" panose="020B0609020204030204" pitchFamily="49" charset="0"/>
                <a:cs typeface="Arial" panose="020B0604020202020204" pitchFamily="34" charset="0"/>
              </a:rPr>
              <a:t>syscall</a:t>
            </a:r>
            <a:r>
              <a:rPr lang="en-US" dirty="0">
                <a:latin typeface="Consolas" panose="020B0609020204030204" pitchFamily="49" charset="0"/>
                <a:cs typeface="Arial" panose="020B0604020202020204" pitchFamily="34" charset="0"/>
              </a:rPr>
              <a:t> to </a:t>
            </a:r>
            <a:r>
              <a:rPr lang="en-US" dirty="0" err="1">
                <a:latin typeface="Consolas" panose="020B0609020204030204" pitchFamily="49" charset="0"/>
                <a:cs typeface="Arial" panose="020B0604020202020204" pitchFamily="34" charset="0"/>
              </a:rPr>
              <a:t>rtn</a:t>
            </a:r>
            <a:r>
              <a:rPr lang="en-US" dirty="0">
                <a:latin typeface="Consolas" panose="020B0609020204030204" pitchFamily="49" charset="0"/>
                <a:cs typeface="Arial" panose="020B0604020202020204" pitchFamily="34" charset="0"/>
              </a:rPr>
              <a:t> value</a:t>
            </a:r>
          </a:p>
          <a:p>
            <a:r>
              <a:rPr lang="en-US" dirty="0">
                <a:latin typeface="Consolas" panose="020B0609020204030204" pitchFamily="49" charset="0"/>
              </a:rPr>
              <a:t>};</a:t>
            </a:r>
          </a:p>
        </p:txBody>
      </p:sp>
      <p:sp>
        <p:nvSpPr>
          <p:cNvPr id="8" name="Rectangle 7">
            <a:extLst>
              <a:ext uri="{FF2B5EF4-FFF2-40B4-BE49-F238E27FC236}">
                <a16:creationId xmlns:a16="http://schemas.microsoft.com/office/drawing/2014/main" id="{78622589-A83A-48A0-9494-F1415161EF42}"/>
              </a:ext>
            </a:extLst>
          </p:cNvPr>
          <p:cNvSpPr/>
          <p:nvPr/>
        </p:nvSpPr>
        <p:spPr>
          <a:xfrm>
            <a:off x="4296991" y="3091010"/>
            <a:ext cx="6555033" cy="1477328"/>
          </a:xfrm>
          <a:prstGeom prst="rect">
            <a:avLst/>
          </a:prstGeom>
        </p:spPr>
        <p:txBody>
          <a:bodyPr wrap="square">
            <a:spAutoFit/>
          </a:bodyPr>
          <a:lstStyle/>
          <a:p>
            <a:r>
              <a:rPr lang="en-US" dirty="0">
                <a:solidFill>
                  <a:srgbClr val="2D961E"/>
                </a:solidFill>
                <a:latin typeface="Consolas" panose="020B0609020204030204" pitchFamily="49" charset="0"/>
              </a:rPr>
              <a:t>void</a:t>
            </a:r>
            <a:r>
              <a:rPr lang="en-US" dirty="0">
                <a:solidFill>
                  <a:srgbClr val="C200FF"/>
                </a:solidFill>
                <a:latin typeface="Consolas" panose="020B0609020204030204" pitchFamily="49" charset="0"/>
              </a:rPr>
              <a:t> </a:t>
            </a:r>
            <a:r>
              <a:rPr lang="en-US" dirty="0" err="1">
                <a:solidFill>
                  <a:srgbClr val="4A00FF"/>
                </a:solidFill>
                <a:latin typeface="Consolas" panose="020B0609020204030204" pitchFamily="49" charset="0"/>
              </a:rPr>
              <a:t>syscall_handler</a:t>
            </a:r>
            <a:r>
              <a:rPr lang="en-US" dirty="0">
                <a:solidFill>
                  <a:srgbClr val="000000"/>
                </a:solidFill>
                <a:latin typeface="Consolas" panose="020B0609020204030204" pitchFamily="49" charset="0"/>
              </a:rPr>
              <a:t> (</a:t>
            </a:r>
            <a:r>
              <a:rPr lang="en-US" dirty="0">
                <a:solidFill>
                  <a:srgbClr val="C200FF"/>
                </a:solidFill>
                <a:latin typeface="Consolas" panose="020B0609020204030204" pitchFamily="49" charset="0"/>
              </a:rPr>
              <a:t>struct</a:t>
            </a:r>
            <a:r>
              <a:rPr lang="en-US" dirty="0">
                <a:solidFill>
                  <a:srgbClr val="000000"/>
                </a:solidFill>
                <a:latin typeface="Consolas" panose="020B0609020204030204" pitchFamily="49" charset="0"/>
              </a:rPr>
              <a:t> </a:t>
            </a:r>
            <a:r>
              <a:rPr lang="en-US" dirty="0" err="1">
                <a:solidFill>
                  <a:srgbClr val="2D961E"/>
                </a:solidFill>
                <a:latin typeface="Consolas" panose="020B0609020204030204" pitchFamily="49" charset="0"/>
              </a:rPr>
              <a:t>intr_frame</a:t>
            </a:r>
            <a:r>
              <a:rPr lang="en-US" dirty="0">
                <a:solidFill>
                  <a:srgbClr val="000000"/>
                </a:solidFill>
                <a:latin typeface="Consolas" panose="020B0609020204030204" pitchFamily="49" charset="0"/>
              </a:rPr>
              <a:t> *</a:t>
            </a:r>
            <a:r>
              <a:rPr lang="en-US" dirty="0">
                <a:solidFill>
                  <a:srgbClr val="C1651C"/>
                </a:solidFill>
                <a:latin typeface="Consolas" panose="020B0609020204030204" pitchFamily="49" charset="0"/>
              </a:rPr>
              <a:t>f</a:t>
            </a:r>
            <a:r>
              <a:rPr lang="en-US" dirty="0">
                <a:solidFill>
                  <a:srgbClr val="000000"/>
                </a:solidFill>
                <a:latin typeface="Consolas" panose="020B0609020204030204" pitchFamily="49" charset="0"/>
              </a:rPr>
              <a:t>) {</a:t>
            </a:r>
          </a:p>
          <a:p>
            <a:r>
              <a:rPr lang="en-US" dirty="0">
                <a:solidFill>
                  <a:srgbClr val="000000"/>
                </a:solidFill>
                <a:effectLst/>
                <a:latin typeface="Consolas" panose="020B0609020204030204" pitchFamily="49" charset="0"/>
                <a:cs typeface="Arial" panose="020B0604020202020204" pitchFamily="34" charset="0"/>
              </a:rPr>
              <a:t>   </a:t>
            </a:r>
            <a:r>
              <a:rPr lang="en-US" dirty="0" err="1">
                <a:solidFill>
                  <a:srgbClr val="000000"/>
                </a:solidFill>
                <a:effectLst/>
                <a:latin typeface="Consolas" panose="020B0609020204030204" pitchFamily="49" charset="0"/>
                <a:cs typeface="Arial" panose="020B0604020202020204" pitchFamily="34" charset="0"/>
              </a:rPr>
              <a:t>unmarshal</a:t>
            </a:r>
            <a:r>
              <a:rPr lang="en-US" dirty="0" err="1">
                <a:solidFill>
                  <a:srgbClr val="000000"/>
                </a:solidFill>
                <a:latin typeface="Consolas" panose="020B0609020204030204" pitchFamily="49" charset="0"/>
                <a:cs typeface="Arial" panose="020B0604020202020204" pitchFamily="34" charset="0"/>
              </a:rPr>
              <a:t>l</a:t>
            </a:r>
            <a:r>
              <a:rPr lang="en-US" dirty="0">
                <a:solidFill>
                  <a:srgbClr val="000000"/>
                </a:solidFill>
                <a:latin typeface="Consolas" panose="020B0609020204030204" pitchFamily="49" charset="0"/>
                <a:cs typeface="Arial" panose="020B0604020202020204" pitchFamily="34" charset="0"/>
              </a:rPr>
              <a:t> call#, </a:t>
            </a:r>
            <a:r>
              <a:rPr lang="en-US" dirty="0" err="1">
                <a:solidFill>
                  <a:srgbClr val="000000"/>
                </a:solidFill>
                <a:latin typeface="Consolas" panose="020B0609020204030204" pitchFamily="49" charset="0"/>
                <a:cs typeface="Arial" panose="020B0604020202020204" pitchFamily="34" charset="0"/>
              </a:rPr>
              <a:t>args</a:t>
            </a:r>
            <a:r>
              <a:rPr lang="en-US" dirty="0">
                <a:solidFill>
                  <a:srgbClr val="000000"/>
                </a:solidFill>
                <a:latin typeface="Consolas" panose="020B0609020204030204" pitchFamily="49" charset="0"/>
                <a:cs typeface="Arial" panose="020B0604020202020204" pitchFamily="34" charset="0"/>
              </a:rPr>
              <a:t> from </a:t>
            </a:r>
            <a:r>
              <a:rPr lang="en-US" dirty="0" err="1">
                <a:solidFill>
                  <a:srgbClr val="000000"/>
                </a:solidFill>
                <a:latin typeface="Consolas" panose="020B0609020204030204" pitchFamily="49" charset="0"/>
                <a:cs typeface="Arial" panose="020B0604020202020204" pitchFamily="34" charset="0"/>
              </a:rPr>
              <a:t>regs</a:t>
            </a:r>
            <a:endParaRPr lang="en-US" dirty="0">
              <a:solidFill>
                <a:srgbClr val="000000"/>
              </a:solidFill>
              <a:latin typeface="Consolas" panose="020B0609020204030204" pitchFamily="49" charset="0"/>
              <a:cs typeface="Arial" panose="020B0604020202020204" pitchFamily="34" charset="0"/>
            </a:endParaRPr>
          </a:p>
          <a:p>
            <a:r>
              <a:rPr lang="en-US" dirty="0">
                <a:solidFill>
                  <a:srgbClr val="000000"/>
                </a:solidFill>
                <a:effectLst/>
                <a:latin typeface="Consolas" panose="020B0609020204030204" pitchFamily="49" charset="0"/>
                <a:cs typeface="Arial" panose="020B0604020202020204" pitchFamily="34" charset="0"/>
              </a:rPr>
              <a:t>   </a:t>
            </a:r>
            <a:r>
              <a:rPr lang="en-US" dirty="0">
                <a:solidFill>
                  <a:srgbClr val="FF0000"/>
                </a:solidFill>
                <a:effectLst/>
                <a:latin typeface="Consolas" panose="020B0609020204030204" pitchFamily="49" charset="0"/>
                <a:cs typeface="Arial" panose="020B0604020202020204" pitchFamily="34" charset="0"/>
              </a:rPr>
              <a:t>dispatch</a:t>
            </a:r>
            <a:r>
              <a:rPr lang="en-US" dirty="0">
                <a:solidFill>
                  <a:srgbClr val="FF0000"/>
                </a:solidFill>
                <a:latin typeface="Consolas" panose="020B0609020204030204" pitchFamily="49" charset="0"/>
                <a:cs typeface="Arial" panose="020B0604020202020204" pitchFamily="34" charset="0"/>
              </a:rPr>
              <a:t> : handlers[call#](</a:t>
            </a:r>
            <a:r>
              <a:rPr lang="en-US" dirty="0" err="1">
                <a:solidFill>
                  <a:srgbClr val="FF0000"/>
                </a:solidFill>
                <a:latin typeface="Consolas" panose="020B0609020204030204" pitchFamily="49" charset="0"/>
                <a:cs typeface="Arial" panose="020B0604020202020204" pitchFamily="34" charset="0"/>
              </a:rPr>
              <a:t>args</a:t>
            </a:r>
            <a:r>
              <a:rPr lang="en-US" dirty="0">
                <a:solidFill>
                  <a:srgbClr val="FF0000"/>
                </a:solidFill>
                <a:latin typeface="Consolas" panose="020B0609020204030204" pitchFamily="49" charset="0"/>
                <a:cs typeface="Arial" panose="020B0604020202020204" pitchFamily="34" charset="0"/>
              </a:rPr>
              <a:t>)</a:t>
            </a:r>
          </a:p>
          <a:p>
            <a:r>
              <a:rPr lang="en-US" dirty="0">
                <a:solidFill>
                  <a:srgbClr val="000000"/>
                </a:solidFill>
                <a:effectLst/>
                <a:latin typeface="Consolas" panose="020B0609020204030204" pitchFamily="49" charset="0"/>
                <a:cs typeface="Arial" panose="020B0604020202020204" pitchFamily="34" charset="0"/>
              </a:rPr>
              <a:t>   </a:t>
            </a:r>
            <a:r>
              <a:rPr lang="en-US" dirty="0">
                <a:solidFill>
                  <a:srgbClr val="000000"/>
                </a:solidFill>
                <a:latin typeface="Consolas" panose="020B0609020204030204" pitchFamily="49" charset="0"/>
                <a:cs typeface="Arial" panose="020B0604020202020204" pitchFamily="34" charset="0"/>
              </a:rPr>
              <a:t>marshal results </a:t>
            </a:r>
            <a:r>
              <a:rPr lang="en-US" dirty="0" err="1">
                <a:solidFill>
                  <a:srgbClr val="000000"/>
                </a:solidFill>
                <a:latin typeface="Consolas" panose="020B0609020204030204" pitchFamily="49" charset="0"/>
                <a:cs typeface="Arial" panose="020B0604020202020204" pitchFamily="34" charset="0"/>
              </a:rPr>
              <a:t>fo</a:t>
            </a:r>
            <a:r>
              <a:rPr lang="en-US" dirty="0">
                <a:solidFill>
                  <a:srgbClr val="000000"/>
                </a:solidFill>
                <a:latin typeface="Consolas" panose="020B0609020204030204" pitchFamily="49" charset="0"/>
                <a:cs typeface="Arial" panose="020B0604020202020204" pitchFamily="34" charset="0"/>
              </a:rPr>
              <a:t> </a:t>
            </a:r>
            <a:r>
              <a:rPr lang="en-US" dirty="0" err="1">
                <a:solidFill>
                  <a:srgbClr val="000000"/>
                </a:solidFill>
                <a:latin typeface="Consolas" panose="020B0609020204030204" pitchFamily="49" charset="0"/>
                <a:cs typeface="Arial" panose="020B0604020202020204" pitchFamily="34" charset="0"/>
              </a:rPr>
              <a:t>syscall</a:t>
            </a:r>
            <a:r>
              <a:rPr lang="en-US" dirty="0">
                <a:solidFill>
                  <a:srgbClr val="000000"/>
                </a:solidFill>
                <a:latin typeface="Consolas" panose="020B0609020204030204" pitchFamily="49" charset="0"/>
                <a:cs typeface="Arial" panose="020B0604020202020204" pitchFamily="34" charset="0"/>
              </a:rPr>
              <a:t> ret</a:t>
            </a:r>
          </a:p>
          <a:p>
            <a:r>
              <a:rPr lang="en-US" dirty="0">
                <a:solidFill>
                  <a:srgbClr val="000000"/>
                </a:solidFill>
                <a:effectLst/>
                <a:latin typeface="Consolas" panose="020B0609020204030204" pitchFamily="49" charset="0"/>
              </a:rPr>
              <a:t>}</a:t>
            </a:r>
            <a:endParaRPr lang="en-US" dirty="0">
              <a:solidFill>
                <a:srgbClr val="4A00FF"/>
              </a:solidFill>
              <a:effectLst/>
              <a:latin typeface="Consolas" panose="020B0609020204030204" pitchFamily="49" charset="0"/>
            </a:endParaRPr>
          </a:p>
        </p:txBody>
      </p:sp>
      <p:sp>
        <p:nvSpPr>
          <p:cNvPr id="9" name="TextBox 8">
            <a:extLst>
              <a:ext uri="{FF2B5EF4-FFF2-40B4-BE49-F238E27FC236}">
                <a16:creationId xmlns:a16="http://schemas.microsoft.com/office/drawing/2014/main" id="{30C1DA98-2D97-4201-8D10-631201F8E6FB}"/>
              </a:ext>
            </a:extLst>
          </p:cNvPr>
          <p:cNvSpPr txBox="1"/>
          <p:nvPr/>
        </p:nvSpPr>
        <p:spPr>
          <a:xfrm>
            <a:off x="4247466" y="2763460"/>
            <a:ext cx="4716356" cy="369332"/>
          </a:xfrm>
          <a:prstGeom prst="rect">
            <a:avLst/>
          </a:prstGeom>
          <a:noFill/>
        </p:spPr>
        <p:txBody>
          <a:bodyPr wrap="none" rtlCol="0">
            <a:spAutoFit/>
          </a:bodyPr>
          <a:lstStyle/>
          <a:p>
            <a:r>
              <a:rPr lang="en-US" dirty="0">
                <a:latin typeface="Consolas" panose="020B0609020204030204" pitchFamily="49" charset="0"/>
                <a:cs typeface="Calibri" panose="020F0502020204030204" pitchFamily="34" charset="0"/>
              </a:rPr>
              <a:t>Exception U</a:t>
            </a:r>
            <a:r>
              <a:rPr lang="en-US" dirty="0">
                <a:latin typeface="Consolas" panose="020B0609020204030204" pitchFamily="49" charset="0"/>
                <a:cs typeface="Calibri" panose="020F0502020204030204" pitchFamily="34" charset="0"/>
                <a:sym typeface="Wingdings" pitchFamily="2" charset="2"/>
              </a:rPr>
              <a:t>K, interrupt processing</a:t>
            </a:r>
            <a:endParaRPr lang="en-US" dirty="0">
              <a:latin typeface="Consolas" panose="020B0609020204030204" pitchFamily="49" charset="0"/>
              <a:cs typeface="Calibri" panose="020F0502020204030204" pitchFamily="34" charset="0"/>
            </a:endParaRPr>
          </a:p>
        </p:txBody>
      </p:sp>
      <p:sp>
        <p:nvSpPr>
          <p:cNvPr id="10" name="Rectangle 9">
            <a:extLst>
              <a:ext uri="{FF2B5EF4-FFF2-40B4-BE49-F238E27FC236}">
                <a16:creationId xmlns:a16="http://schemas.microsoft.com/office/drawing/2014/main" id="{552D0F2E-A660-42E0-A245-6D52C5C785C0}"/>
              </a:ext>
            </a:extLst>
          </p:cNvPr>
          <p:cNvSpPr/>
          <p:nvPr/>
        </p:nvSpPr>
        <p:spPr>
          <a:xfrm>
            <a:off x="4419600" y="4505904"/>
            <a:ext cx="6857782" cy="1477328"/>
          </a:xfrm>
          <a:prstGeom prst="rect">
            <a:avLst/>
          </a:prstGeom>
        </p:spPr>
        <p:txBody>
          <a:bodyPr wrap="square">
            <a:spAutoFit/>
          </a:bodyPr>
          <a:lstStyle/>
          <a:p>
            <a:r>
              <a:rPr lang="en-US" dirty="0" err="1">
                <a:latin typeface="Consolas" panose="020B0609020204030204" pitchFamily="49" charset="0"/>
                <a:cs typeface="Courier"/>
              </a:rPr>
              <a:t>ssize_t</a:t>
            </a:r>
            <a:r>
              <a:rPr lang="en-US" dirty="0">
                <a:latin typeface="Consolas" panose="020B0609020204030204" pitchFamily="49" charset="0"/>
                <a:cs typeface="Courier"/>
              </a:rPr>
              <a:t> </a:t>
            </a:r>
            <a:r>
              <a:rPr lang="en-US" dirty="0" err="1">
                <a:latin typeface="Consolas" panose="020B0609020204030204" pitchFamily="49" charset="0"/>
                <a:cs typeface="Courier"/>
              </a:rPr>
              <a:t>vfs_read</a:t>
            </a:r>
            <a:r>
              <a:rPr lang="en-US" dirty="0">
                <a:latin typeface="Consolas" panose="020B0609020204030204" pitchFamily="49" charset="0"/>
                <a:cs typeface="Courier"/>
              </a:rPr>
              <a:t>(</a:t>
            </a:r>
            <a:r>
              <a:rPr lang="en-US" b="1" dirty="0">
                <a:solidFill>
                  <a:srgbClr val="FF0000"/>
                </a:solidFill>
                <a:latin typeface="Consolas" panose="020B0609020204030204" pitchFamily="49" charset="0"/>
                <a:cs typeface="Courier"/>
              </a:rPr>
              <a:t>struct file *file</a:t>
            </a:r>
            <a:r>
              <a:rPr lang="en-US" dirty="0">
                <a:latin typeface="Consolas" panose="020B0609020204030204" pitchFamily="49" charset="0"/>
                <a:cs typeface="Courier"/>
              </a:rPr>
              <a:t>, char __user *</a:t>
            </a:r>
            <a:r>
              <a:rPr lang="en-US" dirty="0" err="1">
                <a:latin typeface="Consolas" panose="020B0609020204030204" pitchFamily="49" charset="0"/>
                <a:cs typeface="Courier"/>
              </a:rPr>
              <a:t>buf</a:t>
            </a:r>
            <a:r>
              <a:rPr lang="en-US" dirty="0">
                <a:latin typeface="Consolas" panose="020B0609020204030204" pitchFamily="49" charset="0"/>
                <a:cs typeface="Courier"/>
              </a:rPr>
              <a:t>,                       		   </a:t>
            </a:r>
            <a:r>
              <a:rPr lang="en-US" dirty="0" err="1">
                <a:latin typeface="Consolas" panose="020B0609020204030204" pitchFamily="49" charset="0"/>
                <a:cs typeface="Courier"/>
              </a:rPr>
              <a:t>size_t</a:t>
            </a:r>
            <a:r>
              <a:rPr lang="en-US" dirty="0">
                <a:latin typeface="Consolas" panose="020B0609020204030204" pitchFamily="49" charset="0"/>
                <a:cs typeface="Courier"/>
              </a:rPr>
              <a:t> count, </a:t>
            </a:r>
            <a:r>
              <a:rPr lang="en-US" dirty="0" err="1">
                <a:latin typeface="Consolas" panose="020B0609020204030204" pitchFamily="49" charset="0"/>
                <a:cs typeface="Courier"/>
              </a:rPr>
              <a:t>loff_t</a:t>
            </a:r>
            <a:r>
              <a:rPr lang="en-US" dirty="0">
                <a:latin typeface="Consolas" panose="020B0609020204030204" pitchFamily="49" charset="0"/>
                <a:cs typeface="Courier"/>
              </a:rPr>
              <a:t> *</a:t>
            </a:r>
            <a:r>
              <a:rPr lang="en-US" dirty="0" err="1">
                <a:latin typeface="Consolas" panose="020B0609020204030204" pitchFamily="49" charset="0"/>
                <a:cs typeface="Courier"/>
              </a:rPr>
              <a:t>pos</a:t>
            </a:r>
            <a:r>
              <a:rPr lang="en-US" dirty="0">
                <a:latin typeface="Consolas" panose="020B0609020204030204" pitchFamily="49" charset="0"/>
                <a:cs typeface="Courier"/>
              </a:rPr>
              <a:t>) {</a:t>
            </a:r>
          </a:p>
          <a:p>
            <a:r>
              <a:rPr lang="en-US" dirty="0">
                <a:latin typeface="Consolas" panose="020B0609020204030204" pitchFamily="49" charset="0"/>
                <a:cs typeface="Calibri" panose="020F0502020204030204" pitchFamily="34" charset="0"/>
              </a:rPr>
              <a:t>   User Process/File System relationship</a:t>
            </a:r>
          </a:p>
          <a:p>
            <a:r>
              <a:rPr lang="en-US" dirty="0">
                <a:latin typeface="Consolas" panose="020B0609020204030204" pitchFamily="49" charset="0"/>
                <a:cs typeface="Calibri" panose="020F0502020204030204" pitchFamily="34" charset="0"/>
              </a:rPr>
              <a:t>   call </a:t>
            </a:r>
            <a:r>
              <a:rPr lang="en-US" dirty="0">
                <a:solidFill>
                  <a:srgbClr val="FF0000"/>
                </a:solidFill>
                <a:latin typeface="Consolas" panose="020B0609020204030204" pitchFamily="49" charset="0"/>
                <a:cs typeface="Calibri" panose="020F0502020204030204" pitchFamily="34" charset="0"/>
              </a:rPr>
              <a:t>device driver </a:t>
            </a:r>
            <a:r>
              <a:rPr lang="en-US" dirty="0">
                <a:latin typeface="Consolas" panose="020B0609020204030204" pitchFamily="49" charset="0"/>
                <a:cs typeface="Calibri" panose="020F0502020204030204" pitchFamily="34" charset="0"/>
              </a:rPr>
              <a:t>to do the work</a:t>
            </a:r>
          </a:p>
          <a:p>
            <a:r>
              <a:rPr lang="en-US" dirty="0">
                <a:latin typeface="Consolas" panose="020B0609020204030204" pitchFamily="49" charset="0"/>
                <a:cs typeface="Courier"/>
              </a:rPr>
              <a:t>}</a:t>
            </a:r>
          </a:p>
        </p:txBody>
      </p:sp>
      <p:sp>
        <p:nvSpPr>
          <p:cNvPr id="11" name="Rectangle 10">
            <a:extLst>
              <a:ext uri="{FF2B5EF4-FFF2-40B4-BE49-F238E27FC236}">
                <a16:creationId xmlns:a16="http://schemas.microsoft.com/office/drawing/2014/main" id="{B6FFD7BC-585C-4726-A8AE-7E34AE25FC75}"/>
              </a:ext>
            </a:extLst>
          </p:cNvPr>
          <p:cNvSpPr/>
          <p:nvPr/>
        </p:nvSpPr>
        <p:spPr>
          <a:xfrm>
            <a:off x="3710140" y="730257"/>
            <a:ext cx="7872259" cy="56260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2" name="Rectangle 11">
            <a:extLst>
              <a:ext uri="{FF2B5EF4-FFF2-40B4-BE49-F238E27FC236}">
                <a16:creationId xmlns:a16="http://schemas.microsoft.com/office/drawing/2014/main" id="{07218CB5-A1BE-4CD4-B431-6803AB080774}"/>
              </a:ext>
            </a:extLst>
          </p:cNvPr>
          <p:cNvSpPr/>
          <p:nvPr/>
        </p:nvSpPr>
        <p:spPr>
          <a:xfrm>
            <a:off x="4065740" y="1213892"/>
            <a:ext cx="7364259" cy="50642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3" name="Rectangle 12">
            <a:extLst>
              <a:ext uri="{FF2B5EF4-FFF2-40B4-BE49-F238E27FC236}">
                <a16:creationId xmlns:a16="http://schemas.microsoft.com/office/drawing/2014/main" id="{3FBB46D6-25DF-4FB4-BA02-E48634E13960}"/>
              </a:ext>
            </a:extLst>
          </p:cNvPr>
          <p:cNvSpPr/>
          <p:nvPr/>
        </p:nvSpPr>
        <p:spPr>
          <a:xfrm>
            <a:off x="4269976" y="2763460"/>
            <a:ext cx="7007624" cy="33712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4" name="Rectangle 13">
            <a:extLst>
              <a:ext uri="{FF2B5EF4-FFF2-40B4-BE49-F238E27FC236}">
                <a16:creationId xmlns:a16="http://schemas.microsoft.com/office/drawing/2014/main" id="{8FC456B8-9B8B-4592-A15B-AA8B64207FF1}"/>
              </a:ext>
            </a:extLst>
          </p:cNvPr>
          <p:cNvSpPr/>
          <p:nvPr/>
        </p:nvSpPr>
        <p:spPr>
          <a:xfrm>
            <a:off x="4427516" y="4480081"/>
            <a:ext cx="6780107" cy="15933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5" name="TextBox 14">
            <a:extLst>
              <a:ext uri="{FF2B5EF4-FFF2-40B4-BE49-F238E27FC236}">
                <a16:creationId xmlns:a16="http://schemas.microsoft.com/office/drawing/2014/main" id="{CFDE3FD6-9EAC-4012-BB42-F5D7536D7BE8}"/>
              </a:ext>
            </a:extLst>
          </p:cNvPr>
          <p:cNvSpPr txBox="1"/>
          <p:nvPr/>
        </p:nvSpPr>
        <p:spPr>
          <a:xfrm>
            <a:off x="2365201" y="727166"/>
            <a:ext cx="1234633" cy="400110"/>
          </a:xfrm>
          <a:prstGeom prst="rect">
            <a:avLst/>
          </a:prstGeom>
          <a:noFill/>
        </p:spPr>
        <p:txBody>
          <a:bodyPr wrap="none" rtlCol="0">
            <a:spAutoFit/>
          </a:bodyPr>
          <a:lstStyle/>
          <a:p>
            <a:r>
              <a:rPr lang="en-US" sz="2000" b="0" dirty="0">
                <a:solidFill>
                  <a:srgbClr val="FF0000"/>
                </a:solidFill>
                <a:latin typeface="Calibri" panose="020F0502020204030204" pitchFamily="34" charset="0"/>
                <a:cs typeface="Calibri" panose="020F0502020204030204" pitchFamily="34" charset="0"/>
              </a:rPr>
              <a:t>User App:</a:t>
            </a:r>
          </a:p>
        </p:txBody>
      </p:sp>
      <p:sp>
        <p:nvSpPr>
          <p:cNvPr id="16" name="TextBox 15">
            <a:extLst>
              <a:ext uri="{FF2B5EF4-FFF2-40B4-BE49-F238E27FC236}">
                <a16:creationId xmlns:a16="http://schemas.microsoft.com/office/drawing/2014/main" id="{D120CAED-0300-402B-B9A8-F006B78D7D02}"/>
              </a:ext>
            </a:extLst>
          </p:cNvPr>
          <p:cNvSpPr txBox="1"/>
          <p:nvPr/>
        </p:nvSpPr>
        <p:spPr>
          <a:xfrm>
            <a:off x="2133600" y="1200090"/>
            <a:ext cx="1493037" cy="400110"/>
          </a:xfrm>
          <a:prstGeom prst="rect">
            <a:avLst/>
          </a:prstGeom>
          <a:noFill/>
        </p:spPr>
        <p:txBody>
          <a:bodyPr wrap="none" rtlCol="0">
            <a:spAutoFit/>
          </a:bodyPr>
          <a:lstStyle/>
          <a:p>
            <a:r>
              <a:rPr lang="en-US" sz="2000" b="0" dirty="0">
                <a:solidFill>
                  <a:srgbClr val="FF0000"/>
                </a:solidFill>
                <a:latin typeface="Calibri" panose="020F0502020204030204" pitchFamily="34" charset="0"/>
                <a:cs typeface="Calibri" panose="020F0502020204030204" pitchFamily="34" charset="0"/>
              </a:rPr>
              <a:t>User library:</a:t>
            </a:r>
          </a:p>
        </p:txBody>
      </p:sp>
      <p:grpSp>
        <p:nvGrpSpPr>
          <p:cNvPr id="39" name="Group 38"/>
          <p:cNvGrpSpPr/>
          <p:nvPr/>
        </p:nvGrpSpPr>
        <p:grpSpPr>
          <a:xfrm>
            <a:off x="8670611" y="5742735"/>
            <a:ext cx="2530789" cy="369332"/>
            <a:chOff x="8594411" y="5722780"/>
            <a:chExt cx="2530789" cy="369332"/>
          </a:xfrm>
        </p:grpSpPr>
        <p:sp>
          <p:nvSpPr>
            <p:cNvPr id="17" name="Rectangle 16">
              <a:extLst>
                <a:ext uri="{FF2B5EF4-FFF2-40B4-BE49-F238E27FC236}">
                  <a16:creationId xmlns:a16="http://schemas.microsoft.com/office/drawing/2014/main" id="{CA95ED24-D822-4A24-8DD2-88AC2ADA2471}"/>
                </a:ext>
              </a:extLst>
            </p:cNvPr>
            <p:cNvSpPr/>
            <p:nvPr/>
          </p:nvSpPr>
          <p:spPr>
            <a:xfrm>
              <a:off x="8594411" y="5771239"/>
              <a:ext cx="2530789" cy="27241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8" name="TextBox 17">
              <a:extLst>
                <a:ext uri="{FF2B5EF4-FFF2-40B4-BE49-F238E27FC236}">
                  <a16:creationId xmlns:a16="http://schemas.microsoft.com/office/drawing/2014/main" id="{22FD3ED5-9CBE-4641-A3D5-0F9CB20D8700}"/>
                </a:ext>
              </a:extLst>
            </p:cNvPr>
            <p:cNvSpPr txBox="1"/>
            <p:nvPr/>
          </p:nvSpPr>
          <p:spPr>
            <a:xfrm>
              <a:off x="8944330" y="5722780"/>
              <a:ext cx="1830950" cy="369332"/>
            </a:xfrm>
            <a:prstGeom prst="rect">
              <a:avLst/>
            </a:prstGeom>
            <a:noFill/>
          </p:spPr>
          <p:txBody>
            <a:bodyPr wrap="none" rtlCol="0">
              <a:spAutoFit/>
            </a:bodyPr>
            <a:lstStyle/>
            <a:p>
              <a:r>
                <a:rPr lang="en-US" dirty="0">
                  <a:latin typeface="Consolas" panose="020B0609020204030204" pitchFamily="49" charset="0"/>
                </a:rPr>
                <a:t>Device Driver</a:t>
              </a:r>
            </a:p>
          </p:txBody>
        </p:sp>
      </p:grpSp>
      <p:sp>
        <p:nvSpPr>
          <p:cNvPr id="38" name="Title 37"/>
          <p:cNvSpPr>
            <a:spLocks noGrp="1"/>
          </p:cNvSpPr>
          <p:nvPr>
            <p:ph type="title"/>
          </p:nvPr>
        </p:nvSpPr>
        <p:spPr/>
        <p:txBody>
          <a:bodyPr/>
          <a:lstStyle/>
          <a:p>
            <a:r>
              <a:rPr lang="en-US" dirty="0"/>
              <a:t>Recall: Layers of I/O…</a:t>
            </a:r>
          </a:p>
        </p:txBody>
      </p:sp>
      <p:sp>
        <p:nvSpPr>
          <p:cNvPr id="59" name="TextBox 58">
            <a:extLst>
              <a:ext uri="{FF2B5EF4-FFF2-40B4-BE49-F238E27FC236}">
                <a16:creationId xmlns:a16="http://schemas.microsoft.com/office/drawing/2014/main" id="{D8F75A7B-94D3-4855-B8B8-EAEE3643A6B1}"/>
              </a:ext>
            </a:extLst>
          </p:cNvPr>
          <p:cNvSpPr txBox="1"/>
          <p:nvPr/>
        </p:nvSpPr>
        <p:spPr>
          <a:xfrm>
            <a:off x="571524" y="2367633"/>
            <a:ext cx="1710725" cy="369332"/>
          </a:xfrm>
          <a:prstGeom prst="rect">
            <a:avLst/>
          </a:prstGeom>
          <a:noFill/>
        </p:spPr>
        <p:txBody>
          <a:bodyPr wrap="none" rtlCol="0">
            <a:spAutoFit/>
          </a:bodyPr>
          <a:lstStyle/>
          <a:p>
            <a:r>
              <a:rPr lang="en-US" b="0" dirty="0">
                <a:latin typeface="Gill Sans Light"/>
              </a:rPr>
              <a:t>High Level I/O </a:t>
            </a:r>
          </a:p>
        </p:txBody>
      </p:sp>
      <p:sp>
        <p:nvSpPr>
          <p:cNvPr id="60" name="Rectangle 59">
            <a:extLst>
              <a:ext uri="{FF2B5EF4-FFF2-40B4-BE49-F238E27FC236}">
                <a16:creationId xmlns:a16="http://schemas.microsoft.com/office/drawing/2014/main" id="{3886D31A-B733-405E-A37B-3A8C79726278}"/>
              </a:ext>
            </a:extLst>
          </p:cNvPr>
          <p:cNvSpPr/>
          <p:nvPr/>
        </p:nvSpPr>
        <p:spPr>
          <a:xfrm>
            <a:off x="584362" y="236763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1" name="TextBox 60">
            <a:extLst>
              <a:ext uri="{FF2B5EF4-FFF2-40B4-BE49-F238E27FC236}">
                <a16:creationId xmlns:a16="http://schemas.microsoft.com/office/drawing/2014/main" id="{3BD42EC3-A623-4D1A-A6B8-96E789DC87A0}"/>
              </a:ext>
            </a:extLst>
          </p:cNvPr>
          <p:cNvSpPr txBox="1"/>
          <p:nvPr/>
        </p:nvSpPr>
        <p:spPr>
          <a:xfrm>
            <a:off x="597172" y="2754511"/>
            <a:ext cx="1659429" cy="369332"/>
          </a:xfrm>
          <a:prstGeom prst="rect">
            <a:avLst/>
          </a:prstGeom>
          <a:noFill/>
        </p:spPr>
        <p:txBody>
          <a:bodyPr wrap="none" rtlCol="0">
            <a:spAutoFit/>
          </a:bodyPr>
          <a:lstStyle/>
          <a:p>
            <a:r>
              <a:rPr lang="en-US" b="0" dirty="0">
                <a:latin typeface="Gill Sans Light"/>
              </a:rPr>
              <a:t>Low Level I/O </a:t>
            </a:r>
          </a:p>
        </p:txBody>
      </p:sp>
      <p:sp>
        <p:nvSpPr>
          <p:cNvPr id="62" name="Rectangle 61">
            <a:extLst>
              <a:ext uri="{FF2B5EF4-FFF2-40B4-BE49-F238E27FC236}">
                <a16:creationId xmlns:a16="http://schemas.microsoft.com/office/drawing/2014/main" id="{8053316D-D4DA-4068-9549-29001BE7119F}"/>
              </a:ext>
            </a:extLst>
          </p:cNvPr>
          <p:cNvSpPr/>
          <p:nvPr/>
        </p:nvSpPr>
        <p:spPr>
          <a:xfrm>
            <a:off x="738670" y="283207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3" name="TextBox 62">
            <a:extLst>
              <a:ext uri="{FF2B5EF4-FFF2-40B4-BE49-F238E27FC236}">
                <a16:creationId xmlns:a16="http://schemas.microsoft.com/office/drawing/2014/main" id="{F2B29794-EF72-47C9-9055-4A6A15861174}"/>
              </a:ext>
            </a:extLst>
          </p:cNvPr>
          <p:cNvSpPr txBox="1"/>
          <p:nvPr/>
        </p:nvSpPr>
        <p:spPr>
          <a:xfrm>
            <a:off x="1050020" y="3100811"/>
            <a:ext cx="753732" cy="307777"/>
          </a:xfrm>
          <a:prstGeom prst="rect">
            <a:avLst/>
          </a:prstGeom>
          <a:noFill/>
        </p:spPr>
        <p:txBody>
          <a:bodyPr wrap="none" rtlCol="0">
            <a:spAutoFit/>
          </a:bodyPr>
          <a:lstStyle/>
          <a:p>
            <a:r>
              <a:rPr lang="en-US" sz="1400" b="0" dirty="0" err="1">
                <a:latin typeface="Gill Sans Light"/>
              </a:rPr>
              <a:t>Syscall</a:t>
            </a:r>
            <a:endParaRPr lang="en-US" b="0" dirty="0">
              <a:latin typeface="Gill Sans Light"/>
            </a:endParaRPr>
          </a:p>
        </p:txBody>
      </p:sp>
      <p:sp>
        <p:nvSpPr>
          <p:cNvPr id="64" name="Rectangle 63">
            <a:extLst>
              <a:ext uri="{FF2B5EF4-FFF2-40B4-BE49-F238E27FC236}">
                <a16:creationId xmlns:a16="http://schemas.microsoft.com/office/drawing/2014/main" id="{A4B977EB-CCB9-4967-8C78-8954ED293366}"/>
              </a:ext>
            </a:extLst>
          </p:cNvPr>
          <p:cNvSpPr/>
          <p:nvPr/>
        </p:nvSpPr>
        <p:spPr>
          <a:xfrm>
            <a:off x="1092438" y="310081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5" name="TextBox 64">
            <a:extLst>
              <a:ext uri="{FF2B5EF4-FFF2-40B4-BE49-F238E27FC236}">
                <a16:creationId xmlns:a16="http://schemas.microsoft.com/office/drawing/2014/main" id="{E58EBFBC-4AE2-41E7-817F-C3762CC8CC28}"/>
              </a:ext>
            </a:extLst>
          </p:cNvPr>
          <p:cNvSpPr txBox="1"/>
          <p:nvPr/>
        </p:nvSpPr>
        <p:spPr>
          <a:xfrm>
            <a:off x="731824" y="3583763"/>
            <a:ext cx="1390124" cy="369332"/>
          </a:xfrm>
          <a:prstGeom prst="rect">
            <a:avLst/>
          </a:prstGeom>
          <a:noFill/>
        </p:spPr>
        <p:txBody>
          <a:bodyPr wrap="none" rtlCol="0">
            <a:spAutoFit/>
          </a:bodyPr>
          <a:lstStyle/>
          <a:p>
            <a:r>
              <a:rPr lang="en-US" b="0" dirty="0">
                <a:latin typeface="Gill Sans Light"/>
              </a:rPr>
              <a:t>File System</a:t>
            </a:r>
          </a:p>
        </p:txBody>
      </p:sp>
      <p:sp>
        <p:nvSpPr>
          <p:cNvPr id="66" name="Rectangle 65">
            <a:extLst>
              <a:ext uri="{FF2B5EF4-FFF2-40B4-BE49-F238E27FC236}">
                <a16:creationId xmlns:a16="http://schemas.microsoft.com/office/drawing/2014/main" id="{ABA5EB8E-5B83-4FBE-AA4B-456389BFC87E}"/>
              </a:ext>
            </a:extLst>
          </p:cNvPr>
          <p:cNvSpPr/>
          <p:nvPr/>
        </p:nvSpPr>
        <p:spPr>
          <a:xfrm>
            <a:off x="785659" y="347711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7" name="TextBox 66">
            <a:extLst>
              <a:ext uri="{FF2B5EF4-FFF2-40B4-BE49-F238E27FC236}">
                <a16:creationId xmlns:a16="http://schemas.microsoft.com/office/drawing/2014/main" id="{487AE7FB-0D2A-470C-A413-9A388D332544}"/>
              </a:ext>
            </a:extLst>
          </p:cNvPr>
          <p:cNvSpPr txBox="1"/>
          <p:nvPr/>
        </p:nvSpPr>
        <p:spPr>
          <a:xfrm>
            <a:off x="840828" y="4097598"/>
            <a:ext cx="1172116" cy="369332"/>
          </a:xfrm>
          <a:prstGeom prst="rect">
            <a:avLst/>
          </a:prstGeom>
          <a:noFill/>
        </p:spPr>
        <p:txBody>
          <a:bodyPr wrap="none" rtlCol="0">
            <a:spAutoFit/>
          </a:bodyPr>
          <a:lstStyle/>
          <a:p>
            <a:r>
              <a:rPr lang="en-US" b="0" dirty="0">
                <a:latin typeface="Gill Sans Light"/>
              </a:rPr>
              <a:t>I/O Driver</a:t>
            </a:r>
          </a:p>
        </p:txBody>
      </p:sp>
      <p:sp>
        <p:nvSpPr>
          <p:cNvPr id="68" name="Rectangle 67">
            <a:extLst>
              <a:ext uri="{FF2B5EF4-FFF2-40B4-BE49-F238E27FC236}">
                <a16:creationId xmlns:a16="http://schemas.microsoft.com/office/drawing/2014/main" id="{5B306426-7FB7-4BE6-A5A8-1F6ED79409A7}"/>
              </a:ext>
            </a:extLst>
          </p:cNvPr>
          <p:cNvSpPr/>
          <p:nvPr/>
        </p:nvSpPr>
        <p:spPr>
          <a:xfrm>
            <a:off x="584362" y="412396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69" name="Straight Connector 68">
            <a:extLst>
              <a:ext uri="{FF2B5EF4-FFF2-40B4-BE49-F238E27FC236}">
                <a16:creationId xmlns:a16="http://schemas.microsoft.com/office/drawing/2014/main" id="{A48E915B-135F-42DD-AD39-7A01D48242AD}"/>
              </a:ext>
            </a:extLst>
          </p:cNvPr>
          <p:cNvCxnSpPr/>
          <p:nvPr/>
        </p:nvCxnSpPr>
        <p:spPr>
          <a:xfrm>
            <a:off x="1139928" y="465977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7E6E06D0-6C5B-44D5-A51A-C9DA241CDB33}"/>
              </a:ext>
            </a:extLst>
          </p:cNvPr>
          <p:cNvCxnSpPr/>
          <p:nvPr/>
        </p:nvCxnSpPr>
        <p:spPr>
          <a:xfrm>
            <a:off x="1292328" y="44810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ED5E86D-C4A9-4D67-9396-B7925D0F6BF2}"/>
              </a:ext>
            </a:extLst>
          </p:cNvPr>
          <p:cNvCxnSpPr/>
          <p:nvPr/>
        </p:nvCxnSpPr>
        <p:spPr>
          <a:xfrm>
            <a:off x="1740250" y="465977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660CE64E-FFB4-41B9-87E3-23227B264E7D}"/>
              </a:ext>
            </a:extLst>
          </p:cNvPr>
          <p:cNvSpPr/>
          <p:nvPr/>
        </p:nvSpPr>
        <p:spPr>
          <a:xfrm>
            <a:off x="1616929" y="483854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73" name="Oval 72">
            <a:extLst>
              <a:ext uri="{FF2B5EF4-FFF2-40B4-BE49-F238E27FC236}">
                <a16:creationId xmlns:a16="http://schemas.microsoft.com/office/drawing/2014/main" id="{0E165BE4-D859-4D87-BDBD-3137C89FA4FE}"/>
              </a:ext>
            </a:extLst>
          </p:cNvPr>
          <p:cNvSpPr/>
          <p:nvPr/>
        </p:nvSpPr>
        <p:spPr>
          <a:xfrm>
            <a:off x="1997828" y="483854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74" name="Straight Connector 73">
            <a:extLst>
              <a:ext uri="{FF2B5EF4-FFF2-40B4-BE49-F238E27FC236}">
                <a16:creationId xmlns:a16="http://schemas.microsoft.com/office/drawing/2014/main" id="{8FE82249-085C-4648-86BC-6612AA642F34}"/>
              </a:ext>
            </a:extLst>
          </p:cNvPr>
          <p:cNvCxnSpPr>
            <a:stCxn id="72" idx="3"/>
            <a:endCxn id="73" idx="2"/>
          </p:cNvCxnSpPr>
          <p:nvPr/>
        </p:nvCxnSpPr>
        <p:spPr>
          <a:xfrm>
            <a:off x="1859538" y="493608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60297635-6C42-4E09-8B7A-5CA4CAA80386}"/>
              </a:ext>
            </a:extLst>
          </p:cNvPr>
          <p:cNvSpPr/>
          <p:nvPr/>
        </p:nvSpPr>
        <p:spPr>
          <a:xfrm>
            <a:off x="841397" y="464345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76" name="Straight Connector 75">
            <a:extLst>
              <a:ext uri="{FF2B5EF4-FFF2-40B4-BE49-F238E27FC236}">
                <a16:creationId xmlns:a16="http://schemas.microsoft.com/office/drawing/2014/main" id="{8B4792C5-26BD-4288-9741-60E4D560AECD}"/>
              </a:ext>
            </a:extLst>
          </p:cNvPr>
          <p:cNvCxnSpPr/>
          <p:nvPr/>
        </p:nvCxnSpPr>
        <p:spPr>
          <a:xfrm>
            <a:off x="948033" y="446469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AA9F9698-D62B-461E-B6BE-0398110C28E2}"/>
              </a:ext>
            </a:extLst>
          </p:cNvPr>
          <p:cNvSpPr txBox="1"/>
          <p:nvPr/>
        </p:nvSpPr>
        <p:spPr>
          <a:xfrm>
            <a:off x="359615" y="1981200"/>
            <a:ext cx="2274982" cy="369332"/>
          </a:xfrm>
          <a:prstGeom prst="rect">
            <a:avLst/>
          </a:prstGeom>
          <a:noFill/>
        </p:spPr>
        <p:txBody>
          <a:bodyPr wrap="none" rtlCol="0">
            <a:spAutoFit/>
          </a:bodyPr>
          <a:lstStyle/>
          <a:p>
            <a:r>
              <a:rPr lang="en-US" b="0" dirty="0">
                <a:solidFill>
                  <a:srgbClr val="FF0000"/>
                </a:solidFill>
                <a:latin typeface="Gill Sans Light"/>
              </a:rPr>
              <a:t>Application / Service</a:t>
            </a:r>
          </a:p>
        </p:txBody>
      </p:sp>
    </p:spTree>
    <p:extLst>
      <p:ext uri="{BB962C8B-B14F-4D97-AF65-F5344CB8AC3E}">
        <p14:creationId xmlns:p14="http://schemas.microsoft.com/office/powerpoint/2010/main" val="25867172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981200" y="152400"/>
            <a:ext cx="8229600" cy="533400"/>
          </a:xfrm>
        </p:spPr>
        <p:txBody>
          <a:bodyPr/>
          <a:lstStyle/>
          <a:p>
            <a:r>
              <a:rPr lang="en-US" altLang="ko-KR" dirty="0">
                <a:ea typeface="굴림" charset="-127"/>
              </a:rPr>
              <a:t>Virtual </a:t>
            </a:r>
            <a:r>
              <a:rPr lang="en-US" altLang="ko-KR" dirty="0" err="1">
                <a:ea typeface="굴림" charset="-127"/>
              </a:rPr>
              <a:t>Filesystem</a:t>
            </a:r>
            <a:r>
              <a:rPr lang="en-US" altLang="ko-KR" dirty="0">
                <a:ea typeface="굴림" charset="-127"/>
              </a:rPr>
              <a:t> Switch</a:t>
            </a:r>
            <a:endParaRPr lang="en-US" altLang="ko-KR" sz="1800" dirty="0">
              <a:ea typeface="굴림" charset="-127"/>
            </a:endParaRPr>
          </a:p>
        </p:txBody>
      </p:sp>
      <p:sp>
        <p:nvSpPr>
          <p:cNvPr id="1008644" name="Rectangle 4"/>
          <p:cNvSpPr>
            <a:spLocks noGrp="1" noChangeArrowheads="1"/>
          </p:cNvSpPr>
          <p:nvPr>
            <p:ph type="body" idx="1"/>
          </p:nvPr>
        </p:nvSpPr>
        <p:spPr>
          <a:xfrm>
            <a:off x="838200" y="3810000"/>
            <a:ext cx="10439400" cy="2819400"/>
          </a:xfrm>
        </p:spPr>
        <p:txBody>
          <a:bodyPr>
            <a:normAutofit/>
          </a:bodyPr>
          <a:lstStyle/>
          <a:p>
            <a:pPr>
              <a:lnSpc>
                <a:spcPct val="80000"/>
              </a:lnSpc>
              <a:spcBef>
                <a:spcPct val="20000"/>
              </a:spcBef>
            </a:pPr>
            <a:r>
              <a:rPr lang="en-US" altLang="ko-KR" dirty="0">
                <a:solidFill>
                  <a:schemeClr val="hlink"/>
                </a:solidFill>
                <a:ea typeface="굴림" charset="-127"/>
              </a:rPr>
              <a:t>VFS:</a:t>
            </a:r>
            <a:r>
              <a:rPr lang="en-US" altLang="ko-KR" dirty="0">
                <a:ea typeface="굴림" charset="-127"/>
              </a:rPr>
              <a:t> Virtual abstraction similar to local file system</a:t>
            </a:r>
          </a:p>
          <a:p>
            <a:pPr lvl="1">
              <a:lnSpc>
                <a:spcPct val="80000"/>
              </a:lnSpc>
              <a:spcBef>
                <a:spcPct val="20000"/>
              </a:spcBef>
            </a:pPr>
            <a:r>
              <a:rPr lang="en-US" altLang="ko-KR" dirty="0">
                <a:ea typeface="굴림" charset="-127"/>
              </a:rPr>
              <a:t>Provides virtual superblocks, </a:t>
            </a:r>
            <a:r>
              <a:rPr lang="en-US" altLang="ko-KR" dirty="0" err="1">
                <a:ea typeface="굴림" charset="-127"/>
              </a:rPr>
              <a:t>inodes</a:t>
            </a:r>
            <a:r>
              <a:rPr lang="en-US" altLang="ko-KR" dirty="0">
                <a:ea typeface="굴림" charset="-127"/>
              </a:rPr>
              <a:t>, files, </a:t>
            </a:r>
            <a:r>
              <a:rPr lang="en-US" altLang="ko-KR" dirty="0" err="1">
                <a:ea typeface="굴림" charset="-127"/>
              </a:rPr>
              <a:t>etc</a:t>
            </a:r>
            <a:endParaRPr lang="en-US" altLang="ko-KR" dirty="0">
              <a:ea typeface="굴림" charset="-127"/>
            </a:endParaRPr>
          </a:p>
          <a:p>
            <a:pPr lvl="1">
              <a:lnSpc>
                <a:spcPct val="80000"/>
              </a:lnSpc>
              <a:spcBef>
                <a:spcPct val="20000"/>
              </a:spcBef>
            </a:pPr>
            <a:r>
              <a:rPr lang="en-US" altLang="ko-KR" dirty="0">
                <a:ea typeface="굴림" charset="-127"/>
              </a:rPr>
              <a:t>Compatible with a variety of local and remote file systems</a:t>
            </a:r>
          </a:p>
          <a:p>
            <a:pPr lvl="2">
              <a:lnSpc>
                <a:spcPct val="80000"/>
              </a:lnSpc>
            </a:pPr>
            <a:r>
              <a:rPr lang="en-US" altLang="ko-KR" dirty="0">
                <a:ea typeface="굴림" charset="-127"/>
              </a:rPr>
              <a:t>provides object-oriented way of implementing file systems</a:t>
            </a:r>
          </a:p>
          <a:p>
            <a:pPr>
              <a:lnSpc>
                <a:spcPct val="80000"/>
              </a:lnSpc>
            </a:pPr>
            <a:r>
              <a:rPr lang="en-US" altLang="ko-KR" dirty="0">
                <a:ea typeface="굴림" charset="-127"/>
              </a:rPr>
              <a:t>VFS allows the same system call interface (the API) to be used for different types of file systems</a:t>
            </a:r>
          </a:p>
          <a:p>
            <a:pPr lvl="1">
              <a:lnSpc>
                <a:spcPct val="80000"/>
              </a:lnSpc>
            </a:pPr>
            <a:r>
              <a:rPr lang="en-US" altLang="ko-KR" dirty="0">
                <a:ea typeface="굴림" charset="-127"/>
              </a:rPr>
              <a:t>The API is to the VFS interface, rather than any specific type of file system</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10"/>
          <a:stretch/>
        </p:blipFill>
        <p:spPr bwMode="auto">
          <a:xfrm>
            <a:off x="3535844" y="859830"/>
            <a:ext cx="5531957" cy="279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13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86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86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86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864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864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86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VFS Common File Model in Linux</a:t>
            </a:r>
          </a:p>
        </p:txBody>
      </p:sp>
      <p:sp>
        <p:nvSpPr>
          <p:cNvPr id="3" name="Content Placeholder 2"/>
          <p:cNvSpPr>
            <a:spLocks noGrp="1"/>
          </p:cNvSpPr>
          <p:nvPr>
            <p:ph idx="1"/>
          </p:nvPr>
        </p:nvSpPr>
        <p:spPr>
          <a:xfrm>
            <a:off x="914400" y="3200400"/>
            <a:ext cx="10287000" cy="3514570"/>
          </a:xfrm>
        </p:spPr>
        <p:txBody>
          <a:bodyPr>
            <a:normAutofit lnSpcReduction="10000"/>
          </a:bodyPr>
          <a:lstStyle/>
          <a:p>
            <a:r>
              <a:rPr lang="en-US" dirty="0"/>
              <a:t>Four primary object types for VFS:</a:t>
            </a:r>
          </a:p>
          <a:p>
            <a:pPr lvl="1"/>
            <a:r>
              <a:rPr lang="en-US" dirty="0"/>
              <a:t>superblock object: represents a specific mounted </a:t>
            </a:r>
            <a:r>
              <a:rPr lang="en-US" dirty="0" err="1"/>
              <a:t>filesystem</a:t>
            </a:r>
            <a:endParaRPr lang="en-US" dirty="0"/>
          </a:p>
          <a:p>
            <a:pPr lvl="1"/>
            <a:r>
              <a:rPr lang="en-US" dirty="0" err="1"/>
              <a:t>inode</a:t>
            </a:r>
            <a:r>
              <a:rPr lang="en-US" dirty="0"/>
              <a:t> object: represents a specific file</a:t>
            </a:r>
          </a:p>
          <a:p>
            <a:pPr lvl="1"/>
            <a:r>
              <a:rPr lang="en-US" dirty="0" err="1"/>
              <a:t>dentry</a:t>
            </a:r>
            <a:r>
              <a:rPr lang="en-US" dirty="0"/>
              <a:t> object: represents a directory entry </a:t>
            </a:r>
          </a:p>
          <a:p>
            <a:pPr lvl="1"/>
            <a:r>
              <a:rPr lang="en-US" dirty="0"/>
              <a:t>file object: represents open file associated with process</a:t>
            </a:r>
          </a:p>
          <a:p>
            <a:r>
              <a:rPr lang="en-US" dirty="0"/>
              <a:t>There is no specific directory object (VFS treats directories as files)</a:t>
            </a:r>
          </a:p>
          <a:p>
            <a:r>
              <a:rPr lang="en-US" dirty="0">
                <a:solidFill>
                  <a:srgbClr val="FF0000"/>
                </a:solidFill>
              </a:rPr>
              <a:t>May need to fit the model by faking it</a:t>
            </a:r>
          </a:p>
          <a:p>
            <a:pPr lvl="1"/>
            <a:r>
              <a:rPr lang="en-US" dirty="0">
                <a:solidFill>
                  <a:srgbClr val="FF0000"/>
                </a:solidFill>
              </a:rPr>
              <a:t>Example: make it look like directories are files</a:t>
            </a:r>
          </a:p>
          <a:p>
            <a:pPr lvl="1"/>
            <a:r>
              <a:rPr lang="en-US" dirty="0">
                <a:solidFill>
                  <a:srgbClr val="FF0000"/>
                </a:solidFill>
              </a:rPr>
              <a:t>Example: make it look like have </a:t>
            </a:r>
            <a:r>
              <a:rPr lang="en-US" dirty="0" err="1">
                <a:solidFill>
                  <a:srgbClr val="FF0000"/>
                </a:solidFill>
              </a:rPr>
              <a:t>inodes</a:t>
            </a:r>
            <a:r>
              <a:rPr lang="en-US" dirty="0">
                <a:solidFill>
                  <a:srgbClr val="FF0000"/>
                </a:solidFill>
              </a:rPr>
              <a:t>, superblocks, etc.</a:t>
            </a:r>
          </a:p>
          <a:p>
            <a:endParaRPr lang="en-US" dirty="0"/>
          </a:p>
          <a:p>
            <a:endParaRPr lang="en-US"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257"/>
          <a:stretch/>
        </p:blipFill>
        <p:spPr bwMode="auto">
          <a:xfrm>
            <a:off x="2362200" y="533400"/>
            <a:ext cx="52578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990601"/>
            <a:ext cx="16668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566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loud"/>
          <p:cNvSpPr>
            <a:spLocks noChangeAspect="1" noEditPoints="1" noChangeArrowheads="1"/>
          </p:cNvSpPr>
          <p:nvPr/>
        </p:nvSpPr>
        <p:spPr bwMode="auto">
          <a:xfrm>
            <a:off x="4419600" y="762000"/>
            <a:ext cx="2286000" cy="2590800"/>
          </a:xfrm>
          <a:custGeom>
            <a:avLst/>
            <a:gdLst>
              <a:gd name="T0" fmla="*/ 7091 w 21600"/>
              <a:gd name="T1" fmla="*/ 1295400 h 21600"/>
              <a:gd name="T2" fmla="*/ 1143000 w 21600"/>
              <a:gd name="T3" fmla="*/ 2588041 h 21600"/>
              <a:gd name="T4" fmla="*/ 2284095 w 21600"/>
              <a:gd name="T5" fmla="*/ 1295400 h 21600"/>
              <a:gd name="T6" fmla="*/ 1143000 w 21600"/>
              <a:gd name="T7" fmla="*/ 14813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19459" name="Rectangle 2"/>
          <p:cNvSpPr>
            <a:spLocks noGrp="1" noChangeArrowheads="1"/>
          </p:cNvSpPr>
          <p:nvPr>
            <p:ph type="title"/>
          </p:nvPr>
        </p:nvSpPr>
        <p:spPr/>
        <p:txBody>
          <a:bodyPr/>
          <a:lstStyle/>
          <a:p>
            <a:r>
              <a:rPr lang="en-US" altLang="ko-KR">
                <a:ea typeface="굴림" panose="020B0600000101010101" pitchFamily="34" charset="-127"/>
              </a:rPr>
              <a:t>Simple Distributed File System</a:t>
            </a:r>
          </a:p>
        </p:txBody>
      </p:sp>
      <p:sp>
        <p:nvSpPr>
          <p:cNvPr id="19460" name="Rectangle 3"/>
          <p:cNvSpPr>
            <a:spLocks noGrp="1" noChangeArrowheads="1"/>
          </p:cNvSpPr>
          <p:nvPr>
            <p:ph type="body" idx="1"/>
          </p:nvPr>
        </p:nvSpPr>
        <p:spPr>
          <a:xfrm>
            <a:off x="381000" y="3773915"/>
            <a:ext cx="11620500" cy="3007974"/>
          </a:xfrm>
        </p:spPr>
        <p:txBody>
          <a:bodyPr/>
          <a:lstStyle/>
          <a:p>
            <a:pPr>
              <a:lnSpc>
                <a:spcPct val="80000"/>
              </a:lnSpc>
              <a:spcBef>
                <a:spcPct val="10000"/>
              </a:spcBef>
            </a:pPr>
            <a:r>
              <a:rPr lang="en-US" altLang="ko-KR" dirty="0">
                <a:ea typeface="굴림" panose="020B0600000101010101" pitchFamily="34" charset="-127"/>
              </a:rPr>
              <a:t>Remote Disk: Reads and writes forwarded to server</a:t>
            </a:r>
          </a:p>
          <a:p>
            <a:pPr lvl="1">
              <a:lnSpc>
                <a:spcPct val="80000"/>
              </a:lnSpc>
              <a:spcBef>
                <a:spcPct val="10000"/>
              </a:spcBef>
            </a:pPr>
            <a:r>
              <a:rPr lang="en-US" altLang="ko-KR" dirty="0">
                <a:solidFill>
                  <a:srgbClr val="FF0000"/>
                </a:solidFill>
                <a:ea typeface="굴림" panose="020B0600000101010101" pitchFamily="34" charset="-127"/>
              </a:rPr>
              <a:t>Use Remote Procedure Calls (RPC) to translate file system calls into remote requests</a:t>
            </a:r>
            <a:r>
              <a:rPr lang="en-US" altLang="ko-KR" dirty="0">
                <a:ea typeface="굴림" panose="020B0600000101010101" pitchFamily="34" charset="-127"/>
              </a:rPr>
              <a:t> </a:t>
            </a:r>
          </a:p>
          <a:p>
            <a:pPr lvl="1">
              <a:lnSpc>
                <a:spcPct val="80000"/>
              </a:lnSpc>
              <a:spcBef>
                <a:spcPct val="10000"/>
              </a:spcBef>
            </a:pPr>
            <a:r>
              <a:rPr lang="en-US" altLang="ko-KR" dirty="0">
                <a:ea typeface="굴림" panose="020B0600000101010101" pitchFamily="34" charset="-127"/>
              </a:rPr>
              <a:t>No local caching, but can be cache at server-side</a:t>
            </a:r>
          </a:p>
          <a:p>
            <a:pPr>
              <a:lnSpc>
                <a:spcPct val="80000"/>
              </a:lnSpc>
              <a:spcBef>
                <a:spcPct val="10000"/>
              </a:spcBef>
            </a:pPr>
            <a:r>
              <a:rPr lang="en-US" altLang="ko-KR" dirty="0">
                <a:ea typeface="굴림" panose="020B0600000101010101" pitchFamily="34" charset="-127"/>
              </a:rPr>
              <a:t>Advantage: Server provides consistent view of file system to multiple clients</a:t>
            </a:r>
          </a:p>
          <a:p>
            <a:pPr>
              <a:lnSpc>
                <a:spcPct val="80000"/>
              </a:lnSpc>
              <a:spcBef>
                <a:spcPct val="10000"/>
              </a:spcBef>
            </a:pPr>
            <a:r>
              <a:rPr lang="en-US" altLang="ko-KR" dirty="0">
                <a:ea typeface="굴림" panose="020B0600000101010101" pitchFamily="34" charset="-127"/>
              </a:rPr>
              <a:t>Problems?  Performance!</a:t>
            </a:r>
          </a:p>
          <a:p>
            <a:pPr lvl="1">
              <a:lnSpc>
                <a:spcPct val="80000"/>
              </a:lnSpc>
              <a:spcBef>
                <a:spcPct val="10000"/>
              </a:spcBef>
            </a:pPr>
            <a:r>
              <a:rPr lang="en-US" altLang="ko-KR" dirty="0">
                <a:ea typeface="굴림" panose="020B0600000101010101" pitchFamily="34" charset="-127"/>
              </a:rPr>
              <a:t>Going over network is slower than going to local memory</a:t>
            </a:r>
          </a:p>
          <a:p>
            <a:pPr lvl="1">
              <a:lnSpc>
                <a:spcPct val="80000"/>
              </a:lnSpc>
              <a:spcBef>
                <a:spcPct val="10000"/>
              </a:spcBef>
            </a:pPr>
            <a:r>
              <a:rPr lang="en-US" altLang="ko-KR" dirty="0">
                <a:ea typeface="굴림" panose="020B0600000101010101" pitchFamily="34" charset="-127"/>
              </a:rPr>
              <a:t>Lots of network traffic/not well pipelined</a:t>
            </a:r>
          </a:p>
          <a:p>
            <a:pPr lvl="1">
              <a:lnSpc>
                <a:spcPct val="80000"/>
              </a:lnSpc>
              <a:spcBef>
                <a:spcPct val="10000"/>
              </a:spcBef>
            </a:pPr>
            <a:r>
              <a:rPr lang="en-US" altLang="ko-KR" dirty="0">
                <a:ea typeface="굴림" panose="020B0600000101010101" pitchFamily="34" charset="-127"/>
              </a:rPr>
              <a:t>Server can be a bottleneck</a:t>
            </a:r>
          </a:p>
          <a:p>
            <a:pPr>
              <a:lnSpc>
                <a:spcPct val="80000"/>
              </a:lnSpc>
              <a:spcBef>
                <a:spcPct val="10000"/>
              </a:spcBef>
            </a:pPr>
            <a:endParaRPr lang="en-US" altLang="ko-KR" dirty="0">
              <a:ea typeface="굴림" panose="020B0600000101010101" pitchFamily="34" charset="-127"/>
            </a:endParaRPr>
          </a:p>
        </p:txBody>
      </p:sp>
      <p:sp>
        <p:nvSpPr>
          <p:cNvPr id="19486" name="Text Box 13"/>
          <p:cNvSpPr txBox="1">
            <a:spLocks noChangeArrowheads="1"/>
          </p:cNvSpPr>
          <p:nvPr/>
        </p:nvSpPr>
        <p:spPr bwMode="auto">
          <a:xfrm>
            <a:off x="6741159" y="198120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19463" name="Group 58"/>
          <p:cNvGrpSpPr>
            <a:grpSpLocks/>
          </p:cNvGrpSpPr>
          <p:nvPr/>
        </p:nvGrpSpPr>
        <p:grpSpPr bwMode="auto">
          <a:xfrm>
            <a:off x="4702903" y="1003612"/>
            <a:ext cx="1682750" cy="366713"/>
            <a:chOff x="1877" y="430"/>
            <a:chExt cx="1060" cy="231"/>
          </a:xfrm>
        </p:grpSpPr>
        <p:sp>
          <p:nvSpPr>
            <p:cNvPr id="19477" name="Line 31"/>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sp>
          <p:nvSpPr>
            <p:cNvPr id="19478" name="Text Box 33"/>
            <p:cNvSpPr txBox="1">
              <a:spLocks noChangeArrowheads="1"/>
            </p:cNvSpPr>
            <p:nvPr/>
          </p:nvSpPr>
          <p:spPr bwMode="auto">
            <a:xfrm>
              <a:off x="1974" y="430"/>
              <a:ext cx="91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Read (RPC)</a:t>
              </a:r>
            </a:p>
          </p:txBody>
        </p:sp>
      </p:grpSp>
      <p:grpSp>
        <p:nvGrpSpPr>
          <p:cNvPr id="19464" name="Group 59"/>
          <p:cNvGrpSpPr>
            <a:grpSpLocks/>
          </p:cNvGrpSpPr>
          <p:nvPr/>
        </p:nvGrpSpPr>
        <p:grpSpPr bwMode="auto">
          <a:xfrm>
            <a:off x="4635183" y="1447650"/>
            <a:ext cx="1744662" cy="366713"/>
            <a:chOff x="1877" y="912"/>
            <a:chExt cx="1099" cy="231"/>
          </a:xfrm>
        </p:grpSpPr>
        <p:sp>
          <p:nvSpPr>
            <p:cNvPr id="19475" name="Line 32"/>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sp>
          <p:nvSpPr>
            <p:cNvPr id="19476" name="Text Box 34"/>
            <p:cNvSpPr txBox="1">
              <a:spLocks noChangeArrowheads="1"/>
            </p:cNvSpPr>
            <p:nvPr/>
          </p:nvSpPr>
          <p:spPr bwMode="auto">
            <a:xfrm>
              <a:off x="1940" y="912"/>
              <a:ext cx="103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latin typeface="Gill Sans"/>
                </a:rPr>
                <a:t>Return (Data)</a:t>
              </a:r>
            </a:p>
          </p:txBody>
        </p:sp>
      </p:grpSp>
      <p:grpSp>
        <p:nvGrpSpPr>
          <p:cNvPr id="19466" name="Group 60"/>
          <p:cNvGrpSpPr>
            <a:grpSpLocks/>
          </p:cNvGrpSpPr>
          <p:nvPr/>
        </p:nvGrpSpPr>
        <p:grpSpPr bwMode="auto">
          <a:xfrm rot="-1562509">
            <a:off x="4714528" y="2060660"/>
            <a:ext cx="1828800" cy="366713"/>
            <a:chOff x="2016" y="1324"/>
            <a:chExt cx="1036" cy="231"/>
          </a:xfrm>
        </p:grpSpPr>
        <p:sp>
          <p:nvSpPr>
            <p:cNvPr id="19471" name="Text Box 51"/>
            <p:cNvSpPr txBox="1">
              <a:spLocks noChangeArrowheads="1"/>
            </p:cNvSpPr>
            <p:nvPr/>
          </p:nvSpPr>
          <p:spPr bwMode="auto">
            <a:xfrm>
              <a:off x="2145" y="1324"/>
              <a:ext cx="828"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19472" name="Line 49"/>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19467" name="Group 61"/>
          <p:cNvGrpSpPr>
            <a:grpSpLocks/>
          </p:cNvGrpSpPr>
          <p:nvPr/>
        </p:nvGrpSpPr>
        <p:grpSpPr bwMode="auto">
          <a:xfrm rot="-1590130">
            <a:off x="4826026" y="2536913"/>
            <a:ext cx="1873250" cy="376237"/>
            <a:chOff x="2016" y="1844"/>
            <a:chExt cx="1036" cy="237"/>
          </a:xfrm>
        </p:grpSpPr>
        <p:sp>
          <p:nvSpPr>
            <p:cNvPr id="19469" name="Text Box 52"/>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19470" name="Line 50"/>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grpSp>
      <p:sp>
        <p:nvSpPr>
          <p:cNvPr id="19468" name="Rectangle 62"/>
          <p:cNvSpPr>
            <a:spLocks noChangeArrowheads="1"/>
          </p:cNvSpPr>
          <p:nvPr/>
        </p:nvSpPr>
        <p:spPr bwMode="auto">
          <a:xfrm>
            <a:off x="7696200" y="1981200"/>
            <a:ext cx="838200" cy="533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grpSp>
        <p:nvGrpSpPr>
          <p:cNvPr id="33" name="Group 32"/>
          <p:cNvGrpSpPr/>
          <p:nvPr/>
        </p:nvGrpSpPr>
        <p:grpSpPr>
          <a:xfrm>
            <a:off x="6639415" y="895413"/>
            <a:ext cx="2125450" cy="1198086"/>
            <a:chOff x="3533402" y="573769"/>
            <a:chExt cx="2125450" cy="1198086"/>
          </a:xfrm>
        </p:grpSpPr>
        <p:grpSp>
          <p:nvGrpSpPr>
            <p:cNvPr id="34" name="Group 26"/>
            <p:cNvGrpSpPr>
              <a:grpSpLocks/>
            </p:cNvGrpSpPr>
            <p:nvPr/>
          </p:nvGrpSpPr>
          <p:grpSpPr bwMode="auto">
            <a:xfrm>
              <a:off x="4532479" y="636785"/>
              <a:ext cx="1126373" cy="973557"/>
              <a:chOff x="2969" y="720"/>
              <a:chExt cx="1159" cy="864"/>
            </a:xfrm>
          </p:grpSpPr>
          <p:grpSp>
            <p:nvGrpSpPr>
              <p:cNvPr id="36" name="Group 25"/>
              <p:cNvGrpSpPr>
                <a:grpSpLocks/>
              </p:cNvGrpSpPr>
              <p:nvPr/>
            </p:nvGrpSpPr>
            <p:grpSpPr bwMode="auto">
              <a:xfrm>
                <a:off x="3600" y="720"/>
                <a:ext cx="528" cy="864"/>
                <a:chOff x="3600" y="720"/>
                <a:chExt cx="528" cy="864"/>
              </a:xfrm>
            </p:grpSpPr>
            <p:sp>
              <p:nvSpPr>
                <p:cNvPr id="38"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39"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40"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37"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35" name="Picture 34"/>
            <p:cNvPicPr>
              <a:picLocks noChangeAspect="1"/>
            </p:cNvPicPr>
            <p:nvPr/>
          </p:nvPicPr>
          <p:blipFill>
            <a:blip r:embed="rId3">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nvGrpSpPr>
          <p:cNvPr id="41" name="Group 40"/>
          <p:cNvGrpSpPr/>
          <p:nvPr/>
        </p:nvGrpSpPr>
        <p:grpSpPr>
          <a:xfrm>
            <a:off x="3356083" y="722637"/>
            <a:ext cx="1186091" cy="1489657"/>
            <a:chOff x="1688450" y="737135"/>
            <a:chExt cx="1186091" cy="1489657"/>
          </a:xfrm>
        </p:grpSpPr>
        <p:sp>
          <p:nvSpPr>
            <p:cNvPr id="42"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43" name="Picture 42"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nvGrpSpPr>
          <p:cNvPr id="44" name="Group 43"/>
          <p:cNvGrpSpPr/>
          <p:nvPr/>
        </p:nvGrpSpPr>
        <p:grpSpPr>
          <a:xfrm>
            <a:off x="3582961" y="2237171"/>
            <a:ext cx="1186091" cy="1489657"/>
            <a:chOff x="1688450" y="737135"/>
            <a:chExt cx="1186091" cy="1489657"/>
          </a:xfrm>
        </p:grpSpPr>
        <p:sp>
          <p:nvSpPr>
            <p:cNvPr id="45"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46" name="Picture 45"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Tree>
    <p:extLst>
      <p:ext uri="{BB962C8B-B14F-4D97-AF65-F5344CB8AC3E}">
        <p14:creationId xmlns:p14="http://schemas.microsoft.com/office/powerpoint/2010/main" val="598319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 name="Group 60"/>
          <p:cNvGrpSpPr/>
          <p:nvPr/>
        </p:nvGrpSpPr>
        <p:grpSpPr>
          <a:xfrm>
            <a:off x="4986110" y="2209801"/>
            <a:ext cx="1186091" cy="1489657"/>
            <a:chOff x="1688450" y="737135"/>
            <a:chExt cx="1186091" cy="1489657"/>
          </a:xfrm>
        </p:grpSpPr>
        <p:sp>
          <p:nvSpPr>
            <p:cNvPr id="62"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63" name="Picture 62"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
        <p:nvSpPr>
          <p:cNvPr id="1013792" name="Rectangle 32"/>
          <p:cNvSpPr>
            <a:spLocks noChangeArrowheads="1"/>
          </p:cNvSpPr>
          <p:nvPr/>
        </p:nvSpPr>
        <p:spPr bwMode="auto">
          <a:xfrm>
            <a:off x="8999538" y="1855788"/>
            <a:ext cx="8382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8" name="Rectangle 38"/>
          <p:cNvSpPr>
            <a:spLocks noChangeArrowheads="1"/>
          </p:cNvSpPr>
          <p:nvPr/>
        </p:nvSpPr>
        <p:spPr bwMode="auto">
          <a:xfrm>
            <a:off x="9055100" y="2236788"/>
            <a:ext cx="698500" cy="368300"/>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latin typeface="Gill Sans"/>
              </a:rPr>
              <a:t>F1:V1</a:t>
            </a:r>
          </a:p>
        </p:txBody>
      </p:sp>
      <p:sp>
        <p:nvSpPr>
          <p:cNvPr id="1013801" name="Rectangle 41"/>
          <p:cNvSpPr>
            <a:spLocks noChangeArrowheads="1"/>
          </p:cNvSpPr>
          <p:nvPr/>
        </p:nvSpPr>
        <p:spPr bwMode="auto">
          <a:xfrm>
            <a:off x="9055100" y="2236788"/>
            <a:ext cx="6985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20486" name="Cloud"/>
          <p:cNvSpPr>
            <a:spLocks noChangeAspect="1" noEditPoints="1" noChangeArrowheads="1"/>
          </p:cNvSpPr>
          <p:nvPr/>
        </p:nvSpPr>
        <p:spPr bwMode="auto">
          <a:xfrm>
            <a:off x="5799138" y="636588"/>
            <a:ext cx="2286000" cy="2590800"/>
          </a:xfrm>
          <a:custGeom>
            <a:avLst/>
            <a:gdLst>
              <a:gd name="T0" fmla="*/ 7091 w 21600"/>
              <a:gd name="T1" fmla="*/ 1295400 h 21600"/>
              <a:gd name="T2" fmla="*/ 1143000 w 21600"/>
              <a:gd name="T3" fmla="*/ 2588041 h 21600"/>
              <a:gd name="T4" fmla="*/ 2284095 w 21600"/>
              <a:gd name="T5" fmla="*/ 1295400 h 21600"/>
              <a:gd name="T6" fmla="*/ 1143000 w 21600"/>
              <a:gd name="T7" fmla="*/ 14813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20487" name="Rectangle 3"/>
          <p:cNvSpPr>
            <a:spLocks noGrp="1" noChangeArrowheads="1"/>
          </p:cNvSpPr>
          <p:nvPr>
            <p:ph type="title"/>
          </p:nvPr>
        </p:nvSpPr>
        <p:spPr/>
        <p:txBody>
          <a:bodyPr/>
          <a:lstStyle/>
          <a:p>
            <a:r>
              <a:rPr lang="en-US" altLang="ko-KR">
                <a:ea typeface="굴림" panose="020B0600000101010101" pitchFamily="34" charset="-127"/>
              </a:rPr>
              <a:t>Use of caching to reduce network load</a:t>
            </a:r>
          </a:p>
        </p:txBody>
      </p:sp>
      <p:grpSp>
        <p:nvGrpSpPr>
          <p:cNvPr id="1013777" name="Group 17"/>
          <p:cNvGrpSpPr>
            <a:grpSpLocks/>
          </p:cNvGrpSpPr>
          <p:nvPr/>
        </p:nvGrpSpPr>
        <p:grpSpPr bwMode="auto">
          <a:xfrm>
            <a:off x="5943600" y="938215"/>
            <a:ext cx="2057400" cy="366713"/>
            <a:chOff x="1877" y="446"/>
            <a:chExt cx="1060" cy="231"/>
          </a:xfrm>
        </p:grpSpPr>
        <p:sp>
          <p:nvSpPr>
            <p:cNvPr id="20519" name="Line 18"/>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0520" name="Text Box 19"/>
            <p:cNvSpPr txBox="1">
              <a:spLocks noChangeArrowheads="1"/>
            </p:cNvSpPr>
            <p:nvPr/>
          </p:nvSpPr>
          <p:spPr bwMode="auto">
            <a:xfrm>
              <a:off x="2070" y="446"/>
              <a:ext cx="748"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Read (RPC)</a:t>
              </a:r>
            </a:p>
          </p:txBody>
        </p:sp>
      </p:grpSp>
      <p:grpSp>
        <p:nvGrpSpPr>
          <p:cNvPr id="1013780" name="Group 20"/>
          <p:cNvGrpSpPr>
            <a:grpSpLocks/>
          </p:cNvGrpSpPr>
          <p:nvPr/>
        </p:nvGrpSpPr>
        <p:grpSpPr bwMode="auto">
          <a:xfrm>
            <a:off x="5883276" y="1322391"/>
            <a:ext cx="2043113" cy="366713"/>
            <a:chOff x="1877" y="912"/>
            <a:chExt cx="1060" cy="231"/>
          </a:xfrm>
        </p:grpSpPr>
        <p:sp>
          <p:nvSpPr>
            <p:cNvPr id="20517" name="Line 21"/>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0518" name="Text Box 22"/>
            <p:cNvSpPr txBox="1">
              <a:spLocks noChangeArrowheads="1"/>
            </p:cNvSpPr>
            <p:nvPr/>
          </p:nvSpPr>
          <p:spPr bwMode="auto">
            <a:xfrm>
              <a:off x="1996" y="912"/>
              <a:ext cx="85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latin typeface="Gill Sans"/>
                </a:rPr>
                <a:t>Return (Data)</a:t>
              </a:r>
            </a:p>
          </p:txBody>
        </p:sp>
      </p:grpSp>
      <p:grpSp>
        <p:nvGrpSpPr>
          <p:cNvPr id="1013786" name="Group 26"/>
          <p:cNvGrpSpPr>
            <a:grpSpLocks/>
          </p:cNvGrpSpPr>
          <p:nvPr/>
        </p:nvGrpSpPr>
        <p:grpSpPr bwMode="auto">
          <a:xfrm rot="-1562509">
            <a:off x="6084542" y="1897147"/>
            <a:ext cx="1982787" cy="366713"/>
            <a:chOff x="2016" y="1322"/>
            <a:chExt cx="1036" cy="231"/>
          </a:xfrm>
        </p:grpSpPr>
        <p:sp>
          <p:nvSpPr>
            <p:cNvPr id="20515" name="Text Box 27"/>
            <p:cNvSpPr txBox="1">
              <a:spLocks noChangeArrowheads="1"/>
            </p:cNvSpPr>
            <p:nvPr/>
          </p:nvSpPr>
          <p:spPr bwMode="auto">
            <a:xfrm>
              <a:off x="2176" y="1322"/>
              <a:ext cx="76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20516" name="Line 28"/>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1013789" name="Group 29"/>
          <p:cNvGrpSpPr>
            <a:grpSpLocks/>
          </p:cNvGrpSpPr>
          <p:nvPr/>
        </p:nvGrpSpPr>
        <p:grpSpPr bwMode="auto">
          <a:xfrm rot="-1590130">
            <a:off x="6196039" y="2374988"/>
            <a:ext cx="2030412" cy="376237"/>
            <a:chOff x="2016" y="1844"/>
            <a:chExt cx="1036" cy="237"/>
          </a:xfrm>
        </p:grpSpPr>
        <p:sp>
          <p:nvSpPr>
            <p:cNvPr id="20513" name="Text Box 30"/>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20514" name="Line 31"/>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grpSp>
      <p:sp>
        <p:nvSpPr>
          <p:cNvPr id="1013793" name="Rectangle 33"/>
          <p:cNvSpPr>
            <a:spLocks noChangeArrowheads="1"/>
          </p:cNvSpPr>
          <p:nvPr/>
        </p:nvSpPr>
        <p:spPr bwMode="auto">
          <a:xfrm>
            <a:off x="3741738" y="941388"/>
            <a:ext cx="838200" cy="8382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4" name="Rectangle 34"/>
          <p:cNvSpPr>
            <a:spLocks noChangeArrowheads="1"/>
          </p:cNvSpPr>
          <p:nvPr/>
        </p:nvSpPr>
        <p:spPr bwMode="auto">
          <a:xfrm>
            <a:off x="4046538" y="2617788"/>
            <a:ext cx="838200" cy="8382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5" name="Rectangle 35"/>
          <p:cNvSpPr>
            <a:spLocks noGrp="1" noChangeArrowheads="1"/>
          </p:cNvSpPr>
          <p:nvPr>
            <p:ph type="body" idx="1"/>
          </p:nvPr>
        </p:nvSpPr>
        <p:spPr>
          <a:xfrm>
            <a:off x="778128" y="3706102"/>
            <a:ext cx="10651872" cy="3043238"/>
          </a:xfrm>
        </p:spPr>
        <p:txBody>
          <a:bodyPr/>
          <a:lstStyle/>
          <a:p>
            <a:pPr>
              <a:lnSpc>
                <a:spcPct val="80000"/>
              </a:lnSpc>
              <a:spcBef>
                <a:spcPct val="15000"/>
              </a:spcBef>
            </a:pPr>
            <a:r>
              <a:rPr lang="en-US" altLang="ko-KR" dirty="0">
                <a:ea typeface="굴림" panose="020B0600000101010101" pitchFamily="34" charset="-127"/>
              </a:rPr>
              <a:t>Idea: Use caching to reduce network load</a:t>
            </a:r>
          </a:p>
          <a:p>
            <a:pPr lvl="1">
              <a:lnSpc>
                <a:spcPct val="80000"/>
              </a:lnSpc>
              <a:spcBef>
                <a:spcPct val="15000"/>
              </a:spcBef>
            </a:pPr>
            <a:r>
              <a:rPr lang="en-US" altLang="ko-KR" dirty="0">
                <a:ea typeface="굴림" panose="020B0600000101010101" pitchFamily="34" charset="-127"/>
              </a:rPr>
              <a:t>In practice: use buffer cache at source and destination</a:t>
            </a:r>
          </a:p>
          <a:p>
            <a:pPr>
              <a:lnSpc>
                <a:spcPct val="80000"/>
              </a:lnSpc>
              <a:spcBef>
                <a:spcPct val="15000"/>
              </a:spcBef>
            </a:pPr>
            <a:r>
              <a:rPr lang="en-US" altLang="ko-KR" dirty="0">
                <a:ea typeface="굴림" panose="020B0600000101010101" pitchFamily="34" charset="-127"/>
              </a:rPr>
              <a:t>Advantage: if open/read/write/close can be done locally, don’t need to do any network traffic…fast!</a:t>
            </a:r>
          </a:p>
          <a:p>
            <a:pPr>
              <a:lnSpc>
                <a:spcPct val="80000"/>
              </a:lnSpc>
              <a:spcBef>
                <a:spcPct val="15000"/>
              </a:spcBef>
            </a:pPr>
            <a:r>
              <a:rPr lang="en-US" altLang="ko-KR" dirty="0">
                <a:ea typeface="굴림" panose="020B0600000101010101" pitchFamily="34" charset="-127"/>
              </a:rPr>
              <a:t>Problems: </a:t>
            </a:r>
          </a:p>
          <a:p>
            <a:pPr lvl="1">
              <a:lnSpc>
                <a:spcPct val="80000"/>
              </a:lnSpc>
              <a:spcBef>
                <a:spcPct val="15000"/>
              </a:spcBef>
            </a:pPr>
            <a:r>
              <a:rPr lang="en-US" altLang="ko-KR" dirty="0">
                <a:ea typeface="굴림" panose="020B0600000101010101" pitchFamily="34" charset="-127"/>
              </a:rPr>
              <a:t>Failure:</a:t>
            </a:r>
          </a:p>
          <a:p>
            <a:pPr lvl="2">
              <a:lnSpc>
                <a:spcPct val="80000"/>
              </a:lnSpc>
              <a:spcBef>
                <a:spcPct val="15000"/>
              </a:spcBef>
            </a:pPr>
            <a:r>
              <a:rPr lang="en-US" altLang="ko-KR" dirty="0">
                <a:ea typeface="굴림" panose="020B0600000101010101" pitchFamily="34" charset="-127"/>
              </a:rPr>
              <a:t>Client caches have data not committed at server</a:t>
            </a:r>
          </a:p>
          <a:p>
            <a:pPr lvl="1">
              <a:lnSpc>
                <a:spcPct val="80000"/>
              </a:lnSpc>
              <a:spcBef>
                <a:spcPct val="15000"/>
              </a:spcBef>
            </a:pPr>
            <a:r>
              <a:rPr lang="en-US" altLang="ko-KR" dirty="0">
                <a:solidFill>
                  <a:srgbClr val="FF0000"/>
                </a:solidFill>
                <a:ea typeface="굴림" panose="020B0600000101010101" pitchFamily="34" charset="-127"/>
              </a:rPr>
              <a:t>Cache consistency!</a:t>
            </a:r>
          </a:p>
          <a:p>
            <a:pPr lvl="2">
              <a:lnSpc>
                <a:spcPct val="80000"/>
              </a:lnSpc>
              <a:spcBef>
                <a:spcPct val="15000"/>
              </a:spcBef>
            </a:pPr>
            <a:r>
              <a:rPr lang="en-US" altLang="ko-KR" dirty="0">
                <a:solidFill>
                  <a:srgbClr val="FF0000"/>
                </a:solidFill>
                <a:ea typeface="굴림" panose="020B0600000101010101" pitchFamily="34" charset="-127"/>
              </a:rPr>
              <a:t>Client caches not consistent with server/each other</a:t>
            </a:r>
          </a:p>
        </p:txBody>
      </p:sp>
      <p:sp>
        <p:nvSpPr>
          <p:cNvPr id="1013796" name="Rectangle 36"/>
          <p:cNvSpPr>
            <a:spLocks noChangeArrowheads="1"/>
          </p:cNvSpPr>
          <p:nvPr/>
        </p:nvSpPr>
        <p:spPr bwMode="auto">
          <a:xfrm>
            <a:off x="3810000" y="1322388"/>
            <a:ext cx="698500" cy="368300"/>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F1:V1</a:t>
            </a:r>
          </a:p>
        </p:txBody>
      </p:sp>
      <p:sp>
        <p:nvSpPr>
          <p:cNvPr id="1013797" name="Rectangle 37"/>
          <p:cNvSpPr>
            <a:spLocks noChangeArrowheads="1"/>
          </p:cNvSpPr>
          <p:nvPr/>
        </p:nvSpPr>
        <p:spPr bwMode="auto">
          <a:xfrm>
            <a:off x="4178300" y="2998788"/>
            <a:ext cx="6223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1013803" name="Text Box 43"/>
          <p:cNvSpPr txBox="1">
            <a:spLocks noChangeArrowheads="1"/>
          </p:cNvSpPr>
          <p:nvPr/>
        </p:nvSpPr>
        <p:spPr bwMode="auto">
          <a:xfrm>
            <a:off x="1676401" y="788988"/>
            <a:ext cx="1219867"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read(f1)</a:t>
            </a:r>
          </a:p>
        </p:txBody>
      </p:sp>
      <p:sp>
        <p:nvSpPr>
          <p:cNvPr id="1013804" name="Text Box 44"/>
          <p:cNvSpPr txBox="1">
            <a:spLocks noChangeArrowheads="1"/>
          </p:cNvSpPr>
          <p:nvPr/>
        </p:nvSpPr>
        <p:spPr bwMode="auto">
          <a:xfrm>
            <a:off x="1676401" y="2870200"/>
            <a:ext cx="1282383"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write(f1)</a:t>
            </a:r>
          </a:p>
        </p:txBody>
      </p:sp>
      <p:sp>
        <p:nvSpPr>
          <p:cNvPr id="1013805" name="Text Box 45"/>
          <p:cNvSpPr txBox="1">
            <a:spLocks noChangeArrowheads="1"/>
          </p:cNvSpPr>
          <p:nvPr/>
        </p:nvSpPr>
        <p:spPr bwMode="auto">
          <a:xfrm>
            <a:off x="2713542" y="776288"/>
            <a:ext cx="806292"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a:sym typeface="Symbol" panose="05050102010706020507" pitchFamily="18" charset="2"/>
              </a:rPr>
              <a:t>V1</a:t>
            </a:r>
          </a:p>
        </p:txBody>
      </p:sp>
      <p:sp>
        <p:nvSpPr>
          <p:cNvPr id="1013806" name="Text Box 46"/>
          <p:cNvSpPr txBox="1">
            <a:spLocks noChangeArrowheads="1"/>
          </p:cNvSpPr>
          <p:nvPr/>
        </p:nvSpPr>
        <p:spPr bwMode="auto">
          <a:xfrm>
            <a:off x="1676400" y="10937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read(f1)</a:t>
            </a:r>
            <a:r>
              <a:rPr lang="en-US" altLang="en-US">
                <a:latin typeface="Gill Sans"/>
                <a:sym typeface="Symbol" panose="05050102010706020507" pitchFamily="18" charset="2"/>
              </a:rPr>
              <a:t>V1</a:t>
            </a:r>
          </a:p>
        </p:txBody>
      </p:sp>
      <p:sp>
        <p:nvSpPr>
          <p:cNvPr id="1013808" name="Text Box 48"/>
          <p:cNvSpPr txBox="1">
            <a:spLocks noChangeArrowheads="1"/>
          </p:cNvSpPr>
          <p:nvPr/>
        </p:nvSpPr>
        <p:spPr bwMode="auto">
          <a:xfrm>
            <a:off x="1676400" y="13985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a:rPr>
              <a:t>read(f1)</a:t>
            </a:r>
            <a:r>
              <a:rPr lang="en-US" altLang="en-US" dirty="0">
                <a:latin typeface="Gill Sans"/>
                <a:sym typeface="Symbol" panose="05050102010706020507" pitchFamily="18" charset="2"/>
              </a:rPr>
              <a:t>V1</a:t>
            </a:r>
          </a:p>
        </p:txBody>
      </p:sp>
      <p:sp>
        <p:nvSpPr>
          <p:cNvPr id="1013809" name="Text Box 49"/>
          <p:cNvSpPr txBox="1">
            <a:spLocks noChangeArrowheads="1"/>
          </p:cNvSpPr>
          <p:nvPr/>
        </p:nvSpPr>
        <p:spPr bwMode="auto">
          <a:xfrm>
            <a:off x="2740025" y="2846388"/>
            <a:ext cx="884838"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sym typeface="Symbol" panose="05050102010706020507" pitchFamily="18" charset="2"/>
              </a:rPr>
              <a:t>OK</a:t>
            </a:r>
          </a:p>
        </p:txBody>
      </p:sp>
      <p:sp>
        <p:nvSpPr>
          <p:cNvPr id="1013810" name="Text Box 50"/>
          <p:cNvSpPr txBox="1">
            <a:spLocks noChangeArrowheads="1"/>
          </p:cNvSpPr>
          <p:nvPr/>
        </p:nvSpPr>
        <p:spPr bwMode="auto">
          <a:xfrm>
            <a:off x="1676400" y="1727200"/>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solidFill>
                  <a:srgbClr val="FF0000"/>
                </a:solidFill>
                <a:latin typeface="Gill Sans"/>
              </a:rPr>
              <a:t>read(f1)</a:t>
            </a:r>
            <a:r>
              <a:rPr lang="en-US" altLang="en-US">
                <a:solidFill>
                  <a:srgbClr val="FF0000"/>
                </a:solidFill>
                <a:latin typeface="Gill Sans"/>
                <a:sym typeface="Symbol" panose="05050102010706020507" pitchFamily="18" charset="2"/>
              </a:rPr>
              <a:t>V1</a:t>
            </a:r>
          </a:p>
        </p:txBody>
      </p:sp>
      <p:sp>
        <p:nvSpPr>
          <p:cNvPr id="1013811" name="Text Box 51"/>
          <p:cNvSpPr txBox="1">
            <a:spLocks noChangeArrowheads="1"/>
          </p:cNvSpPr>
          <p:nvPr/>
        </p:nvSpPr>
        <p:spPr bwMode="auto">
          <a:xfrm>
            <a:off x="1676400" y="31511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solidFill>
                  <a:srgbClr val="FF0000"/>
                </a:solidFill>
                <a:latin typeface="Gill Sans"/>
              </a:rPr>
              <a:t>read(f1)</a:t>
            </a:r>
            <a:r>
              <a:rPr lang="en-US" altLang="en-US">
                <a:solidFill>
                  <a:srgbClr val="FF0000"/>
                </a:solidFill>
                <a:latin typeface="Gill Sans"/>
                <a:sym typeface="Symbol" panose="05050102010706020507" pitchFamily="18" charset="2"/>
              </a:rPr>
              <a:t>V2</a:t>
            </a:r>
          </a:p>
        </p:txBody>
      </p:sp>
      <p:sp>
        <p:nvSpPr>
          <p:cNvPr id="1013812" name="AutoShape 52"/>
          <p:cNvSpPr>
            <a:spLocks noChangeArrowheads="1"/>
          </p:cNvSpPr>
          <p:nvPr/>
        </p:nvSpPr>
        <p:spPr bwMode="auto">
          <a:xfrm>
            <a:off x="-1219200" y="381000"/>
            <a:ext cx="1143000" cy="990600"/>
          </a:xfrm>
          <a:prstGeom prst="irregularSeal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a:rPr>
              <a:t>Crash!</a:t>
            </a:r>
          </a:p>
        </p:txBody>
      </p:sp>
      <p:sp>
        <p:nvSpPr>
          <p:cNvPr id="1013814" name="AutoShape 54"/>
          <p:cNvSpPr>
            <a:spLocks noChangeArrowheads="1"/>
          </p:cNvSpPr>
          <p:nvPr/>
        </p:nvSpPr>
        <p:spPr bwMode="auto">
          <a:xfrm>
            <a:off x="-1219200" y="381000"/>
            <a:ext cx="1143000" cy="990600"/>
          </a:xfrm>
          <a:prstGeom prst="irregularSeal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a:rPr>
              <a:t>Crash!</a:t>
            </a:r>
          </a:p>
        </p:txBody>
      </p:sp>
      <p:grpSp>
        <p:nvGrpSpPr>
          <p:cNvPr id="2" name="Group 1"/>
          <p:cNvGrpSpPr/>
          <p:nvPr/>
        </p:nvGrpSpPr>
        <p:grpSpPr>
          <a:xfrm>
            <a:off x="8001000" y="838200"/>
            <a:ext cx="2125450" cy="1491596"/>
            <a:chOff x="6477000" y="838200"/>
            <a:chExt cx="2125450" cy="1491596"/>
          </a:xfrm>
        </p:grpSpPr>
        <p:sp>
          <p:nvSpPr>
            <p:cNvPr id="49" name="Text Box 13"/>
            <p:cNvSpPr txBox="1">
              <a:spLocks noChangeArrowheads="1"/>
            </p:cNvSpPr>
            <p:nvPr/>
          </p:nvSpPr>
          <p:spPr bwMode="auto">
            <a:xfrm>
              <a:off x="6515330" y="193226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50" name="Group 49"/>
            <p:cNvGrpSpPr/>
            <p:nvPr/>
          </p:nvGrpSpPr>
          <p:grpSpPr>
            <a:xfrm>
              <a:off x="6477000" y="838200"/>
              <a:ext cx="2125450" cy="1198086"/>
              <a:chOff x="3533402" y="573769"/>
              <a:chExt cx="2125450" cy="1198086"/>
            </a:xfrm>
          </p:grpSpPr>
          <p:grpSp>
            <p:nvGrpSpPr>
              <p:cNvPr id="51" name="Group 26"/>
              <p:cNvGrpSpPr>
                <a:grpSpLocks/>
              </p:cNvGrpSpPr>
              <p:nvPr/>
            </p:nvGrpSpPr>
            <p:grpSpPr bwMode="auto">
              <a:xfrm>
                <a:off x="4532479" y="636785"/>
                <a:ext cx="1126373" cy="973557"/>
                <a:chOff x="2969" y="720"/>
                <a:chExt cx="1159" cy="864"/>
              </a:xfrm>
            </p:grpSpPr>
            <p:grpSp>
              <p:nvGrpSpPr>
                <p:cNvPr id="53" name="Group 25"/>
                <p:cNvGrpSpPr>
                  <a:grpSpLocks/>
                </p:cNvGrpSpPr>
                <p:nvPr/>
              </p:nvGrpSpPr>
              <p:grpSpPr bwMode="auto">
                <a:xfrm>
                  <a:off x="3600" y="720"/>
                  <a:ext cx="528" cy="864"/>
                  <a:chOff x="3600" y="720"/>
                  <a:chExt cx="528" cy="864"/>
                </a:xfrm>
              </p:grpSpPr>
              <p:sp>
                <p:nvSpPr>
                  <p:cNvPr id="55"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56"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57"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54"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52" name="Picture 51"/>
              <p:cNvPicPr>
                <a:picLocks noChangeAspect="1"/>
              </p:cNvPicPr>
              <p:nvPr/>
            </p:nvPicPr>
            <p:blipFill>
              <a:blip r:embed="rId4">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grpSp>
        <p:nvGrpSpPr>
          <p:cNvPr id="58" name="Group 57"/>
          <p:cNvGrpSpPr/>
          <p:nvPr/>
        </p:nvGrpSpPr>
        <p:grpSpPr>
          <a:xfrm>
            <a:off x="4702177" y="636589"/>
            <a:ext cx="1186091" cy="1489657"/>
            <a:chOff x="1688450" y="737135"/>
            <a:chExt cx="1186091" cy="1489657"/>
          </a:xfrm>
        </p:grpSpPr>
        <p:sp>
          <p:nvSpPr>
            <p:cNvPr id="59"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60" name="Picture 59"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Tree>
    <p:extLst>
      <p:ext uri="{BB962C8B-B14F-4D97-AF65-F5344CB8AC3E}">
        <p14:creationId xmlns:p14="http://schemas.microsoft.com/office/powerpoint/2010/main" val="1752516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013793"/>
                                        </p:tgtEl>
                                        <p:attrNameLst>
                                          <p:attrName>style.visibility</p:attrName>
                                        </p:attrNameLst>
                                      </p:cBhvr>
                                      <p:to>
                                        <p:strVal val="visible"/>
                                      </p:to>
                                    </p:set>
                                    <p:anim from="(-#ppt_w/2)" to="(#ppt_x)" calcmode="lin" valueType="num">
                                      <p:cBhvr>
                                        <p:cTn id="13" dur="300" fill="hold">
                                          <p:stCondLst>
                                            <p:cond delay="0"/>
                                          </p:stCondLst>
                                        </p:cTn>
                                        <p:tgtEl>
                                          <p:spTgt spid="1013793"/>
                                        </p:tgtEl>
                                        <p:attrNameLst>
                                          <p:attrName>ppt_x</p:attrName>
                                        </p:attrNameLst>
                                      </p:cBhvr>
                                    </p:anim>
                                    <p:anim from="0" to="-1.0" calcmode="lin" valueType="num">
                                      <p:cBhvr>
                                        <p:cTn id="14" dur="100" decel="50000" autoRev="1" fill="hold">
                                          <p:stCondLst>
                                            <p:cond delay="300"/>
                                          </p:stCondLst>
                                        </p:cTn>
                                        <p:tgtEl>
                                          <p:spTgt spid="1013793"/>
                                        </p:tgtEl>
                                        <p:attrNameLst>
                                          <p:attrName>xshear</p:attrName>
                                        </p:attrNameLst>
                                      </p:cBhvr>
                                    </p:anim>
                                    <p:animScale>
                                      <p:cBhvr>
                                        <p:cTn id="15" dur="100" decel="100000" autoRev="1" fill="hold">
                                          <p:stCondLst>
                                            <p:cond delay="300"/>
                                          </p:stCondLst>
                                        </p:cTn>
                                        <p:tgtEl>
                                          <p:spTgt spid="1013793"/>
                                        </p:tgtEl>
                                      </p:cBhvr>
                                      <p:from x="100000" y="100000"/>
                                      <p:to x="80000" y="100000"/>
                                    </p:animScale>
                                    <p:anim by="(#ppt_h/3+#ppt_w*0.1)" calcmode="lin" valueType="num">
                                      <p:cBhvr additive="sum">
                                        <p:cTn id="16" dur="100" decel="100000" autoRev="1" fill="hold">
                                          <p:stCondLst>
                                            <p:cond delay="300"/>
                                          </p:stCondLst>
                                        </p:cTn>
                                        <p:tgtEl>
                                          <p:spTgt spid="1013793"/>
                                        </p:tgtEl>
                                        <p:attrNameLst>
                                          <p:attrName>ppt_x</p:attrName>
                                        </p:attrNameLst>
                                      </p:cBhvr>
                                    </p:anim>
                                  </p:childTnLst>
                                </p:cTn>
                              </p:par>
                            </p:childTnLst>
                          </p:cTn>
                        </p:par>
                        <p:par>
                          <p:cTn id="17" fill="hold" nodeType="afterGroup">
                            <p:stCondLst>
                              <p:cond delay="500"/>
                            </p:stCondLst>
                            <p:childTnLst>
                              <p:par>
                                <p:cTn id="18" presetID="34" presetClass="entr" presetSubtype="0" fill="hold" grpId="0" nodeType="afterEffect">
                                  <p:stCondLst>
                                    <p:cond delay="0"/>
                                  </p:stCondLst>
                                  <p:childTnLst>
                                    <p:set>
                                      <p:cBhvr>
                                        <p:cTn id="19" dur="1" fill="hold">
                                          <p:stCondLst>
                                            <p:cond delay="0"/>
                                          </p:stCondLst>
                                        </p:cTn>
                                        <p:tgtEl>
                                          <p:spTgt spid="1013794"/>
                                        </p:tgtEl>
                                        <p:attrNameLst>
                                          <p:attrName>style.visibility</p:attrName>
                                        </p:attrNameLst>
                                      </p:cBhvr>
                                      <p:to>
                                        <p:strVal val="visible"/>
                                      </p:to>
                                    </p:set>
                                    <p:anim from="(-#ppt_w/2)" to="(#ppt_x)" calcmode="lin" valueType="num">
                                      <p:cBhvr>
                                        <p:cTn id="20" dur="300" fill="hold">
                                          <p:stCondLst>
                                            <p:cond delay="0"/>
                                          </p:stCondLst>
                                        </p:cTn>
                                        <p:tgtEl>
                                          <p:spTgt spid="1013794"/>
                                        </p:tgtEl>
                                        <p:attrNameLst>
                                          <p:attrName>ppt_x</p:attrName>
                                        </p:attrNameLst>
                                      </p:cBhvr>
                                    </p:anim>
                                    <p:anim from="0" to="-1.0" calcmode="lin" valueType="num">
                                      <p:cBhvr>
                                        <p:cTn id="21" dur="100" decel="50000" autoRev="1" fill="hold">
                                          <p:stCondLst>
                                            <p:cond delay="300"/>
                                          </p:stCondLst>
                                        </p:cTn>
                                        <p:tgtEl>
                                          <p:spTgt spid="1013794"/>
                                        </p:tgtEl>
                                        <p:attrNameLst>
                                          <p:attrName>xshear</p:attrName>
                                        </p:attrNameLst>
                                      </p:cBhvr>
                                    </p:anim>
                                    <p:animScale>
                                      <p:cBhvr>
                                        <p:cTn id="22" dur="100" decel="100000" autoRev="1" fill="hold">
                                          <p:stCondLst>
                                            <p:cond delay="300"/>
                                          </p:stCondLst>
                                        </p:cTn>
                                        <p:tgtEl>
                                          <p:spTgt spid="1013794"/>
                                        </p:tgtEl>
                                      </p:cBhvr>
                                      <p:from x="100000" y="100000"/>
                                      <p:to x="80000" y="100000"/>
                                    </p:animScale>
                                    <p:anim by="(#ppt_h/3+#ppt_w*0.1)" calcmode="lin" valueType="num">
                                      <p:cBhvr additive="sum">
                                        <p:cTn id="23" dur="100" decel="100000" autoRev="1" fill="hold">
                                          <p:stCondLst>
                                            <p:cond delay="300"/>
                                          </p:stCondLst>
                                        </p:cTn>
                                        <p:tgtEl>
                                          <p:spTgt spid="1013794"/>
                                        </p:tgtEl>
                                        <p:attrNameLst>
                                          <p:attrName>ppt_x</p:attrName>
                                        </p:attrNameLst>
                                      </p:cBhvr>
                                    </p:anim>
                                  </p:childTnLst>
                                </p:cTn>
                              </p:par>
                            </p:childTnLst>
                          </p:cTn>
                        </p:par>
                        <p:par>
                          <p:cTn id="24" fill="hold" nodeType="afterGroup">
                            <p:stCondLst>
                              <p:cond delay="1000"/>
                            </p:stCondLst>
                            <p:childTnLst>
                              <p:par>
                                <p:cTn id="25" presetID="34" presetClass="entr" presetSubtype="0" fill="hold" grpId="0" nodeType="afterEffect">
                                  <p:stCondLst>
                                    <p:cond delay="0"/>
                                  </p:stCondLst>
                                  <p:childTnLst>
                                    <p:set>
                                      <p:cBhvr>
                                        <p:cTn id="26" dur="1" fill="hold">
                                          <p:stCondLst>
                                            <p:cond delay="0"/>
                                          </p:stCondLst>
                                        </p:cTn>
                                        <p:tgtEl>
                                          <p:spTgt spid="1013792"/>
                                        </p:tgtEl>
                                        <p:attrNameLst>
                                          <p:attrName>style.visibility</p:attrName>
                                        </p:attrNameLst>
                                      </p:cBhvr>
                                      <p:to>
                                        <p:strVal val="visible"/>
                                      </p:to>
                                    </p:set>
                                    <p:anim from="(-#ppt_w/2)" to="(#ppt_x)" calcmode="lin" valueType="num">
                                      <p:cBhvr>
                                        <p:cTn id="27" dur="300" fill="hold">
                                          <p:stCondLst>
                                            <p:cond delay="0"/>
                                          </p:stCondLst>
                                        </p:cTn>
                                        <p:tgtEl>
                                          <p:spTgt spid="1013792"/>
                                        </p:tgtEl>
                                        <p:attrNameLst>
                                          <p:attrName>ppt_x</p:attrName>
                                        </p:attrNameLst>
                                      </p:cBhvr>
                                    </p:anim>
                                    <p:anim from="0" to="-1.0" calcmode="lin" valueType="num">
                                      <p:cBhvr>
                                        <p:cTn id="28" dur="100" decel="50000" autoRev="1" fill="hold">
                                          <p:stCondLst>
                                            <p:cond delay="300"/>
                                          </p:stCondLst>
                                        </p:cTn>
                                        <p:tgtEl>
                                          <p:spTgt spid="1013792"/>
                                        </p:tgtEl>
                                        <p:attrNameLst>
                                          <p:attrName>xshear</p:attrName>
                                        </p:attrNameLst>
                                      </p:cBhvr>
                                    </p:anim>
                                    <p:animScale>
                                      <p:cBhvr>
                                        <p:cTn id="29" dur="100" decel="100000" autoRev="1" fill="hold">
                                          <p:stCondLst>
                                            <p:cond delay="300"/>
                                          </p:stCondLst>
                                        </p:cTn>
                                        <p:tgtEl>
                                          <p:spTgt spid="1013792"/>
                                        </p:tgtEl>
                                      </p:cBhvr>
                                      <p:from x="100000" y="100000"/>
                                      <p:to x="80000" y="100000"/>
                                    </p:animScale>
                                    <p:anim by="(#ppt_h/3+#ppt_w*0.1)" calcmode="lin" valueType="num">
                                      <p:cBhvr additive="sum">
                                        <p:cTn id="30" dur="100" decel="100000" autoRev="1" fill="hold">
                                          <p:stCondLst>
                                            <p:cond delay="300"/>
                                          </p:stCondLst>
                                        </p:cTn>
                                        <p:tgtEl>
                                          <p:spTgt spid="1013792"/>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379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38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013777"/>
                                        </p:tgtEl>
                                        <p:attrNameLst>
                                          <p:attrName>style.visibility</p:attrName>
                                        </p:attrNameLst>
                                      </p:cBhvr>
                                      <p:to>
                                        <p:strVal val="visible"/>
                                      </p:to>
                                    </p:set>
                                    <p:animEffect transition="in" filter="wipe(left)">
                                      <p:cBhvr>
                                        <p:cTn id="43" dur="500"/>
                                        <p:tgtEl>
                                          <p:spTgt spid="101377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1379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013780"/>
                                        </p:tgtEl>
                                        <p:attrNameLst>
                                          <p:attrName>style.visibility</p:attrName>
                                        </p:attrNameLst>
                                      </p:cBhvr>
                                      <p:to>
                                        <p:strVal val="visible"/>
                                      </p:to>
                                    </p:set>
                                    <p:animEffect transition="in" filter="wipe(right)">
                                      <p:cBhvr>
                                        <p:cTn id="52" dur="500"/>
                                        <p:tgtEl>
                                          <p:spTgt spid="1013780"/>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01379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1380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13806"/>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1380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13795">
                                            <p:txEl>
                                              <p:pRg st="3" end="3"/>
                                            </p:tx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13795">
                                            <p:txEl>
                                              <p:pRg st="4" end="4"/>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13795">
                                            <p:txEl>
                                              <p:pRg st="5" end="5"/>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13804"/>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013797"/>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0" presetClass="path" presetSubtype="0" accel="50000" decel="50000" fill="hold" grpId="0" nodeType="clickEffect">
                                  <p:stCondLst>
                                    <p:cond delay="0"/>
                                  </p:stCondLst>
                                  <p:childTnLst>
                                    <p:animMotion origin="layout" path="M 0.00833 4.25532E-7 C 0.07205 -0.01133 0.13576 -0.02243 0.22066 -0.01295 C 0.30538 -0.00347 0.4717 0.02613 0.51788 0.05643 C 0.56406 0.08672 0.51684 0.12303 0.49739 0.16952 C 0.47777 0.21577 0.41996 0.30111 0.39965 0.33557 " pathEditMode="fixed" rAng="0" ptsTypes="aaaaa">
                                      <p:cBhvr>
                                        <p:cTn id="87" dur="500" fill="hold"/>
                                        <p:tgtEl>
                                          <p:spTgt spid="1013812"/>
                                        </p:tgtEl>
                                        <p:attrNameLst>
                                          <p:attrName>ppt_x</p:attrName>
                                          <p:attrName>ppt_y</p:attrName>
                                        </p:attrNameLst>
                                      </p:cBhvr>
                                      <p:rCtr x="27778" y="15657"/>
                                    </p:animMotion>
                                  </p:childTnLst>
                                  <p:subTnLst>
                                    <p:set>
                                      <p:cBhvr override="childStyle">
                                        <p:cTn dur="1" fill="hold" display="0" masterRel="nextClick" afterEffect="1"/>
                                        <p:tgtEl>
                                          <p:spTgt spid="1013812"/>
                                        </p:tgtEl>
                                        <p:attrNameLst>
                                          <p:attrName>style.visibility</p:attrName>
                                        </p:attrNameLst>
                                      </p:cBhvr>
                                      <p:to>
                                        <p:strVal val="hidden"/>
                                      </p:to>
                                    </p:set>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1013786"/>
                                        </p:tgtEl>
                                        <p:attrNameLst>
                                          <p:attrName>style.visibility</p:attrName>
                                        </p:attrNameLst>
                                      </p:cBhvr>
                                      <p:to>
                                        <p:strVal val="visible"/>
                                      </p:to>
                                    </p:set>
                                    <p:animEffect transition="in" filter="wipe(down)">
                                      <p:cBhvr>
                                        <p:cTn id="92" dur="500"/>
                                        <p:tgtEl>
                                          <p:spTgt spid="1013786"/>
                                        </p:tgtEl>
                                      </p:cBhvr>
                                    </p:animEffec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1013801"/>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1013789"/>
                                        </p:tgtEl>
                                        <p:attrNameLst>
                                          <p:attrName>style.visibility</p:attrName>
                                        </p:attrNameLst>
                                      </p:cBhvr>
                                      <p:to>
                                        <p:strVal val="visible"/>
                                      </p:to>
                                    </p:set>
                                    <p:animEffect transition="in" filter="wipe(right)">
                                      <p:cBhvr>
                                        <p:cTn id="100" dur="500"/>
                                        <p:tgtEl>
                                          <p:spTgt spid="101378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1380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0" presetClass="path" presetSubtype="0" accel="50000" decel="50000" fill="hold" grpId="0" nodeType="clickEffect">
                                  <p:stCondLst>
                                    <p:cond delay="0"/>
                                  </p:stCondLst>
                                  <p:childTnLst>
                                    <p:animMotion origin="layout" path="M 0.00677 0.00301 C 0.07048 -0.00833 0.1342 -0.01943 0.21909 -0.00994 C 0.30382 -0.00046 0.47014 0.02914 0.51632 0.05944 C 0.5625 0.08973 0.51527 0.12604 0.49583 0.17253 C 0.47621 0.21878 0.4184 0.30412 0.39809 0.33857 " pathEditMode="fixed" rAng="0" ptsTypes="aaaaa">
                                      <p:cBhvr>
                                        <p:cTn id="108" dur="500" fill="hold"/>
                                        <p:tgtEl>
                                          <p:spTgt spid="1013814"/>
                                        </p:tgtEl>
                                        <p:attrNameLst>
                                          <p:attrName>ppt_x</p:attrName>
                                          <p:attrName>ppt_y</p:attrName>
                                        </p:attrNameLst>
                                      </p:cBhvr>
                                      <p:rCtr x="27778" y="15657"/>
                                    </p:animMotion>
                                  </p:childTnLst>
                                  <p:subTnLst>
                                    <p:set>
                                      <p:cBhvr override="childStyle">
                                        <p:cTn dur="1" fill="hold" display="0" masterRel="nextClick" afterEffect="1"/>
                                        <p:tgtEl>
                                          <p:spTgt spid="1013814"/>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13795">
                                            <p:txEl>
                                              <p:pRg st="6" end="6"/>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3795">
                                            <p:txEl>
                                              <p:pRg st="7" end="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3810"/>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13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2" grpId="0" uiExpand="1" animBg="1"/>
      <p:bldP spid="1013798" grpId="0" uiExpand="1" animBg="1"/>
      <p:bldP spid="1013801" grpId="0" uiExpand="1" animBg="1"/>
      <p:bldP spid="1013793" grpId="0" uiExpand="1" animBg="1"/>
      <p:bldP spid="1013794" grpId="0" uiExpand="1" animBg="1"/>
      <p:bldP spid="1013795" grpId="0" uiExpand="1" build="p"/>
      <p:bldP spid="1013796" grpId="0" uiExpand="1" animBg="1"/>
      <p:bldP spid="1013797" grpId="0" uiExpand="1" animBg="1"/>
      <p:bldP spid="1013803" grpId="0" uiExpand="1"/>
      <p:bldP spid="1013804" grpId="0" uiExpand="1"/>
      <p:bldP spid="1013805" grpId="0" uiExpand="1"/>
      <p:bldP spid="1013806" grpId="0" uiExpand="1"/>
      <p:bldP spid="1013808" grpId="0" uiExpand="1"/>
      <p:bldP spid="1013809" grpId="0" uiExpand="1"/>
      <p:bldP spid="1013810" grpId="0"/>
      <p:bldP spid="1013811" grpId="0"/>
      <p:bldP spid="1013812" grpId="0" uiExpand="1" animBg="1"/>
      <p:bldP spid="1013814"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dirty="0">
                <a:ea typeface="굴림" panose="020B0600000101010101" pitchFamily="34" charset="-127"/>
              </a:rPr>
              <a:t>Alternatives to 2PC</a:t>
            </a:r>
          </a:p>
        </p:txBody>
      </p:sp>
      <p:sp>
        <p:nvSpPr>
          <p:cNvPr id="983043" name="Rectangle 3"/>
          <p:cNvSpPr>
            <a:spLocks noGrp="1" noChangeArrowheads="1"/>
          </p:cNvSpPr>
          <p:nvPr>
            <p:ph type="body" idx="1"/>
          </p:nvPr>
        </p:nvSpPr>
        <p:spPr>
          <a:xfrm>
            <a:off x="658815" y="762000"/>
            <a:ext cx="10847386" cy="6019800"/>
          </a:xfrm>
        </p:spPr>
        <p:txBody>
          <a:bodyPr>
            <a:normAutofit/>
          </a:bodyPr>
          <a:lstStyle/>
          <a:p>
            <a:pPr>
              <a:lnSpc>
                <a:spcPct val="100000"/>
              </a:lnSpc>
              <a:spcBef>
                <a:spcPct val="0"/>
              </a:spcBef>
            </a:pPr>
            <a:r>
              <a:rPr lang="en-US" altLang="ko-KR" dirty="0">
                <a:solidFill>
                  <a:srgbClr val="FF0000"/>
                </a:solidFill>
                <a:ea typeface="굴림" panose="020B0600000101010101" pitchFamily="34" charset="-127"/>
              </a:rPr>
              <a:t>Three-Phase Commit: </a:t>
            </a:r>
            <a:r>
              <a:rPr lang="en-US" altLang="ko-KR" dirty="0">
                <a:ea typeface="굴림" panose="020B0600000101010101" pitchFamily="34" charset="-127"/>
              </a:rPr>
              <a:t>One more phase, allows nodes to fail or block and still make progress.</a:t>
            </a:r>
            <a:endParaRPr lang="en-US" altLang="ko-KR" dirty="0">
              <a:solidFill>
                <a:srgbClr val="FF0000"/>
              </a:solidFill>
              <a:ea typeface="굴림" panose="020B0600000101010101" pitchFamily="34" charset="-127"/>
            </a:endParaRPr>
          </a:p>
          <a:p>
            <a:pPr>
              <a:lnSpc>
                <a:spcPct val="100000"/>
              </a:lnSpc>
              <a:spcBef>
                <a:spcPct val="0"/>
              </a:spcBef>
            </a:pPr>
            <a:r>
              <a:rPr lang="en-US" altLang="ko-KR" dirty="0">
                <a:solidFill>
                  <a:srgbClr val="FF0000"/>
                </a:solidFill>
                <a:ea typeface="굴림" panose="020B0600000101010101" pitchFamily="34" charset="-127"/>
              </a:rPr>
              <a:t>PAXOS:</a:t>
            </a:r>
            <a:r>
              <a:rPr lang="en-US" altLang="ko-KR" dirty="0">
                <a:ea typeface="굴림" panose="020B0600000101010101" pitchFamily="34" charset="-127"/>
              </a:rPr>
              <a:t> An alternative used by Google and others that does not have 2PC blocking problem</a:t>
            </a:r>
          </a:p>
          <a:p>
            <a:pPr lvl="1">
              <a:lnSpc>
                <a:spcPct val="100000"/>
              </a:lnSpc>
              <a:spcBef>
                <a:spcPct val="0"/>
              </a:spcBef>
            </a:pPr>
            <a:r>
              <a:rPr lang="en-US" altLang="ko-KR" dirty="0">
                <a:ea typeface="굴림" panose="020B0600000101010101" pitchFamily="34" charset="-127"/>
              </a:rPr>
              <a:t>Develop by Leslie </a:t>
            </a:r>
            <a:r>
              <a:rPr lang="en-US" altLang="ko-KR" dirty="0" err="1">
                <a:ea typeface="굴림" panose="020B0600000101010101" pitchFamily="34" charset="-127"/>
              </a:rPr>
              <a:t>Lamport</a:t>
            </a:r>
            <a:r>
              <a:rPr lang="en-US" altLang="ko-KR" dirty="0">
                <a:ea typeface="굴림" panose="020B0600000101010101" pitchFamily="34" charset="-127"/>
              </a:rPr>
              <a:t> (Turing Award Winner)</a:t>
            </a:r>
          </a:p>
          <a:p>
            <a:pPr lvl="1">
              <a:lnSpc>
                <a:spcPct val="100000"/>
              </a:lnSpc>
              <a:spcBef>
                <a:spcPct val="0"/>
              </a:spcBef>
            </a:pPr>
            <a:r>
              <a:rPr lang="en-US" altLang="ko-KR" dirty="0">
                <a:ea typeface="굴림" panose="020B0600000101010101" pitchFamily="34" charset="-127"/>
              </a:rPr>
              <a:t>No fixed leader, can choose new leader on fly, deal with failure</a:t>
            </a:r>
          </a:p>
          <a:p>
            <a:pPr lvl="1">
              <a:lnSpc>
                <a:spcPct val="100000"/>
              </a:lnSpc>
              <a:spcBef>
                <a:spcPct val="0"/>
              </a:spcBef>
            </a:pPr>
            <a:r>
              <a:rPr lang="en-US" altLang="ko-KR" dirty="0">
                <a:ea typeface="굴림" panose="020B0600000101010101" pitchFamily="34" charset="-127"/>
              </a:rPr>
              <a:t>Some think this is extremely complex!</a:t>
            </a:r>
          </a:p>
          <a:p>
            <a:pPr>
              <a:lnSpc>
                <a:spcPct val="100000"/>
              </a:lnSpc>
              <a:spcBef>
                <a:spcPct val="0"/>
              </a:spcBef>
            </a:pPr>
            <a:r>
              <a:rPr lang="en-US" altLang="ko-KR" dirty="0">
                <a:solidFill>
                  <a:srgbClr val="FF0000"/>
                </a:solidFill>
                <a:ea typeface="굴림" panose="020B0600000101010101" pitchFamily="34" charset="-127"/>
              </a:rPr>
              <a:t>RAFT: </a:t>
            </a:r>
            <a:r>
              <a:rPr lang="en-US" altLang="ko-KR" dirty="0">
                <a:ea typeface="굴림" panose="020B0600000101010101" pitchFamily="34" charset="-127"/>
              </a:rPr>
              <a:t>PAXOS alternative from John </a:t>
            </a:r>
            <a:r>
              <a:rPr lang="en-US" altLang="ko-KR" dirty="0" err="1">
                <a:ea typeface="굴림" panose="020B0600000101010101" pitchFamily="34" charset="-127"/>
              </a:rPr>
              <a:t>Osterhout</a:t>
            </a:r>
            <a:r>
              <a:rPr lang="en-US" altLang="ko-KR" dirty="0">
                <a:ea typeface="굴림" panose="020B0600000101010101" pitchFamily="34" charset="-127"/>
              </a:rPr>
              <a:t> (Stanford)</a:t>
            </a:r>
          </a:p>
          <a:p>
            <a:pPr lvl="1">
              <a:lnSpc>
                <a:spcPct val="100000"/>
              </a:lnSpc>
              <a:spcBef>
                <a:spcPct val="0"/>
              </a:spcBef>
            </a:pPr>
            <a:r>
              <a:rPr lang="en-US" altLang="ko-KR" dirty="0">
                <a:ea typeface="굴림" panose="020B0600000101010101" pitchFamily="34" charset="-127"/>
              </a:rPr>
              <a:t>Simpler to describe complete protocol </a:t>
            </a:r>
          </a:p>
          <a:p>
            <a:pPr lvl="1">
              <a:lnSpc>
                <a:spcPct val="100000"/>
              </a:lnSpc>
              <a:spcBef>
                <a:spcPct val="0"/>
              </a:spcBef>
            </a:pPr>
            <a:endParaRPr lang="en-US" altLang="ko-KR" dirty="0">
              <a:ea typeface="굴림" panose="020B0600000101010101" pitchFamily="34" charset="-127"/>
            </a:endParaRPr>
          </a:p>
          <a:p>
            <a:pPr>
              <a:lnSpc>
                <a:spcPct val="100000"/>
              </a:lnSpc>
              <a:spcBef>
                <a:spcPct val="0"/>
              </a:spcBef>
            </a:pPr>
            <a:r>
              <a:rPr lang="en-US" altLang="ko-KR" dirty="0">
                <a:ea typeface="굴림" panose="020B0600000101010101" pitchFamily="34" charset="-127"/>
              </a:rPr>
              <a:t>What happens if one or more of the nodes is malicious?</a:t>
            </a:r>
          </a:p>
          <a:p>
            <a:pPr lvl="1">
              <a:lnSpc>
                <a:spcPct val="100000"/>
              </a:lnSpc>
              <a:spcBef>
                <a:spcPct val="0"/>
              </a:spcBef>
            </a:pPr>
            <a:r>
              <a:rPr lang="en-US" altLang="ko-KR" sz="2400" dirty="0">
                <a:solidFill>
                  <a:schemeClr val="hlink"/>
                </a:solidFill>
                <a:ea typeface="굴림" panose="020B0600000101010101" pitchFamily="34" charset="-127"/>
              </a:rPr>
              <a:t>Malicious:</a:t>
            </a:r>
            <a:r>
              <a:rPr lang="en-US" altLang="ko-KR" sz="2400" dirty="0">
                <a:ea typeface="굴림" panose="020B0600000101010101" pitchFamily="34" charset="-127"/>
              </a:rPr>
              <a:t> attempting to compromise the decision making</a:t>
            </a:r>
          </a:p>
          <a:p>
            <a:pPr lvl="1">
              <a:lnSpc>
                <a:spcPct val="100000"/>
              </a:lnSpc>
              <a:spcBef>
                <a:spcPct val="0"/>
              </a:spcBef>
            </a:pPr>
            <a:r>
              <a:rPr lang="en-US" altLang="ko-KR" sz="2400" dirty="0">
                <a:ea typeface="굴림" panose="020B0600000101010101" pitchFamily="34" charset="-127"/>
              </a:rPr>
              <a:t>Use a more hardened decision making process: </a:t>
            </a:r>
            <a:br>
              <a:rPr lang="en-US" altLang="ko-KR" sz="2400" dirty="0">
                <a:ea typeface="굴림" panose="020B0600000101010101" pitchFamily="34" charset="-127"/>
              </a:rPr>
            </a:br>
            <a:r>
              <a:rPr lang="en-US" altLang="ko-KR" sz="2400" dirty="0">
                <a:solidFill>
                  <a:srgbClr val="FF0000"/>
                </a:solidFill>
                <a:ea typeface="굴림" panose="020B0600000101010101" pitchFamily="34" charset="-127"/>
              </a:rPr>
              <a:t>Byzantine Agreement </a:t>
            </a:r>
            <a:r>
              <a:rPr lang="en-US" altLang="ko-KR" sz="2400" dirty="0">
                <a:ea typeface="굴림" panose="020B0600000101010101" pitchFamily="34" charset="-127"/>
              </a:rPr>
              <a:t>and</a:t>
            </a:r>
            <a:r>
              <a:rPr lang="en-US" altLang="ko-KR" sz="2400" dirty="0">
                <a:solidFill>
                  <a:srgbClr val="FF0000"/>
                </a:solidFill>
                <a:ea typeface="굴림" panose="020B0600000101010101" pitchFamily="34" charset="-127"/>
              </a:rPr>
              <a:t> Block Chains</a:t>
            </a:r>
          </a:p>
        </p:txBody>
      </p:sp>
    </p:spTree>
    <p:extLst>
      <p:ext uri="{BB962C8B-B14F-4D97-AF65-F5344CB8AC3E}">
        <p14:creationId xmlns:p14="http://schemas.microsoft.com/office/powerpoint/2010/main" val="3075349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0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0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30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30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2CAD-0F41-6D4E-BAC2-9296E49EB3B8}"/>
              </a:ext>
            </a:extLst>
          </p:cNvPr>
          <p:cNvSpPr>
            <a:spLocks noGrp="1"/>
          </p:cNvSpPr>
          <p:nvPr>
            <p:ph type="title"/>
          </p:nvPr>
        </p:nvSpPr>
        <p:spPr/>
        <p:txBody>
          <a:bodyPr/>
          <a:lstStyle/>
          <a:p>
            <a:r>
              <a:rPr lang="en-US"/>
              <a:t>Dealing with Failures</a:t>
            </a:r>
            <a:endParaRPr lang="en-US" dirty="0"/>
          </a:p>
        </p:txBody>
      </p:sp>
      <p:sp>
        <p:nvSpPr>
          <p:cNvPr id="3" name="Content Placeholder 2">
            <a:extLst>
              <a:ext uri="{FF2B5EF4-FFF2-40B4-BE49-F238E27FC236}">
                <a16:creationId xmlns:a16="http://schemas.microsoft.com/office/drawing/2014/main" id="{77FE4F9F-6F4B-D245-95AC-6FEE7B1DD243}"/>
              </a:ext>
            </a:extLst>
          </p:cNvPr>
          <p:cNvSpPr>
            <a:spLocks noGrp="1"/>
          </p:cNvSpPr>
          <p:nvPr>
            <p:ph idx="1"/>
          </p:nvPr>
        </p:nvSpPr>
        <p:spPr/>
        <p:txBody>
          <a:bodyPr/>
          <a:lstStyle/>
          <a:p>
            <a:r>
              <a:rPr lang="en-US" dirty="0"/>
              <a:t>What if server crashes? Can client wait until it comes back and just continue making requests?</a:t>
            </a:r>
          </a:p>
          <a:p>
            <a:pPr lvl="1"/>
            <a:r>
              <a:rPr lang="en-US" dirty="0"/>
              <a:t>Changes in server's cache but not in disk are lost</a:t>
            </a:r>
          </a:p>
          <a:p>
            <a:pPr lvl="1"/>
            <a:endParaRPr lang="en-US" dirty="0"/>
          </a:p>
          <a:p>
            <a:r>
              <a:rPr lang="en-US" dirty="0"/>
              <a:t>What if there is shared state across RPC's?</a:t>
            </a:r>
          </a:p>
          <a:p>
            <a:pPr lvl="1"/>
            <a:r>
              <a:rPr lang="en-US" dirty="0"/>
              <a:t>Client opens file, then does a seek</a:t>
            </a:r>
          </a:p>
          <a:p>
            <a:pPr lvl="1"/>
            <a:r>
              <a:rPr lang="en-US" dirty="0"/>
              <a:t>Server crashes</a:t>
            </a:r>
          </a:p>
          <a:p>
            <a:pPr lvl="1"/>
            <a:r>
              <a:rPr lang="en-US" dirty="0"/>
              <a:t>What if client wants to do another read?</a:t>
            </a:r>
          </a:p>
          <a:p>
            <a:r>
              <a:rPr lang="en-US" dirty="0"/>
              <a:t>Similar problem: What if client removes a file but server crashes before acknowledgement?</a:t>
            </a:r>
          </a:p>
        </p:txBody>
      </p:sp>
    </p:spTree>
    <p:extLst>
      <p:ext uri="{BB962C8B-B14F-4D97-AF65-F5344CB8AC3E}">
        <p14:creationId xmlns:p14="http://schemas.microsoft.com/office/powerpoint/2010/main" val="1618661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C794-8924-F74F-BAEC-AE2EBACEA5D5}"/>
              </a:ext>
            </a:extLst>
          </p:cNvPr>
          <p:cNvSpPr>
            <a:spLocks noGrp="1"/>
          </p:cNvSpPr>
          <p:nvPr>
            <p:ph type="title"/>
          </p:nvPr>
        </p:nvSpPr>
        <p:spPr/>
        <p:txBody>
          <a:bodyPr/>
          <a:lstStyle/>
          <a:p>
            <a:r>
              <a:rPr lang="en-US"/>
              <a:t>Stateless Protocol</a:t>
            </a:r>
            <a:endParaRPr lang="en-US" dirty="0"/>
          </a:p>
        </p:txBody>
      </p:sp>
      <p:sp>
        <p:nvSpPr>
          <p:cNvPr id="3" name="Content Placeholder 2">
            <a:extLst>
              <a:ext uri="{FF2B5EF4-FFF2-40B4-BE49-F238E27FC236}">
                <a16:creationId xmlns:a16="http://schemas.microsoft.com/office/drawing/2014/main" id="{DF3BFCF1-EE6D-334E-A898-5C3DD9E1EF24}"/>
              </a:ext>
            </a:extLst>
          </p:cNvPr>
          <p:cNvSpPr>
            <a:spLocks noGrp="1"/>
          </p:cNvSpPr>
          <p:nvPr>
            <p:ph idx="1"/>
          </p:nvPr>
        </p:nvSpPr>
        <p:spPr/>
        <p:txBody>
          <a:bodyPr/>
          <a:lstStyle/>
          <a:p>
            <a:r>
              <a:rPr lang="en-US" dirty="0">
                <a:solidFill>
                  <a:srgbClr val="FF0000"/>
                </a:solidFill>
              </a:rPr>
              <a:t>Stateless Protocol: </a:t>
            </a:r>
            <a:r>
              <a:rPr lang="en-US" dirty="0"/>
              <a:t>A protocol in which all information required to service a request is included with the request</a:t>
            </a:r>
          </a:p>
          <a:p>
            <a:r>
              <a:rPr lang="en-US" dirty="0"/>
              <a:t>Even better: Idempotent Operations – repeating an operation multiple times is same as executing it just once (e.g., storing to a mem </a:t>
            </a:r>
            <a:r>
              <a:rPr lang="en-US" dirty="0" err="1"/>
              <a:t>addr</a:t>
            </a:r>
            <a:r>
              <a:rPr lang="en-US" dirty="0"/>
              <a:t>.)</a:t>
            </a:r>
          </a:p>
          <a:p>
            <a:r>
              <a:rPr lang="en-US" dirty="0"/>
              <a:t>Client: timeout expires without reply, just run the operation again (safe regardless of first attempt)</a:t>
            </a:r>
          </a:p>
          <a:p>
            <a:endParaRPr lang="en-US" dirty="0"/>
          </a:p>
          <a:p>
            <a:r>
              <a:rPr lang="en-US" dirty="0"/>
              <a:t>Recall HTTP: Also a stateless protocol</a:t>
            </a:r>
          </a:p>
          <a:p>
            <a:pPr lvl="1"/>
            <a:r>
              <a:rPr lang="en-US" dirty="0"/>
              <a:t>Include cookies with request to simulate a session</a:t>
            </a:r>
          </a:p>
        </p:txBody>
      </p:sp>
    </p:spTree>
    <p:extLst>
      <p:ext uri="{BB962C8B-B14F-4D97-AF65-F5344CB8AC3E}">
        <p14:creationId xmlns:p14="http://schemas.microsoft.com/office/powerpoint/2010/main" val="3641538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dirty="0">
                <a:ea typeface="굴림" panose="020B0600000101010101" pitchFamily="34" charset="-127"/>
              </a:rPr>
              <a:t>Case Study: Network File System (NFS)</a:t>
            </a:r>
          </a:p>
        </p:txBody>
      </p:sp>
      <p:sp>
        <p:nvSpPr>
          <p:cNvPr id="1009667" name="Rectangle 3"/>
          <p:cNvSpPr>
            <a:spLocks noGrp="1" noChangeArrowheads="1"/>
          </p:cNvSpPr>
          <p:nvPr>
            <p:ph type="body" idx="1"/>
          </p:nvPr>
        </p:nvSpPr>
        <p:spPr>
          <a:xfrm>
            <a:off x="609600" y="762000"/>
            <a:ext cx="10972800" cy="6019800"/>
          </a:xfrm>
        </p:spPr>
        <p:txBody>
          <a:bodyPr/>
          <a:lstStyle/>
          <a:p>
            <a:pPr>
              <a:lnSpc>
                <a:spcPct val="80000"/>
              </a:lnSpc>
              <a:spcBef>
                <a:spcPct val="15000"/>
              </a:spcBef>
            </a:pPr>
            <a:r>
              <a:rPr lang="en-US" altLang="ko-KR" dirty="0">
                <a:ea typeface="굴림" panose="020B0600000101010101" pitchFamily="34" charset="-127"/>
              </a:rPr>
              <a:t>Three Layers for NFS system</a:t>
            </a:r>
          </a:p>
          <a:p>
            <a:pPr lvl="1">
              <a:lnSpc>
                <a:spcPct val="80000"/>
              </a:lnSpc>
              <a:spcBef>
                <a:spcPct val="15000"/>
              </a:spcBef>
            </a:pPr>
            <a:r>
              <a:rPr lang="en-US" altLang="ko-KR" dirty="0">
                <a:solidFill>
                  <a:schemeClr val="hlink"/>
                </a:solidFill>
                <a:ea typeface="굴림" panose="020B0600000101010101" pitchFamily="34" charset="-127"/>
              </a:rPr>
              <a:t>UNIX file-system interface:</a:t>
            </a:r>
            <a:r>
              <a:rPr lang="en-US" altLang="ko-KR" dirty="0">
                <a:ea typeface="굴림" panose="020B0600000101010101" pitchFamily="34" charset="-127"/>
              </a:rPr>
              <a:t> open, read, write, close calls + file descriptors</a:t>
            </a:r>
          </a:p>
          <a:p>
            <a:pPr lvl="1">
              <a:lnSpc>
                <a:spcPct val="80000"/>
              </a:lnSpc>
              <a:spcBef>
                <a:spcPct val="15000"/>
              </a:spcBef>
            </a:pPr>
            <a:r>
              <a:rPr lang="en-US" altLang="ko-KR" dirty="0">
                <a:solidFill>
                  <a:schemeClr val="hlink"/>
                </a:solidFill>
                <a:ea typeface="굴림" panose="020B0600000101010101" pitchFamily="34" charset="-127"/>
              </a:rPr>
              <a:t>VFS layer:</a:t>
            </a:r>
            <a:r>
              <a:rPr lang="en-US" altLang="ko-KR" dirty="0">
                <a:ea typeface="굴림" panose="020B0600000101010101" pitchFamily="34" charset="-127"/>
              </a:rPr>
              <a:t> distinguishes local from remote files</a:t>
            </a:r>
          </a:p>
          <a:p>
            <a:pPr lvl="2">
              <a:lnSpc>
                <a:spcPct val="80000"/>
              </a:lnSpc>
              <a:spcBef>
                <a:spcPct val="15000"/>
              </a:spcBef>
            </a:pPr>
            <a:r>
              <a:rPr lang="en-US" altLang="ko-KR" dirty="0">
                <a:ea typeface="굴림" panose="020B0600000101010101" pitchFamily="34" charset="-127"/>
              </a:rPr>
              <a:t>Calls the NFS protocol procedures for remote requests</a:t>
            </a:r>
          </a:p>
          <a:p>
            <a:pPr lvl="1">
              <a:lnSpc>
                <a:spcPct val="80000"/>
              </a:lnSpc>
              <a:spcBef>
                <a:spcPct val="15000"/>
              </a:spcBef>
            </a:pPr>
            <a:r>
              <a:rPr lang="en-US" altLang="ko-KR" dirty="0">
                <a:solidFill>
                  <a:schemeClr val="hlink"/>
                </a:solidFill>
                <a:ea typeface="굴림" panose="020B0600000101010101" pitchFamily="34" charset="-127"/>
              </a:rPr>
              <a:t>NFS service layer:</a:t>
            </a:r>
            <a:r>
              <a:rPr lang="en-US" altLang="ko-KR" dirty="0">
                <a:ea typeface="굴림" panose="020B0600000101010101" pitchFamily="34" charset="-127"/>
              </a:rPr>
              <a:t> bottom layer of the architecture</a:t>
            </a:r>
          </a:p>
          <a:p>
            <a:pPr lvl="2">
              <a:lnSpc>
                <a:spcPct val="80000"/>
              </a:lnSpc>
              <a:spcBef>
                <a:spcPct val="15000"/>
              </a:spcBef>
            </a:pPr>
            <a:r>
              <a:rPr lang="en-US" altLang="ko-KR" dirty="0">
                <a:ea typeface="굴림" panose="020B0600000101010101" pitchFamily="34" charset="-127"/>
              </a:rPr>
              <a:t>Implements the NFS protocol</a:t>
            </a:r>
          </a:p>
          <a:p>
            <a:pPr>
              <a:lnSpc>
                <a:spcPct val="80000"/>
              </a:lnSpc>
              <a:spcBef>
                <a:spcPct val="15000"/>
              </a:spcBef>
            </a:pPr>
            <a:r>
              <a:rPr lang="en-US" altLang="ko-KR" dirty="0">
                <a:ea typeface="굴림" panose="020B0600000101010101" pitchFamily="34" charset="-127"/>
              </a:rPr>
              <a:t>NFS Protocol: RPC for file operations on server</a:t>
            </a:r>
          </a:p>
          <a:p>
            <a:pPr lvl="1">
              <a:lnSpc>
                <a:spcPct val="80000"/>
              </a:lnSpc>
              <a:spcBef>
                <a:spcPct val="15000"/>
              </a:spcBef>
            </a:pPr>
            <a:r>
              <a:rPr lang="en-US" altLang="ko-KR" dirty="0">
                <a:ea typeface="굴림" panose="020B0600000101010101" pitchFamily="34" charset="-127"/>
              </a:rPr>
              <a:t>XDR Serialization standard for data format independence</a:t>
            </a:r>
          </a:p>
          <a:p>
            <a:pPr lvl="1">
              <a:lnSpc>
                <a:spcPct val="80000"/>
              </a:lnSpc>
              <a:spcBef>
                <a:spcPct val="15000"/>
              </a:spcBef>
            </a:pPr>
            <a:r>
              <a:rPr lang="en-US" altLang="ko-KR" dirty="0">
                <a:ea typeface="굴림" panose="020B0600000101010101" pitchFamily="34" charset="-127"/>
              </a:rPr>
              <a:t>Reading/searching a directory </a:t>
            </a:r>
          </a:p>
          <a:p>
            <a:pPr lvl="1">
              <a:lnSpc>
                <a:spcPct val="80000"/>
              </a:lnSpc>
              <a:spcBef>
                <a:spcPct val="15000"/>
              </a:spcBef>
            </a:pPr>
            <a:r>
              <a:rPr lang="en-US" altLang="ko-KR" dirty="0">
                <a:ea typeface="굴림" panose="020B0600000101010101" pitchFamily="34" charset="-127"/>
              </a:rPr>
              <a:t>manipulating links and directories </a:t>
            </a:r>
          </a:p>
          <a:p>
            <a:pPr lvl="1">
              <a:lnSpc>
                <a:spcPct val="80000"/>
              </a:lnSpc>
              <a:spcBef>
                <a:spcPct val="15000"/>
              </a:spcBef>
            </a:pPr>
            <a:r>
              <a:rPr lang="en-US" altLang="ko-KR" dirty="0">
                <a:ea typeface="굴림" panose="020B0600000101010101" pitchFamily="34" charset="-127"/>
              </a:rPr>
              <a:t>accessing file attributes/reading and writing files</a:t>
            </a:r>
          </a:p>
          <a:p>
            <a:pPr>
              <a:lnSpc>
                <a:spcPct val="80000"/>
              </a:lnSpc>
              <a:spcBef>
                <a:spcPct val="15000"/>
              </a:spcBef>
            </a:pPr>
            <a:r>
              <a:rPr lang="en-US" altLang="ko-KR" dirty="0">
                <a:solidFill>
                  <a:schemeClr val="hlink"/>
                </a:solidFill>
                <a:ea typeface="굴림" panose="020B0600000101010101" pitchFamily="34" charset="-127"/>
              </a:rPr>
              <a:t>Write-through caching:</a:t>
            </a:r>
            <a:r>
              <a:rPr lang="en-US" altLang="ko-KR" dirty="0">
                <a:ea typeface="굴림" panose="020B0600000101010101" pitchFamily="34" charset="-127"/>
              </a:rPr>
              <a:t> Modified data committed to server’s disk before results are returned to the client </a:t>
            </a:r>
          </a:p>
          <a:p>
            <a:pPr lvl="1">
              <a:lnSpc>
                <a:spcPct val="80000"/>
              </a:lnSpc>
              <a:spcBef>
                <a:spcPct val="15000"/>
              </a:spcBef>
            </a:pPr>
            <a:r>
              <a:rPr lang="en-US" altLang="ko-KR" dirty="0">
                <a:ea typeface="굴림" panose="020B0600000101010101" pitchFamily="34" charset="-127"/>
              </a:rPr>
              <a:t>lose some of the advantages of caching</a:t>
            </a:r>
          </a:p>
          <a:p>
            <a:pPr lvl="1">
              <a:lnSpc>
                <a:spcPct val="80000"/>
              </a:lnSpc>
              <a:spcBef>
                <a:spcPct val="15000"/>
              </a:spcBef>
            </a:pPr>
            <a:r>
              <a:rPr lang="en-US" altLang="ko-KR" dirty="0">
                <a:ea typeface="굴림" panose="020B0600000101010101" pitchFamily="34" charset="-127"/>
              </a:rPr>
              <a:t>time to perform write() can be long</a:t>
            </a:r>
          </a:p>
          <a:p>
            <a:pPr lvl="1">
              <a:lnSpc>
                <a:spcPct val="80000"/>
              </a:lnSpc>
              <a:spcBef>
                <a:spcPct val="15000"/>
              </a:spcBef>
            </a:pPr>
            <a:r>
              <a:rPr lang="en-US" altLang="ko-KR" dirty="0">
                <a:ea typeface="굴림" panose="020B0600000101010101" pitchFamily="34" charset="-127"/>
              </a:rPr>
              <a:t>Need some mechanism for readers to eventually notice changes! (more on this later)</a:t>
            </a:r>
          </a:p>
          <a:p>
            <a:pPr>
              <a:lnSpc>
                <a:spcPct val="80000"/>
              </a:lnSpc>
              <a:spcBef>
                <a:spcPct val="15000"/>
              </a:spcBef>
            </a:pPr>
            <a:endParaRPr lang="ko-KR" altLang="en-US" dirty="0">
              <a:ea typeface="굴림" panose="020B0600000101010101" pitchFamily="34" charset="-127"/>
            </a:endParaRPr>
          </a:p>
        </p:txBody>
      </p:sp>
    </p:spTree>
    <p:extLst>
      <p:ext uri="{BB962C8B-B14F-4D97-AF65-F5344CB8AC3E}">
        <p14:creationId xmlns:p14="http://schemas.microsoft.com/office/powerpoint/2010/main" val="313652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9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96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96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96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96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96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96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96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96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966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966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966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966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96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a:ea typeface="굴림" panose="020B0600000101010101" pitchFamily="34" charset="-127"/>
              </a:rPr>
              <a:t>NFS Continued</a:t>
            </a:r>
          </a:p>
        </p:txBody>
      </p:sp>
      <p:sp>
        <p:nvSpPr>
          <p:cNvPr id="1019907" name="Rectangle 3"/>
          <p:cNvSpPr>
            <a:spLocks noGrp="1" noChangeArrowheads="1"/>
          </p:cNvSpPr>
          <p:nvPr>
            <p:ph type="body" idx="1"/>
          </p:nvPr>
        </p:nvSpPr>
        <p:spPr>
          <a:xfrm>
            <a:off x="685800" y="747712"/>
            <a:ext cx="10820400" cy="6034088"/>
          </a:xfrm>
        </p:spPr>
        <p:txBody>
          <a:bodyPr/>
          <a:lstStyle/>
          <a:p>
            <a:pPr>
              <a:lnSpc>
                <a:spcPct val="80000"/>
              </a:lnSpc>
              <a:spcBef>
                <a:spcPct val="5000"/>
              </a:spcBef>
            </a:pPr>
            <a:r>
              <a:rPr lang="en-US" altLang="ko-KR" dirty="0">
                <a:ea typeface="굴림" panose="020B0600000101010101" pitchFamily="34" charset="-127"/>
              </a:rPr>
              <a:t>NFS servers are </a:t>
            </a:r>
            <a:r>
              <a:rPr lang="en-US" altLang="ko-KR" dirty="0">
                <a:solidFill>
                  <a:schemeClr val="hlink"/>
                </a:solidFill>
                <a:ea typeface="굴림" panose="020B0600000101010101" pitchFamily="34" charset="-127"/>
              </a:rPr>
              <a:t>stateless</a:t>
            </a:r>
            <a:r>
              <a:rPr lang="en-US" altLang="ko-KR" dirty="0">
                <a:ea typeface="굴림" panose="020B0600000101010101" pitchFamily="34" charset="-127"/>
              </a:rPr>
              <a:t>; each request provides all arguments require for execution</a:t>
            </a:r>
          </a:p>
          <a:p>
            <a:pPr lvl="1">
              <a:lnSpc>
                <a:spcPct val="80000"/>
              </a:lnSpc>
              <a:spcBef>
                <a:spcPct val="5000"/>
              </a:spcBef>
            </a:pPr>
            <a:r>
              <a:rPr lang="en-US" altLang="ko-KR" dirty="0">
                <a:ea typeface="굴림" panose="020B0600000101010101" pitchFamily="34" charset="-127"/>
              </a:rPr>
              <a:t>E.g. reads include information for entire operation, such as </a:t>
            </a:r>
            <a:r>
              <a:rPr lang="en-US" altLang="ko-KR" b="1" dirty="0" err="1">
                <a:latin typeface="Courier New" panose="02070309020205020404" pitchFamily="49" charset="0"/>
                <a:ea typeface="굴림" panose="020B0600000101010101" pitchFamily="34" charset="-127"/>
              </a:rPr>
              <a:t>ReadAt</a:t>
            </a:r>
            <a:r>
              <a:rPr lang="en-US" altLang="ko-KR" b="1" dirty="0">
                <a:latin typeface="Courier New" panose="02070309020205020404" pitchFamily="49" charset="0"/>
                <a:ea typeface="굴림" panose="020B0600000101010101" pitchFamily="34" charset="-127"/>
              </a:rPr>
              <a:t>(</a:t>
            </a:r>
            <a:r>
              <a:rPr lang="en-US" altLang="ko-KR" b="1" dirty="0" err="1">
                <a:latin typeface="Courier New" panose="02070309020205020404" pitchFamily="49" charset="0"/>
                <a:ea typeface="굴림" panose="020B0600000101010101" pitchFamily="34" charset="-127"/>
              </a:rPr>
              <a:t>inumber,position</a:t>
            </a:r>
            <a:r>
              <a:rPr lang="en-US" altLang="ko-KR" b="1" dirty="0">
                <a:latin typeface="Courier New" panose="02070309020205020404" pitchFamily="49" charset="0"/>
                <a:ea typeface="굴림" panose="020B0600000101010101" pitchFamily="34" charset="-127"/>
              </a:rPr>
              <a:t>)</a:t>
            </a:r>
            <a:r>
              <a:rPr lang="en-US" altLang="ko-KR" dirty="0">
                <a:ea typeface="굴림" panose="020B0600000101010101" pitchFamily="34" charset="-127"/>
              </a:rPr>
              <a:t>, not </a:t>
            </a:r>
            <a:r>
              <a:rPr lang="en-US" altLang="ko-KR" b="1" dirty="0">
                <a:latin typeface="Courier New" panose="02070309020205020404" pitchFamily="49" charset="0"/>
                <a:ea typeface="굴림" panose="020B0600000101010101" pitchFamily="34" charset="-127"/>
              </a:rPr>
              <a:t>Read(</a:t>
            </a:r>
            <a:r>
              <a:rPr lang="en-US" altLang="ko-KR" b="1" dirty="0" err="1">
                <a:latin typeface="Courier New" panose="02070309020205020404" pitchFamily="49" charset="0"/>
                <a:ea typeface="굴림" panose="020B0600000101010101" pitchFamily="34" charset="-127"/>
              </a:rPr>
              <a:t>openfile</a:t>
            </a:r>
            <a:r>
              <a:rPr lang="en-US" altLang="ko-KR" b="1" dirty="0">
                <a:latin typeface="Courier New" panose="02070309020205020404" pitchFamily="49" charset="0"/>
                <a:ea typeface="굴림" panose="020B0600000101010101" pitchFamily="34" charset="-127"/>
              </a:rPr>
              <a:t>)</a:t>
            </a:r>
          </a:p>
          <a:p>
            <a:pPr lvl="1">
              <a:lnSpc>
                <a:spcPct val="80000"/>
              </a:lnSpc>
              <a:spcBef>
                <a:spcPct val="5000"/>
              </a:spcBef>
            </a:pPr>
            <a:r>
              <a:rPr lang="en-US" altLang="ko-KR" dirty="0">
                <a:ea typeface="굴림" panose="020B0600000101010101" pitchFamily="34" charset="-127"/>
              </a:rPr>
              <a:t>No need to perform network open() or close() on file – each operation stands on its own</a:t>
            </a:r>
          </a:p>
          <a:p>
            <a:pPr>
              <a:lnSpc>
                <a:spcPct val="80000"/>
              </a:lnSpc>
              <a:spcBef>
                <a:spcPct val="5000"/>
              </a:spcBef>
            </a:pPr>
            <a:r>
              <a:rPr lang="en-US" altLang="ko-KR" dirty="0">
                <a:solidFill>
                  <a:schemeClr val="hlink"/>
                </a:solidFill>
                <a:ea typeface="굴림" panose="020B0600000101010101" pitchFamily="34" charset="-127"/>
              </a:rPr>
              <a:t>Idempotent:</a:t>
            </a:r>
            <a:r>
              <a:rPr lang="en-US" altLang="ko-KR" dirty="0">
                <a:ea typeface="굴림" panose="020B0600000101010101" pitchFamily="34" charset="-127"/>
              </a:rPr>
              <a:t> Performing requests multiple times has same effect as performing them exactly once</a:t>
            </a:r>
          </a:p>
          <a:p>
            <a:pPr lvl="1">
              <a:lnSpc>
                <a:spcPct val="80000"/>
              </a:lnSpc>
              <a:spcBef>
                <a:spcPct val="5000"/>
              </a:spcBef>
            </a:pPr>
            <a:r>
              <a:rPr lang="en-US" altLang="ko-KR" dirty="0">
                <a:ea typeface="굴림" panose="020B0600000101010101" pitchFamily="34" charset="-127"/>
              </a:rPr>
              <a:t>Example: Server crashes between disk I/O and message send, client resend read, server does operation again</a:t>
            </a:r>
          </a:p>
          <a:p>
            <a:pPr lvl="1">
              <a:lnSpc>
                <a:spcPct val="80000"/>
              </a:lnSpc>
              <a:spcBef>
                <a:spcPct val="5000"/>
              </a:spcBef>
            </a:pPr>
            <a:r>
              <a:rPr lang="en-US" altLang="ko-KR" dirty="0">
                <a:ea typeface="굴림" panose="020B0600000101010101" pitchFamily="34" charset="-127"/>
              </a:rPr>
              <a:t>Example: Read and write file blocks: just re-read or re-write file block – no other side effects</a:t>
            </a:r>
          </a:p>
          <a:p>
            <a:pPr lvl="1">
              <a:lnSpc>
                <a:spcPct val="80000"/>
              </a:lnSpc>
              <a:spcBef>
                <a:spcPct val="5000"/>
              </a:spcBef>
            </a:pPr>
            <a:r>
              <a:rPr lang="en-US" altLang="ko-KR" dirty="0">
                <a:ea typeface="굴림" panose="020B0600000101010101" pitchFamily="34" charset="-127"/>
              </a:rPr>
              <a:t>Example: What about “remove”?  NFS does operation twice and second time returns an advisory error </a:t>
            </a:r>
          </a:p>
          <a:p>
            <a:pPr>
              <a:lnSpc>
                <a:spcPct val="80000"/>
              </a:lnSpc>
              <a:spcBef>
                <a:spcPct val="5000"/>
              </a:spcBef>
            </a:pPr>
            <a:r>
              <a:rPr lang="en-US" altLang="ko-KR" dirty="0">
                <a:ea typeface="굴림" panose="020B0600000101010101" pitchFamily="34" charset="-127"/>
              </a:rPr>
              <a:t>Failure Model: Transparent to client system</a:t>
            </a:r>
          </a:p>
          <a:p>
            <a:pPr lvl="1">
              <a:lnSpc>
                <a:spcPct val="80000"/>
              </a:lnSpc>
              <a:spcBef>
                <a:spcPct val="5000"/>
              </a:spcBef>
            </a:pPr>
            <a:r>
              <a:rPr lang="en-US" altLang="ko-KR" dirty="0">
                <a:ea typeface="굴림" panose="020B0600000101010101" pitchFamily="34" charset="-127"/>
              </a:rPr>
              <a:t>Is this a good idea?  What if you are in the middle of reading a file and server crashes? </a:t>
            </a:r>
          </a:p>
          <a:p>
            <a:pPr lvl="1">
              <a:lnSpc>
                <a:spcPct val="80000"/>
              </a:lnSpc>
              <a:spcBef>
                <a:spcPct val="5000"/>
              </a:spcBef>
            </a:pPr>
            <a:r>
              <a:rPr lang="en-US" altLang="ko-KR" dirty="0">
                <a:ea typeface="굴림" panose="020B0600000101010101" pitchFamily="34" charset="-127"/>
              </a:rPr>
              <a:t>Options (NFS Provides both):</a:t>
            </a:r>
          </a:p>
          <a:p>
            <a:pPr lvl="2">
              <a:lnSpc>
                <a:spcPct val="80000"/>
              </a:lnSpc>
              <a:spcBef>
                <a:spcPct val="5000"/>
              </a:spcBef>
            </a:pPr>
            <a:r>
              <a:rPr lang="en-US" altLang="ko-KR" dirty="0">
                <a:ea typeface="굴림" panose="020B0600000101010101" pitchFamily="34" charset="-127"/>
              </a:rPr>
              <a:t>Hang until server comes back up (next week?)</a:t>
            </a:r>
          </a:p>
          <a:p>
            <a:pPr lvl="2">
              <a:lnSpc>
                <a:spcPct val="80000"/>
              </a:lnSpc>
              <a:spcBef>
                <a:spcPct val="5000"/>
              </a:spcBef>
            </a:pPr>
            <a:r>
              <a:rPr lang="en-US" altLang="ko-KR" dirty="0">
                <a:ea typeface="굴림" panose="020B0600000101010101" pitchFamily="34" charset="-127"/>
              </a:rPr>
              <a:t>Return an error. (Of course, most applications don’t know they are talking over network)</a:t>
            </a:r>
          </a:p>
        </p:txBody>
      </p:sp>
    </p:spTree>
    <p:extLst>
      <p:ext uri="{BB962C8B-B14F-4D97-AF65-F5344CB8AC3E}">
        <p14:creationId xmlns:p14="http://schemas.microsoft.com/office/powerpoint/2010/main" val="823238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99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99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99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99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99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990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99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99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99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990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99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9F37-0AE3-634D-AFC3-1582054451A3}"/>
              </a:ext>
            </a:extLst>
          </p:cNvPr>
          <p:cNvSpPr>
            <a:spLocks noGrp="1"/>
          </p:cNvSpPr>
          <p:nvPr>
            <p:ph type="title"/>
          </p:nvPr>
        </p:nvSpPr>
        <p:spPr/>
        <p:txBody>
          <a:bodyPr/>
          <a:lstStyle/>
          <a:p>
            <a:r>
              <a:rPr lang="en-US" dirty="0"/>
              <a:t>NFS Architecture</a:t>
            </a:r>
          </a:p>
        </p:txBody>
      </p:sp>
      <p:pic>
        <p:nvPicPr>
          <p:cNvPr id="4" name="Picture 3">
            <a:extLst>
              <a:ext uri="{FF2B5EF4-FFF2-40B4-BE49-F238E27FC236}">
                <a16:creationId xmlns:a16="http://schemas.microsoft.com/office/drawing/2014/main" id="{D656F4BE-08FE-ED40-A504-B1290A02DC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l="479" t="5208" r="1151" b="5527"/>
          <a:stretch>
            <a:fillRect/>
          </a:stretch>
        </p:blipFill>
        <p:spPr bwMode="auto">
          <a:xfrm>
            <a:off x="2253686" y="1066801"/>
            <a:ext cx="7431088" cy="505777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1164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0931" name="Rectangle 3"/>
          <p:cNvSpPr>
            <a:spLocks noGrp="1" noChangeArrowheads="1"/>
          </p:cNvSpPr>
          <p:nvPr>
            <p:ph type="body" idx="1"/>
          </p:nvPr>
        </p:nvSpPr>
        <p:spPr>
          <a:xfrm>
            <a:off x="609600" y="727076"/>
            <a:ext cx="10972800" cy="6130925"/>
          </a:xfrm>
        </p:spPr>
        <p:txBody>
          <a:bodyPr/>
          <a:lstStyle/>
          <a:p>
            <a:pPr>
              <a:lnSpc>
                <a:spcPct val="80000"/>
              </a:lnSpc>
              <a:spcBef>
                <a:spcPct val="20000"/>
              </a:spcBef>
            </a:pPr>
            <a:r>
              <a:rPr lang="en-US" altLang="ko-KR" dirty="0">
                <a:ea typeface="굴림" panose="020B0600000101010101" pitchFamily="34" charset="-127"/>
              </a:rPr>
              <a:t>NFS protocol: weak consistency</a:t>
            </a:r>
          </a:p>
          <a:p>
            <a:pPr lvl="1">
              <a:lnSpc>
                <a:spcPct val="80000"/>
              </a:lnSpc>
              <a:spcBef>
                <a:spcPct val="20000"/>
              </a:spcBef>
            </a:pPr>
            <a:r>
              <a:rPr lang="en-US" altLang="ko-KR" dirty="0">
                <a:ea typeface="굴림" panose="020B0600000101010101" pitchFamily="34" charset="-127"/>
              </a:rPr>
              <a:t>Client polls server periodically to check for changes</a:t>
            </a:r>
          </a:p>
          <a:p>
            <a:pPr lvl="2">
              <a:lnSpc>
                <a:spcPct val="80000"/>
              </a:lnSpc>
              <a:spcBef>
                <a:spcPct val="20000"/>
              </a:spcBef>
            </a:pPr>
            <a:r>
              <a:rPr lang="en-US" altLang="ko-KR" dirty="0">
                <a:ea typeface="굴림" panose="020B0600000101010101" pitchFamily="34" charset="-127"/>
              </a:rPr>
              <a:t>Polls server if data hasn’t been checked in last 3-30 seconds (exact timeout </a:t>
            </a:r>
            <a:r>
              <a:rPr lang="en-US" altLang="ko-KR" dirty="0" smtClean="0">
                <a:ea typeface="굴림" panose="020B0600000101010101" pitchFamily="34" charset="-127"/>
              </a:rPr>
              <a:t>is </a:t>
            </a:r>
            <a:r>
              <a:rPr lang="en-US" altLang="ko-KR" dirty="0">
                <a:ea typeface="굴림" panose="020B0600000101010101" pitchFamily="34" charset="-127"/>
              </a:rPr>
              <a:t>tunable parameter).</a:t>
            </a:r>
          </a:p>
          <a:p>
            <a:pPr lvl="2">
              <a:lnSpc>
                <a:spcPct val="80000"/>
              </a:lnSpc>
              <a:spcBef>
                <a:spcPct val="20000"/>
              </a:spcBef>
            </a:pPr>
            <a:r>
              <a:rPr lang="en-US" altLang="ko-KR" dirty="0">
                <a:ea typeface="굴림" panose="020B0600000101010101" pitchFamily="34" charset="-127"/>
              </a:rPr>
              <a:t>Thus, when file is changed on one client, server is notified, but other clients use old version of file until timeout.</a:t>
            </a:r>
            <a:br>
              <a:rPr lang="en-US" altLang="ko-KR" dirty="0">
                <a:ea typeface="굴림" panose="020B0600000101010101" pitchFamily="34" charset="-127"/>
              </a:rPr>
            </a:b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r>
              <a:rPr lang="en-US" altLang="ko-KR" dirty="0">
                <a:ea typeface="굴림" panose="020B0600000101010101" pitchFamily="34" charset="-127"/>
              </a:rPr>
              <a:t>What if multiple clients write to same file? </a:t>
            </a:r>
          </a:p>
          <a:p>
            <a:pPr lvl="2">
              <a:lnSpc>
                <a:spcPct val="80000"/>
              </a:lnSpc>
              <a:spcBef>
                <a:spcPct val="20000"/>
              </a:spcBef>
            </a:pPr>
            <a:r>
              <a:rPr lang="en-US" altLang="ko-KR" dirty="0">
                <a:ea typeface="굴림" panose="020B0600000101010101" pitchFamily="34" charset="-127"/>
              </a:rPr>
              <a:t>In NFS, can get either version (or parts of both)</a:t>
            </a:r>
          </a:p>
          <a:p>
            <a:pPr lvl="2">
              <a:lnSpc>
                <a:spcPct val="80000"/>
              </a:lnSpc>
              <a:spcBef>
                <a:spcPct val="20000"/>
              </a:spcBef>
            </a:pPr>
            <a:r>
              <a:rPr lang="en-US" altLang="ko-KR" dirty="0">
                <a:ea typeface="굴림" panose="020B0600000101010101" pitchFamily="34" charset="-127"/>
              </a:rPr>
              <a:t>Completely arbitrary!</a:t>
            </a:r>
          </a:p>
          <a:p>
            <a:pPr>
              <a:lnSpc>
                <a:spcPct val="80000"/>
              </a:lnSpc>
              <a:spcBef>
                <a:spcPct val="20000"/>
              </a:spcBef>
              <a:buFontTx/>
              <a:buNone/>
            </a:pPr>
            <a:endParaRPr lang="ko-KR" altLang="en-US" dirty="0">
              <a:ea typeface="굴림" panose="020B0600000101010101" pitchFamily="34" charset="-127"/>
            </a:endParaRPr>
          </a:p>
        </p:txBody>
      </p:sp>
      <p:grpSp>
        <p:nvGrpSpPr>
          <p:cNvPr id="2" name="Group 1"/>
          <p:cNvGrpSpPr/>
          <p:nvPr/>
        </p:nvGrpSpPr>
        <p:grpSpPr>
          <a:xfrm>
            <a:off x="2819400" y="2622552"/>
            <a:ext cx="6400800" cy="3092449"/>
            <a:chOff x="1295400" y="2622551"/>
            <a:chExt cx="6400800" cy="3092449"/>
          </a:xfrm>
        </p:grpSpPr>
        <p:grpSp>
          <p:nvGrpSpPr>
            <p:cNvPr id="1020969" name="Group 41"/>
            <p:cNvGrpSpPr>
              <a:grpSpLocks/>
            </p:cNvGrpSpPr>
            <p:nvPr/>
          </p:nvGrpSpPr>
          <p:grpSpPr bwMode="auto">
            <a:xfrm>
              <a:off x="1295400" y="2622551"/>
              <a:ext cx="6096001" cy="2819400"/>
              <a:chOff x="816" y="1652"/>
              <a:chExt cx="3840" cy="1776"/>
            </a:xfrm>
          </p:grpSpPr>
          <p:sp>
            <p:nvSpPr>
              <p:cNvPr id="25615" name="Cloud"/>
              <p:cNvSpPr>
                <a:spLocks noChangeAspect="1" noEditPoints="1" noChangeArrowheads="1"/>
              </p:cNvSpPr>
              <p:nvPr/>
            </p:nvSpPr>
            <p:spPr bwMode="auto">
              <a:xfrm>
                <a:off x="2112" y="1652"/>
                <a:ext cx="1440" cy="1632"/>
              </a:xfrm>
              <a:custGeom>
                <a:avLst/>
                <a:gdLst>
                  <a:gd name="T0" fmla="*/ 4 w 21600"/>
                  <a:gd name="T1" fmla="*/ 816 h 21600"/>
                  <a:gd name="T2" fmla="*/ 720 w 21600"/>
                  <a:gd name="T3" fmla="*/ 1630 h 21600"/>
                  <a:gd name="T4" fmla="*/ 1439 w 21600"/>
                  <a:gd name="T5" fmla="*/ 816 h 21600"/>
                  <a:gd name="T6" fmla="*/ 720 w 21600"/>
                  <a:gd name="T7" fmla="*/ 93 h 21600"/>
                  <a:gd name="T8" fmla="*/ 0 60000 65536"/>
                  <a:gd name="T9" fmla="*/ 0 60000 65536"/>
                  <a:gd name="T10" fmla="*/ 0 60000 65536"/>
                  <a:gd name="T11" fmla="*/ 0 60000 65536"/>
                  <a:gd name="T12" fmla="*/ 2970 w 21600"/>
                  <a:gd name="T13" fmla="*/ 3256 h 21600"/>
                  <a:gd name="T14" fmla="*/ 17085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25612" name="Rectangle 5"/>
              <p:cNvSpPr>
                <a:spLocks noChangeArrowheads="1"/>
              </p:cNvSpPr>
              <p:nvPr/>
            </p:nvSpPr>
            <p:spPr bwMode="auto">
              <a:xfrm>
                <a:off x="4128" y="2420"/>
                <a:ext cx="528"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25613" name="Rectangle 6"/>
              <p:cNvSpPr>
                <a:spLocks noChangeArrowheads="1"/>
              </p:cNvSpPr>
              <p:nvPr/>
            </p:nvSpPr>
            <p:spPr bwMode="auto">
              <a:xfrm>
                <a:off x="4163" y="2660"/>
                <a:ext cx="440" cy="2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dirty="0">
                    <a:latin typeface="Gill Sans"/>
                  </a:rPr>
                  <a:t>F1:V2</a:t>
                </a:r>
              </a:p>
            </p:txBody>
          </p:sp>
          <p:grpSp>
            <p:nvGrpSpPr>
              <p:cNvPr id="25616" name="Group 23"/>
              <p:cNvGrpSpPr>
                <a:grpSpLocks/>
              </p:cNvGrpSpPr>
              <p:nvPr/>
            </p:nvGrpSpPr>
            <p:grpSpPr bwMode="auto">
              <a:xfrm rot="-1562509">
                <a:off x="2292" y="2446"/>
                <a:ext cx="1249" cy="231"/>
                <a:chOff x="2016" y="1322"/>
                <a:chExt cx="1036" cy="231"/>
              </a:xfrm>
            </p:grpSpPr>
            <p:sp>
              <p:nvSpPr>
                <p:cNvPr id="25630" name="Text Box 24"/>
                <p:cNvSpPr txBox="1">
                  <a:spLocks noChangeArrowheads="1"/>
                </p:cNvSpPr>
                <p:nvPr/>
              </p:nvSpPr>
              <p:spPr bwMode="auto">
                <a:xfrm>
                  <a:off x="2176" y="1322"/>
                  <a:ext cx="76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25631" name="Line 25"/>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25617" name="Group 26"/>
              <p:cNvGrpSpPr>
                <a:grpSpLocks/>
              </p:cNvGrpSpPr>
              <p:nvPr/>
            </p:nvGrpSpPr>
            <p:grpSpPr bwMode="auto">
              <a:xfrm rot="-1590130">
                <a:off x="2362" y="2747"/>
                <a:ext cx="1279" cy="237"/>
                <a:chOff x="2016" y="1844"/>
                <a:chExt cx="1036" cy="237"/>
              </a:xfrm>
            </p:grpSpPr>
            <p:sp>
              <p:nvSpPr>
                <p:cNvPr id="25628" name="Text Box 27"/>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25629" name="Line 28"/>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25619" name="Rectangle 32"/>
              <p:cNvSpPr>
                <a:spLocks noChangeArrowheads="1"/>
              </p:cNvSpPr>
              <p:nvPr/>
            </p:nvSpPr>
            <p:spPr bwMode="auto">
              <a:xfrm>
                <a:off x="816" y="1844"/>
                <a:ext cx="528" cy="52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pic>
            <p:nvPicPr>
              <p:cNvPr id="25624" name="Picture 34" descr="MCj0398505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2612"/>
                <a:ext cx="817"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Rectangle 36"/>
              <p:cNvSpPr>
                <a:spLocks noChangeArrowheads="1"/>
              </p:cNvSpPr>
              <p:nvPr/>
            </p:nvSpPr>
            <p:spPr bwMode="auto">
              <a:xfrm>
                <a:off x="1008" y="2900"/>
                <a:ext cx="528" cy="52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25622" name="Rectangle 37"/>
              <p:cNvSpPr>
                <a:spLocks noChangeArrowheads="1"/>
              </p:cNvSpPr>
              <p:nvPr/>
            </p:nvSpPr>
            <p:spPr bwMode="auto">
              <a:xfrm>
                <a:off x="859" y="2084"/>
                <a:ext cx="440" cy="232"/>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latin typeface="Gill Sans"/>
                  </a:rPr>
                  <a:t>F1:V1</a:t>
                </a:r>
              </a:p>
            </p:txBody>
          </p:sp>
          <p:sp>
            <p:nvSpPr>
              <p:cNvPr id="25623" name="Rectangle 38"/>
              <p:cNvSpPr>
                <a:spLocks noChangeArrowheads="1"/>
              </p:cNvSpPr>
              <p:nvPr/>
            </p:nvSpPr>
            <p:spPr bwMode="auto">
              <a:xfrm>
                <a:off x="1091" y="3140"/>
                <a:ext cx="392" cy="2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grpSp>
        <p:grpSp>
          <p:nvGrpSpPr>
            <p:cNvPr id="56" name="Group 55"/>
            <p:cNvGrpSpPr/>
            <p:nvPr/>
          </p:nvGrpSpPr>
          <p:grpSpPr>
            <a:xfrm>
              <a:off x="2555859" y="4225343"/>
              <a:ext cx="1186091" cy="1489657"/>
              <a:chOff x="1688450" y="737135"/>
              <a:chExt cx="1186091" cy="1489657"/>
            </a:xfrm>
          </p:grpSpPr>
          <p:sp>
            <p:nvSpPr>
              <p:cNvPr id="57"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58" name="Picture 57"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nvGrpSpPr>
            <p:cNvPr id="59" name="Group 58"/>
            <p:cNvGrpSpPr/>
            <p:nvPr/>
          </p:nvGrpSpPr>
          <p:grpSpPr>
            <a:xfrm>
              <a:off x="5570750" y="2853743"/>
              <a:ext cx="2125450" cy="1491596"/>
              <a:chOff x="6477000" y="838200"/>
              <a:chExt cx="2125450" cy="1491596"/>
            </a:xfrm>
          </p:grpSpPr>
          <p:sp>
            <p:nvSpPr>
              <p:cNvPr id="60" name="Text Box 13"/>
              <p:cNvSpPr txBox="1">
                <a:spLocks noChangeArrowheads="1"/>
              </p:cNvSpPr>
              <p:nvPr/>
            </p:nvSpPr>
            <p:spPr bwMode="auto">
              <a:xfrm>
                <a:off x="6515330" y="193226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61" name="Group 60"/>
              <p:cNvGrpSpPr/>
              <p:nvPr/>
            </p:nvGrpSpPr>
            <p:grpSpPr>
              <a:xfrm>
                <a:off x="6477000" y="838200"/>
                <a:ext cx="2125450" cy="1198086"/>
                <a:chOff x="3533402" y="573769"/>
                <a:chExt cx="2125450" cy="1198086"/>
              </a:xfrm>
            </p:grpSpPr>
            <p:grpSp>
              <p:nvGrpSpPr>
                <p:cNvPr id="62" name="Group 26"/>
                <p:cNvGrpSpPr>
                  <a:grpSpLocks/>
                </p:cNvGrpSpPr>
                <p:nvPr/>
              </p:nvGrpSpPr>
              <p:grpSpPr bwMode="auto">
                <a:xfrm>
                  <a:off x="4532479" y="636785"/>
                  <a:ext cx="1126373" cy="973557"/>
                  <a:chOff x="2969" y="720"/>
                  <a:chExt cx="1159" cy="864"/>
                </a:xfrm>
              </p:grpSpPr>
              <p:grpSp>
                <p:nvGrpSpPr>
                  <p:cNvPr id="64" name="Group 25"/>
                  <p:cNvGrpSpPr>
                    <a:grpSpLocks/>
                  </p:cNvGrpSpPr>
                  <p:nvPr/>
                </p:nvGrpSpPr>
                <p:grpSpPr bwMode="auto">
                  <a:xfrm>
                    <a:off x="3600" y="720"/>
                    <a:ext cx="528" cy="864"/>
                    <a:chOff x="3600" y="720"/>
                    <a:chExt cx="528" cy="864"/>
                  </a:xfrm>
                </p:grpSpPr>
                <p:sp>
                  <p:nvSpPr>
                    <p:cNvPr id="66"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67"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68"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65"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63" name="Picture 62"/>
                <p:cNvPicPr>
                  <a:picLocks noChangeAspect="1"/>
                </p:cNvPicPr>
                <p:nvPr/>
              </p:nvPicPr>
              <p:blipFill>
                <a:blip r:embed="rId5">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grpSp>
          <p:nvGrpSpPr>
            <p:cNvPr id="69" name="Group 68"/>
            <p:cNvGrpSpPr/>
            <p:nvPr/>
          </p:nvGrpSpPr>
          <p:grpSpPr>
            <a:xfrm>
              <a:off x="2271926" y="2652131"/>
              <a:ext cx="1186091" cy="1489657"/>
              <a:chOff x="1688450" y="737135"/>
              <a:chExt cx="1186091" cy="1489657"/>
            </a:xfrm>
          </p:grpSpPr>
          <p:sp>
            <p:nvSpPr>
              <p:cNvPr id="70"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71" name="Picture 70"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sp>
        <p:nvSpPr>
          <p:cNvPr id="1020967" name="Rectangle 39"/>
          <p:cNvSpPr>
            <a:spLocks noChangeArrowheads="1"/>
          </p:cNvSpPr>
          <p:nvPr/>
        </p:nvSpPr>
        <p:spPr bwMode="auto">
          <a:xfrm>
            <a:off x="2887663" y="3294063"/>
            <a:ext cx="6985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25605" name="Rectangle 2"/>
          <p:cNvSpPr>
            <a:spLocks noGrp="1" noChangeArrowheads="1"/>
          </p:cNvSpPr>
          <p:nvPr>
            <p:ph type="title"/>
          </p:nvPr>
        </p:nvSpPr>
        <p:spPr/>
        <p:txBody>
          <a:bodyPr/>
          <a:lstStyle/>
          <a:p>
            <a:r>
              <a:rPr lang="en-US" altLang="ko-KR">
                <a:ea typeface="굴림" panose="020B0600000101010101" pitchFamily="34" charset="-127"/>
              </a:rPr>
              <a:t>NFS Cache consistency</a:t>
            </a:r>
          </a:p>
        </p:txBody>
      </p:sp>
      <p:grpSp>
        <p:nvGrpSpPr>
          <p:cNvPr id="1020945" name="Group 17"/>
          <p:cNvGrpSpPr>
            <a:grpSpLocks/>
          </p:cNvGrpSpPr>
          <p:nvPr/>
        </p:nvGrpSpPr>
        <p:grpSpPr bwMode="auto">
          <a:xfrm>
            <a:off x="5021264" y="2924177"/>
            <a:ext cx="2058987" cy="366713"/>
            <a:chOff x="1877" y="446"/>
            <a:chExt cx="1060" cy="231"/>
          </a:xfrm>
        </p:grpSpPr>
        <p:sp>
          <p:nvSpPr>
            <p:cNvPr id="25610" name="Line 18"/>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5611" name="Text Box 19"/>
            <p:cNvSpPr txBox="1">
              <a:spLocks noChangeArrowheads="1"/>
            </p:cNvSpPr>
            <p:nvPr/>
          </p:nvSpPr>
          <p:spPr bwMode="auto">
            <a:xfrm>
              <a:off x="2058" y="446"/>
              <a:ext cx="71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F1 still ok?</a:t>
              </a:r>
            </a:p>
          </p:txBody>
        </p:sp>
      </p:grpSp>
      <p:grpSp>
        <p:nvGrpSpPr>
          <p:cNvPr id="1020948" name="Group 20"/>
          <p:cNvGrpSpPr>
            <a:grpSpLocks/>
          </p:cNvGrpSpPr>
          <p:nvPr/>
        </p:nvGrpSpPr>
        <p:grpSpPr bwMode="auto">
          <a:xfrm>
            <a:off x="4960938" y="3308353"/>
            <a:ext cx="2043112" cy="366713"/>
            <a:chOff x="1877" y="912"/>
            <a:chExt cx="1060" cy="231"/>
          </a:xfrm>
        </p:grpSpPr>
        <p:sp>
          <p:nvSpPr>
            <p:cNvPr id="25608" name="Line 21"/>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5609" name="Text Box 22"/>
            <p:cNvSpPr txBox="1">
              <a:spLocks noChangeArrowheads="1"/>
            </p:cNvSpPr>
            <p:nvPr/>
          </p:nvSpPr>
          <p:spPr bwMode="auto">
            <a:xfrm>
              <a:off x="2043" y="912"/>
              <a:ext cx="734"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No: (F1:V2)</a:t>
              </a:r>
            </a:p>
          </p:txBody>
        </p:sp>
      </p:grpSp>
    </p:spTree>
    <p:extLst>
      <p:ext uri="{BB962C8B-B14F-4D97-AF65-F5344CB8AC3E}">
        <p14:creationId xmlns:p14="http://schemas.microsoft.com/office/powerpoint/2010/main" val="1935177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09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020945"/>
                                        </p:tgtEl>
                                        <p:attrNameLst>
                                          <p:attrName>style.visibility</p:attrName>
                                        </p:attrNameLst>
                                      </p:cBhvr>
                                      <p:to>
                                        <p:strVal val="visible"/>
                                      </p:to>
                                    </p:set>
                                    <p:animEffect transition="in" filter="wipe(left)">
                                      <p:cBhvr>
                                        <p:cTn id="23" dur="500"/>
                                        <p:tgtEl>
                                          <p:spTgt spid="10209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020948"/>
                                        </p:tgtEl>
                                        <p:attrNameLst>
                                          <p:attrName>style.visibility</p:attrName>
                                        </p:attrNameLst>
                                      </p:cBhvr>
                                      <p:to>
                                        <p:strVal val="visible"/>
                                      </p:to>
                                    </p:set>
                                    <p:animEffect transition="in" filter="wipe(right)">
                                      <p:cBhvr>
                                        <p:cTn id="28" dur="500"/>
                                        <p:tgtEl>
                                          <p:spTgt spid="1020948"/>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02096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0931">
                                            <p:txEl>
                                              <p:pRg st="13" end="1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20931">
                                            <p:txEl>
                                              <p:pRg st="14" end="1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209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uiExpand="1" build="p"/>
      <p:bldP spid="1020967" grpId="0" uiExpan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3" name="Rectangle 3"/>
          <p:cNvSpPr>
            <a:spLocks noGrp="1" noChangeArrowheads="1"/>
          </p:cNvSpPr>
          <p:nvPr>
            <p:ph type="body" idx="1"/>
          </p:nvPr>
        </p:nvSpPr>
        <p:spPr>
          <a:xfrm>
            <a:off x="609604" y="685800"/>
            <a:ext cx="10972796" cy="5989638"/>
          </a:xfrm>
        </p:spPr>
        <p:txBody>
          <a:bodyPr/>
          <a:lstStyle/>
          <a:p>
            <a:pPr>
              <a:lnSpc>
                <a:spcPct val="80000"/>
              </a:lnSpc>
              <a:spcBef>
                <a:spcPct val="10000"/>
              </a:spcBef>
            </a:pPr>
            <a:r>
              <a:rPr lang="en-US" altLang="ko-KR" dirty="0">
                <a:ea typeface="굴림" panose="020B0600000101010101" pitchFamily="34" charset="-127"/>
              </a:rPr>
              <a:t>What sort of cache coherence might we expect?</a:t>
            </a:r>
          </a:p>
          <a:p>
            <a:pPr lvl="1">
              <a:lnSpc>
                <a:spcPct val="80000"/>
              </a:lnSpc>
              <a:spcBef>
                <a:spcPct val="10000"/>
              </a:spcBef>
            </a:pPr>
            <a:r>
              <a:rPr lang="en-US" altLang="ko-KR" dirty="0">
                <a:ea typeface="굴림" panose="020B0600000101010101" pitchFamily="34" charset="-127"/>
              </a:rPr>
              <a:t>i.e. what if one CPU changes file, and before it’s done, another CPU reads file?</a:t>
            </a:r>
          </a:p>
          <a:p>
            <a:pPr>
              <a:lnSpc>
                <a:spcPct val="80000"/>
              </a:lnSpc>
              <a:spcBef>
                <a:spcPct val="10000"/>
              </a:spcBef>
            </a:pPr>
            <a:r>
              <a:rPr lang="en-US" altLang="ko-KR" dirty="0">
                <a:ea typeface="굴림" panose="020B0600000101010101" pitchFamily="34" charset="-127"/>
              </a:rPr>
              <a:t>Example: Start with file contents = “A”</a:t>
            </a: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r>
              <a:rPr lang="en-US" altLang="ko-KR" dirty="0">
                <a:ea typeface="굴림" panose="020B0600000101010101" pitchFamily="34" charset="-127"/>
              </a:rPr>
              <a:t>What would we actually want?</a:t>
            </a:r>
          </a:p>
          <a:p>
            <a:pPr lvl="1">
              <a:lnSpc>
                <a:spcPct val="80000"/>
              </a:lnSpc>
              <a:spcBef>
                <a:spcPct val="10000"/>
              </a:spcBef>
            </a:pPr>
            <a:r>
              <a:rPr lang="en-US" altLang="ko-KR" dirty="0">
                <a:ea typeface="굴림" panose="020B0600000101010101" pitchFamily="34" charset="-127"/>
              </a:rPr>
              <a:t>Assume we want distributed system to behave exactly the same as if all processes are running on single system</a:t>
            </a:r>
          </a:p>
          <a:p>
            <a:pPr lvl="2">
              <a:lnSpc>
                <a:spcPct val="80000"/>
              </a:lnSpc>
              <a:spcBef>
                <a:spcPct val="10000"/>
              </a:spcBef>
            </a:pPr>
            <a:r>
              <a:rPr lang="en-US" altLang="ko-KR" dirty="0">
                <a:ea typeface="굴림" panose="020B0600000101010101" pitchFamily="34" charset="-127"/>
              </a:rPr>
              <a:t>If read finishes before write starts, get old copy</a:t>
            </a:r>
          </a:p>
          <a:p>
            <a:pPr lvl="2">
              <a:lnSpc>
                <a:spcPct val="80000"/>
              </a:lnSpc>
              <a:spcBef>
                <a:spcPct val="10000"/>
              </a:spcBef>
            </a:pPr>
            <a:r>
              <a:rPr lang="en-US" altLang="ko-KR" dirty="0">
                <a:ea typeface="굴림" panose="020B0600000101010101" pitchFamily="34" charset="-127"/>
              </a:rPr>
              <a:t>If read starts after write finishes, get new copy</a:t>
            </a:r>
          </a:p>
          <a:p>
            <a:pPr lvl="2">
              <a:lnSpc>
                <a:spcPct val="80000"/>
              </a:lnSpc>
              <a:spcBef>
                <a:spcPct val="10000"/>
              </a:spcBef>
            </a:pPr>
            <a:r>
              <a:rPr lang="en-US" altLang="ko-KR" dirty="0">
                <a:ea typeface="굴림" panose="020B0600000101010101" pitchFamily="34" charset="-127"/>
              </a:rPr>
              <a:t>Otherwise, get either new or old copy</a:t>
            </a:r>
          </a:p>
          <a:p>
            <a:pPr lvl="1">
              <a:lnSpc>
                <a:spcPct val="80000"/>
              </a:lnSpc>
              <a:spcBef>
                <a:spcPct val="10000"/>
              </a:spcBef>
            </a:pPr>
            <a:r>
              <a:rPr lang="en-US" altLang="ko-KR" dirty="0">
                <a:ea typeface="굴림" panose="020B0600000101010101" pitchFamily="34" charset="-127"/>
              </a:rPr>
              <a:t>For NFS:</a:t>
            </a:r>
          </a:p>
          <a:p>
            <a:pPr lvl="2">
              <a:lnSpc>
                <a:spcPct val="80000"/>
              </a:lnSpc>
              <a:spcBef>
                <a:spcPct val="10000"/>
              </a:spcBef>
            </a:pPr>
            <a:r>
              <a:rPr lang="en-US" altLang="ko-KR" dirty="0">
                <a:ea typeface="굴림" panose="020B0600000101010101" pitchFamily="34" charset="-127"/>
              </a:rPr>
              <a:t>If read starts more than 30 seconds after write, get new copy; otherwise, could get partial update</a:t>
            </a:r>
          </a:p>
        </p:txBody>
      </p:sp>
      <p:sp>
        <p:nvSpPr>
          <p:cNvPr id="26627" name="Rectangle 2"/>
          <p:cNvSpPr>
            <a:spLocks noGrp="1" noChangeArrowheads="1"/>
          </p:cNvSpPr>
          <p:nvPr>
            <p:ph type="title"/>
          </p:nvPr>
        </p:nvSpPr>
        <p:spPr/>
        <p:txBody>
          <a:bodyPr/>
          <a:lstStyle/>
          <a:p>
            <a:r>
              <a:rPr lang="en-US" altLang="ko-KR">
                <a:ea typeface="굴림" panose="020B0600000101010101" pitchFamily="34" charset="-127"/>
              </a:rPr>
              <a:t>Sequential Ordering Constraints</a:t>
            </a:r>
          </a:p>
        </p:txBody>
      </p:sp>
      <p:grpSp>
        <p:nvGrpSpPr>
          <p:cNvPr id="1024021" name="Group 21"/>
          <p:cNvGrpSpPr>
            <a:grpSpLocks/>
          </p:cNvGrpSpPr>
          <p:nvPr/>
        </p:nvGrpSpPr>
        <p:grpSpPr bwMode="auto">
          <a:xfrm>
            <a:off x="1905001" y="2057400"/>
            <a:ext cx="8531225" cy="1798666"/>
            <a:chOff x="50" y="2016"/>
            <a:chExt cx="5374" cy="1287"/>
          </a:xfrm>
        </p:grpSpPr>
        <p:sp>
          <p:nvSpPr>
            <p:cNvPr id="26629" name="Rectangle 5"/>
            <p:cNvSpPr>
              <a:spLocks noChangeArrowheads="1"/>
            </p:cNvSpPr>
            <p:nvPr/>
          </p:nvSpPr>
          <p:spPr bwMode="auto">
            <a:xfrm>
              <a:off x="1008" y="2037"/>
              <a:ext cx="124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gets A</a:t>
              </a:r>
            </a:p>
          </p:txBody>
        </p:sp>
        <p:sp>
          <p:nvSpPr>
            <p:cNvPr id="26630" name="Rectangle 6"/>
            <p:cNvSpPr>
              <a:spLocks noChangeArrowheads="1"/>
            </p:cNvSpPr>
            <p:nvPr/>
          </p:nvSpPr>
          <p:spPr bwMode="auto">
            <a:xfrm>
              <a:off x="1296" y="2325"/>
              <a:ext cx="1344"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gets A or B</a:t>
              </a:r>
            </a:p>
          </p:txBody>
        </p:sp>
        <p:sp>
          <p:nvSpPr>
            <p:cNvPr id="26631" name="Rectangle 7"/>
            <p:cNvSpPr>
              <a:spLocks noChangeArrowheads="1"/>
            </p:cNvSpPr>
            <p:nvPr/>
          </p:nvSpPr>
          <p:spPr bwMode="auto">
            <a:xfrm>
              <a:off x="2304" y="2037"/>
              <a:ext cx="100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Write B</a:t>
              </a:r>
            </a:p>
          </p:txBody>
        </p:sp>
        <p:sp>
          <p:nvSpPr>
            <p:cNvPr id="26632" name="Rectangle 8"/>
            <p:cNvSpPr>
              <a:spLocks noChangeArrowheads="1"/>
            </p:cNvSpPr>
            <p:nvPr/>
          </p:nvSpPr>
          <p:spPr bwMode="auto">
            <a:xfrm>
              <a:off x="2688" y="2325"/>
              <a:ext cx="100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Write C</a:t>
              </a:r>
            </a:p>
          </p:txBody>
        </p:sp>
        <p:sp>
          <p:nvSpPr>
            <p:cNvPr id="26633" name="Rectangle 11"/>
            <p:cNvSpPr>
              <a:spLocks noChangeArrowheads="1"/>
            </p:cNvSpPr>
            <p:nvPr/>
          </p:nvSpPr>
          <p:spPr bwMode="auto">
            <a:xfrm>
              <a:off x="3840" y="2016"/>
              <a:ext cx="1584" cy="213"/>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parts of B or C</a:t>
              </a:r>
            </a:p>
          </p:txBody>
        </p:sp>
        <p:sp>
          <p:nvSpPr>
            <p:cNvPr id="26634" name="Text Box 13"/>
            <p:cNvSpPr txBox="1">
              <a:spLocks noChangeArrowheads="1"/>
            </p:cNvSpPr>
            <p:nvPr/>
          </p:nvSpPr>
          <p:spPr bwMode="auto">
            <a:xfrm>
              <a:off x="50" y="2052"/>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1:</a:t>
              </a:r>
            </a:p>
          </p:txBody>
        </p:sp>
        <p:sp>
          <p:nvSpPr>
            <p:cNvPr id="26635" name="Text Box 14"/>
            <p:cNvSpPr txBox="1">
              <a:spLocks noChangeArrowheads="1"/>
            </p:cNvSpPr>
            <p:nvPr/>
          </p:nvSpPr>
          <p:spPr bwMode="auto">
            <a:xfrm>
              <a:off x="50" y="2325"/>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2:</a:t>
              </a:r>
            </a:p>
          </p:txBody>
        </p:sp>
        <p:sp>
          <p:nvSpPr>
            <p:cNvPr id="26636" name="Text Box 15"/>
            <p:cNvSpPr txBox="1">
              <a:spLocks noChangeArrowheads="1"/>
            </p:cNvSpPr>
            <p:nvPr/>
          </p:nvSpPr>
          <p:spPr bwMode="auto">
            <a:xfrm>
              <a:off x="50" y="2565"/>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3:</a:t>
              </a:r>
            </a:p>
          </p:txBody>
        </p:sp>
        <p:sp>
          <p:nvSpPr>
            <p:cNvPr id="26637" name="Rectangle 16"/>
            <p:cNvSpPr>
              <a:spLocks noChangeArrowheads="1"/>
            </p:cNvSpPr>
            <p:nvPr/>
          </p:nvSpPr>
          <p:spPr bwMode="auto">
            <a:xfrm>
              <a:off x="3360" y="2613"/>
              <a:ext cx="1584" cy="213"/>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parts of B or C</a:t>
              </a:r>
            </a:p>
          </p:txBody>
        </p:sp>
        <p:grpSp>
          <p:nvGrpSpPr>
            <p:cNvPr id="26638" name="Group 20"/>
            <p:cNvGrpSpPr>
              <a:grpSpLocks/>
            </p:cNvGrpSpPr>
            <p:nvPr/>
          </p:nvGrpSpPr>
          <p:grpSpPr bwMode="auto">
            <a:xfrm>
              <a:off x="1008" y="2949"/>
              <a:ext cx="4128" cy="354"/>
              <a:chOff x="1008" y="3072"/>
              <a:chExt cx="4128" cy="354"/>
            </a:xfrm>
          </p:grpSpPr>
          <p:sp>
            <p:nvSpPr>
              <p:cNvPr id="26639" name="Line 17"/>
              <p:cNvSpPr>
                <a:spLocks noChangeShapeType="1"/>
              </p:cNvSpPr>
              <p:nvPr/>
            </p:nvSpPr>
            <p:spPr bwMode="auto">
              <a:xfrm>
                <a:off x="1008" y="3072"/>
                <a:ext cx="41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0" name="Text Box 18"/>
              <p:cNvSpPr txBox="1">
                <a:spLocks noChangeArrowheads="1"/>
              </p:cNvSpPr>
              <p:nvPr/>
            </p:nvSpPr>
            <p:spPr bwMode="auto">
              <a:xfrm>
                <a:off x="2736" y="3120"/>
                <a:ext cx="525"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Time</a:t>
                </a:r>
              </a:p>
            </p:txBody>
          </p:sp>
        </p:grpSp>
      </p:grpSp>
    </p:spTree>
    <p:extLst>
      <p:ext uri="{BB962C8B-B14F-4D97-AF65-F5344CB8AC3E}">
        <p14:creationId xmlns:p14="http://schemas.microsoft.com/office/powerpoint/2010/main" val="3803153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0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0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00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0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00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003">
                                            <p:txEl>
                                              <p:pRg st="15" end="1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00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a:ea typeface="굴림" panose="020B0600000101010101" pitchFamily="34" charset="-127"/>
              </a:rPr>
              <a:t>NFS Pros and Cons</a:t>
            </a:r>
          </a:p>
        </p:txBody>
      </p:sp>
      <p:sp>
        <p:nvSpPr>
          <p:cNvPr id="27651" name="Rectangle 3"/>
          <p:cNvSpPr>
            <a:spLocks noGrp="1" noChangeArrowheads="1"/>
          </p:cNvSpPr>
          <p:nvPr>
            <p:ph type="body" idx="1"/>
          </p:nvPr>
        </p:nvSpPr>
        <p:spPr/>
        <p:txBody>
          <a:bodyPr/>
          <a:lstStyle/>
          <a:p>
            <a:r>
              <a:rPr lang="en-US" altLang="ko-KR" dirty="0">
                <a:ea typeface="굴림" panose="020B0600000101010101" pitchFamily="34" charset="-127"/>
              </a:rPr>
              <a:t>NFS Pros:</a:t>
            </a:r>
          </a:p>
          <a:p>
            <a:pPr lvl="1"/>
            <a:r>
              <a:rPr lang="en-US" altLang="ko-KR" dirty="0">
                <a:ea typeface="굴림" panose="020B0600000101010101" pitchFamily="34" charset="-127"/>
              </a:rPr>
              <a:t>Simple, Highly portable</a:t>
            </a:r>
          </a:p>
          <a:p>
            <a:r>
              <a:rPr lang="en-US" altLang="ko-KR" dirty="0">
                <a:ea typeface="굴림" panose="020B0600000101010101" pitchFamily="34" charset="-127"/>
              </a:rPr>
              <a:t>NFS Cons:</a:t>
            </a:r>
          </a:p>
          <a:p>
            <a:pPr lvl="1"/>
            <a:r>
              <a:rPr lang="en-US" altLang="ko-KR" dirty="0">
                <a:ea typeface="굴림" panose="020B0600000101010101" pitchFamily="34" charset="-127"/>
              </a:rPr>
              <a:t>Sometimes inconsistent!</a:t>
            </a:r>
          </a:p>
          <a:p>
            <a:pPr lvl="1"/>
            <a:r>
              <a:rPr lang="en-US" altLang="ko-KR" dirty="0">
                <a:ea typeface="굴림" panose="020B0600000101010101" pitchFamily="34" charset="-127"/>
              </a:rPr>
              <a:t>Doesn’t scale to large # clients</a:t>
            </a:r>
          </a:p>
          <a:p>
            <a:pPr lvl="2"/>
            <a:r>
              <a:rPr lang="en-US" altLang="ko-KR" dirty="0">
                <a:ea typeface="굴림" panose="020B0600000101010101" pitchFamily="34" charset="-127"/>
              </a:rPr>
              <a:t>Must keep checking to see if caches out of date</a:t>
            </a:r>
          </a:p>
          <a:p>
            <a:pPr lvl="2"/>
            <a:r>
              <a:rPr lang="en-US" altLang="ko-KR" dirty="0">
                <a:ea typeface="굴림" panose="020B0600000101010101" pitchFamily="34" charset="-127"/>
              </a:rPr>
              <a:t>Server becomes bottleneck due to polling traffic</a:t>
            </a:r>
          </a:p>
          <a:p>
            <a:endParaRPr lang="ko-KR" altLang="en-US" dirty="0">
              <a:ea typeface="굴림" panose="020B0600000101010101" pitchFamily="34" charset="-127"/>
            </a:endParaRPr>
          </a:p>
        </p:txBody>
      </p:sp>
    </p:spTree>
    <p:extLst>
      <p:ext uri="{BB962C8B-B14F-4D97-AF65-F5344CB8AC3E}">
        <p14:creationId xmlns:p14="http://schemas.microsoft.com/office/powerpoint/2010/main" val="413398474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a:ea typeface="굴림" panose="020B0600000101010101" pitchFamily="34" charset="-127"/>
              </a:rPr>
              <a:t>Andrew File System</a:t>
            </a:r>
          </a:p>
        </p:txBody>
      </p:sp>
      <p:sp>
        <p:nvSpPr>
          <p:cNvPr id="28675" name="Rectangle 3"/>
          <p:cNvSpPr>
            <a:spLocks noGrp="1" noChangeArrowheads="1"/>
          </p:cNvSpPr>
          <p:nvPr>
            <p:ph type="body" idx="1"/>
          </p:nvPr>
        </p:nvSpPr>
        <p:spPr>
          <a:xfrm>
            <a:off x="914403" y="762000"/>
            <a:ext cx="10363198" cy="5410200"/>
          </a:xfrm>
        </p:spPr>
        <p:txBody>
          <a:bodyPr/>
          <a:lstStyle/>
          <a:p>
            <a:r>
              <a:rPr lang="en-US" altLang="ko-KR" dirty="0">
                <a:ea typeface="굴림" panose="020B0600000101010101" pitchFamily="34" charset="-127"/>
              </a:rPr>
              <a:t>Andrew File System (AFS, late 80’s) </a:t>
            </a:r>
            <a:r>
              <a:rPr lang="en-US" altLang="ko-KR" dirty="0">
                <a:ea typeface="굴림" panose="020B0600000101010101" pitchFamily="34" charset="-127"/>
                <a:sym typeface="Symbol" panose="05050102010706020507" pitchFamily="18" charset="2"/>
              </a:rPr>
              <a:t> DCE DFS (commercial product)</a:t>
            </a:r>
          </a:p>
          <a:p>
            <a:r>
              <a:rPr lang="en-US" altLang="ko-KR" dirty="0">
                <a:solidFill>
                  <a:schemeClr val="hlink"/>
                </a:solidFill>
                <a:ea typeface="굴림" panose="020B0600000101010101" pitchFamily="34" charset="-127"/>
                <a:sym typeface="Symbol" panose="05050102010706020507" pitchFamily="18" charset="2"/>
              </a:rPr>
              <a:t>Callbacks:</a:t>
            </a:r>
            <a:r>
              <a:rPr lang="en-US" altLang="ko-KR" dirty="0">
                <a:ea typeface="굴림" panose="020B0600000101010101" pitchFamily="34" charset="-127"/>
                <a:sym typeface="Symbol" panose="05050102010706020507" pitchFamily="18" charset="2"/>
              </a:rPr>
              <a:t> Server records who has copy of file</a:t>
            </a:r>
          </a:p>
          <a:p>
            <a:pPr lvl="1"/>
            <a:r>
              <a:rPr lang="en-US" altLang="ko-KR" dirty="0">
                <a:ea typeface="굴림" panose="020B0600000101010101" pitchFamily="34" charset="-127"/>
                <a:sym typeface="Symbol" panose="05050102010706020507" pitchFamily="18" charset="2"/>
              </a:rPr>
              <a:t>On changes, server immediately tells all with old copy</a:t>
            </a:r>
          </a:p>
          <a:p>
            <a:pPr lvl="1"/>
            <a:r>
              <a:rPr lang="en-US" altLang="ko-KR" dirty="0">
                <a:ea typeface="굴림" panose="020B0600000101010101" pitchFamily="34" charset="-127"/>
                <a:sym typeface="Symbol" panose="05050102010706020507" pitchFamily="18" charset="2"/>
              </a:rPr>
              <a:t>No polling bandwidth (continuous checking) needed</a:t>
            </a:r>
          </a:p>
          <a:p>
            <a:r>
              <a:rPr lang="en-US" altLang="ko-KR" dirty="0">
                <a:ea typeface="굴림" panose="020B0600000101010101" pitchFamily="34" charset="-127"/>
                <a:sym typeface="Symbol" panose="05050102010706020507" pitchFamily="18" charset="2"/>
              </a:rPr>
              <a:t>Write through on close</a:t>
            </a:r>
          </a:p>
          <a:p>
            <a:pPr lvl="1"/>
            <a:r>
              <a:rPr lang="en-US" altLang="ko-KR" dirty="0">
                <a:ea typeface="굴림" panose="020B0600000101010101" pitchFamily="34" charset="-127"/>
                <a:sym typeface="Symbol" panose="05050102010706020507" pitchFamily="18" charset="2"/>
              </a:rPr>
              <a:t>Changes not propagated to server until close()</a:t>
            </a:r>
          </a:p>
          <a:p>
            <a:pPr lvl="1"/>
            <a:r>
              <a:rPr lang="en-US" altLang="ko-KR" dirty="0">
                <a:ea typeface="굴림" panose="020B0600000101010101" pitchFamily="34" charset="-127"/>
                <a:sym typeface="Symbol" panose="05050102010706020507" pitchFamily="18" charset="2"/>
              </a:rPr>
              <a:t>Session semantics: updates visible to other clients only after the file is closed</a:t>
            </a:r>
          </a:p>
          <a:p>
            <a:pPr lvl="2"/>
            <a:r>
              <a:rPr lang="en-US" altLang="ko-KR" dirty="0">
                <a:ea typeface="굴림" panose="020B0600000101010101" pitchFamily="34" charset="-127"/>
                <a:sym typeface="Symbol" panose="05050102010706020507" pitchFamily="18" charset="2"/>
              </a:rPr>
              <a:t>As a result, do not get partial writes: all or nothing!</a:t>
            </a:r>
          </a:p>
          <a:p>
            <a:pPr lvl="2"/>
            <a:r>
              <a:rPr lang="en-US" altLang="ko-KR" dirty="0">
                <a:ea typeface="굴림" panose="020B0600000101010101" pitchFamily="34" charset="-127"/>
                <a:sym typeface="Symbol" panose="05050102010706020507" pitchFamily="18" charset="2"/>
              </a:rPr>
              <a:t>Although, for processes on local machine, updates visible immediately to other programs who have file open</a:t>
            </a:r>
          </a:p>
          <a:p>
            <a:r>
              <a:rPr lang="en-US" altLang="ko-KR" dirty="0">
                <a:ea typeface="굴림" panose="020B0600000101010101" pitchFamily="34" charset="-127"/>
                <a:sym typeface="Symbol" panose="05050102010706020507" pitchFamily="18" charset="2"/>
              </a:rPr>
              <a:t>In AFS, everyone who has file open sees old version</a:t>
            </a:r>
          </a:p>
          <a:p>
            <a:pPr lvl="1"/>
            <a:r>
              <a:rPr lang="en-US" altLang="ko-KR" dirty="0">
                <a:ea typeface="굴림" panose="020B0600000101010101" pitchFamily="34" charset="-127"/>
                <a:sym typeface="Symbol" panose="05050102010706020507" pitchFamily="18" charset="2"/>
              </a:rPr>
              <a:t>Don’t get newer versions until reopen file</a:t>
            </a:r>
          </a:p>
        </p:txBody>
      </p:sp>
    </p:spTree>
    <p:extLst>
      <p:ext uri="{BB962C8B-B14F-4D97-AF65-F5344CB8AC3E}">
        <p14:creationId xmlns:p14="http://schemas.microsoft.com/office/powerpoint/2010/main" val="148637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ea typeface="굴림" panose="020B0600000101010101" pitchFamily="34" charset="-127"/>
              </a:rPr>
              <a:t>Andrew File System (con’t)</a:t>
            </a:r>
          </a:p>
        </p:txBody>
      </p:sp>
      <p:sp>
        <p:nvSpPr>
          <p:cNvPr id="29699" name="Rectangle 3"/>
          <p:cNvSpPr>
            <a:spLocks noGrp="1" noChangeArrowheads="1"/>
          </p:cNvSpPr>
          <p:nvPr>
            <p:ph type="body" idx="1"/>
          </p:nvPr>
        </p:nvSpPr>
        <p:spPr>
          <a:xfrm>
            <a:off x="685800" y="685800"/>
            <a:ext cx="10820400" cy="5867400"/>
          </a:xfrm>
        </p:spPr>
        <p:txBody>
          <a:bodyPr/>
          <a:lstStyle/>
          <a:p>
            <a:pPr>
              <a:lnSpc>
                <a:spcPct val="80000"/>
              </a:lnSpc>
              <a:spcBef>
                <a:spcPct val="20000"/>
              </a:spcBef>
            </a:pPr>
            <a:r>
              <a:rPr lang="en-US" altLang="ko-KR" dirty="0">
                <a:ea typeface="굴림" panose="020B0600000101010101" pitchFamily="34" charset="-127"/>
              </a:rPr>
              <a:t>Data cached on local disk of client as well as memory</a:t>
            </a:r>
          </a:p>
          <a:p>
            <a:pPr lvl="1">
              <a:lnSpc>
                <a:spcPct val="80000"/>
              </a:lnSpc>
              <a:spcBef>
                <a:spcPct val="20000"/>
              </a:spcBef>
            </a:pPr>
            <a:r>
              <a:rPr lang="en-US" altLang="ko-KR" dirty="0">
                <a:ea typeface="굴림" panose="020B0600000101010101" pitchFamily="34" charset="-127"/>
              </a:rPr>
              <a:t>On open with a cache miss (file not on local disk):</a:t>
            </a:r>
          </a:p>
          <a:p>
            <a:pPr lvl="2">
              <a:lnSpc>
                <a:spcPct val="80000"/>
              </a:lnSpc>
              <a:spcBef>
                <a:spcPct val="20000"/>
              </a:spcBef>
            </a:pPr>
            <a:r>
              <a:rPr lang="en-US" altLang="ko-KR" dirty="0">
                <a:ea typeface="굴림" panose="020B0600000101010101" pitchFamily="34" charset="-127"/>
              </a:rPr>
              <a:t>Get file from server, set up callback with server </a:t>
            </a:r>
          </a:p>
          <a:p>
            <a:pPr lvl="1">
              <a:lnSpc>
                <a:spcPct val="80000"/>
              </a:lnSpc>
              <a:spcBef>
                <a:spcPct val="20000"/>
              </a:spcBef>
            </a:pPr>
            <a:r>
              <a:rPr lang="en-US" altLang="ko-KR" dirty="0">
                <a:ea typeface="굴림" panose="020B0600000101010101" pitchFamily="34" charset="-127"/>
              </a:rPr>
              <a:t>On write followed by close:</a:t>
            </a:r>
          </a:p>
          <a:p>
            <a:pPr lvl="2">
              <a:lnSpc>
                <a:spcPct val="80000"/>
              </a:lnSpc>
              <a:spcBef>
                <a:spcPct val="20000"/>
              </a:spcBef>
            </a:pPr>
            <a:r>
              <a:rPr lang="en-US" altLang="ko-KR" dirty="0">
                <a:ea typeface="굴림" panose="020B0600000101010101" pitchFamily="34" charset="-127"/>
              </a:rPr>
              <a:t>Send copy to server; tells all clients with copies to fetch new version from server on next open (using callbacks)</a:t>
            </a:r>
          </a:p>
          <a:p>
            <a:pPr>
              <a:lnSpc>
                <a:spcPct val="80000"/>
              </a:lnSpc>
              <a:spcBef>
                <a:spcPct val="20000"/>
              </a:spcBef>
            </a:pPr>
            <a:r>
              <a:rPr lang="en-US" altLang="ko-KR" dirty="0">
                <a:ea typeface="굴림" panose="020B0600000101010101" pitchFamily="34" charset="-127"/>
              </a:rPr>
              <a:t>What if server crashes? Lose all callback state!</a:t>
            </a:r>
          </a:p>
          <a:p>
            <a:pPr lvl="1">
              <a:lnSpc>
                <a:spcPct val="80000"/>
              </a:lnSpc>
              <a:spcBef>
                <a:spcPct val="20000"/>
              </a:spcBef>
            </a:pPr>
            <a:r>
              <a:rPr lang="en-US" altLang="ko-KR" dirty="0">
                <a:ea typeface="굴림" panose="020B0600000101010101" pitchFamily="34" charset="-127"/>
              </a:rPr>
              <a:t>Reconstruct callback information from client: go ask everyone “who has which files cached?”</a:t>
            </a:r>
          </a:p>
          <a:p>
            <a:pPr>
              <a:lnSpc>
                <a:spcPct val="80000"/>
              </a:lnSpc>
              <a:spcBef>
                <a:spcPct val="20000"/>
              </a:spcBef>
            </a:pPr>
            <a:r>
              <a:rPr lang="en-US" altLang="ko-KR" dirty="0">
                <a:ea typeface="굴림" panose="020B0600000101010101" pitchFamily="34" charset="-127"/>
              </a:rPr>
              <a:t>AFS Pro: Relative to NFS, less server load:</a:t>
            </a:r>
          </a:p>
          <a:p>
            <a:pPr lvl="1">
              <a:lnSpc>
                <a:spcPct val="80000"/>
              </a:lnSpc>
              <a:spcBef>
                <a:spcPct val="20000"/>
              </a:spcBef>
            </a:pPr>
            <a:r>
              <a:rPr lang="en-US" altLang="ko-KR" dirty="0">
                <a:ea typeface="굴림" panose="020B0600000101010101" pitchFamily="34" charset="-127"/>
              </a:rPr>
              <a:t>Disk as cache </a:t>
            </a:r>
            <a:r>
              <a:rPr lang="en-US" altLang="ko-KR" dirty="0">
                <a:ea typeface="굴림" panose="020B0600000101010101" pitchFamily="34" charset="-127"/>
                <a:sym typeface="Symbol" panose="05050102010706020507" pitchFamily="18" charset="2"/>
              </a:rPr>
              <a:t> more files can be cached locally</a:t>
            </a:r>
          </a:p>
          <a:p>
            <a:pPr lvl="1">
              <a:lnSpc>
                <a:spcPct val="80000"/>
              </a:lnSpc>
              <a:spcBef>
                <a:spcPct val="20000"/>
              </a:spcBef>
            </a:pPr>
            <a:r>
              <a:rPr lang="en-US" altLang="ko-KR" dirty="0">
                <a:ea typeface="굴림" panose="020B0600000101010101" pitchFamily="34" charset="-127"/>
                <a:sym typeface="Symbol" panose="05050102010706020507" pitchFamily="18" charset="2"/>
              </a:rPr>
              <a:t>Callbacks  server not involved if file is read-only</a:t>
            </a:r>
          </a:p>
          <a:p>
            <a:pPr>
              <a:lnSpc>
                <a:spcPct val="80000"/>
              </a:lnSpc>
              <a:spcBef>
                <a:spcPct val="20000"/>
              </a:spcBef>
            </a:pPr>
            <a:r>
              <a:rPr lang="en-US" altLang="ko-KR" dirty="0">
                <a:ea typeface="굴림" panose="020B0600000101010101" pitchFamily="34" charset="-127"/>
                <a:sym typeface="Symbol" panose="05050102010706020507" pitchFamily="18" charset="2"/>
              </a:rPr>
              <a:t>For both AFS and NFS: central server is bottleneck!</a:t>
            </a:r>
          </a:p>
          <a:p>
            <a:pPr lvl="1">
              <a:lnSpc>
                <a:spcPct val="80000"/>
              </a:lnSpc>
              <a:spcBef>
                <a:spcPct val="20000"/>
              </a:spcBef>
            </a:pPr>
            <a:r>
              <a:rPr lang="en-US" altLang="ko-KR" dirty="0">
                <a:ea typeface="굴림" panose="020B0600000101010101" pitchFamily="34" charset="-127"/>
                <a:sym typeface="Symbol" panose="05050102010706020507" pitchFamily="18" charset="2"/>
              </a:rPr>
              <a:t>Performance: all </a:t>
            </a:r>
            <a:r>
              <a:rPr lang="en-US" altLang="ko-KR" dirty="0" err="1">
                <a:ea typeface="굴림" panose="020B0600000101010101" pitchFamily="34" charset="-127"/>
                <a:sym typeface="Symbol" panose="05050102010706020507" pitchFamily="18" charset="2"/>
              </a:rPr>
              <a:t>writesserver</a:t>
            </a:r>
            <a:r>
              <a:rPr lang="en-US" altLang="ko-KR" dirty="0">
                <a:ea typeface="굴림" panose="020B0600000101010101" pitchFamily="34" charset="-127"/>
                <a:sym typeface="Symbol" panose="05050102010706020507" pitchFamily="18" charset="2"/>
              </a:rPr>
              <a:t>, cache </a:t>
            </a:r>
            <a:r>
              <a:rPr lang="en-US" altLang="ko-KR" dirty="0" err="1">
                <a:ea typeface="굴림" panose="020B0600000101010101" pitchFamily="34" charset="-127"/>
                <a:sym typeface="Symbol" panose="05050102010706020507" pitchFamily="18" charset="2"/>
              </a:rPr>
              <a:t>missesserver</a:t>
            </a:r>
            <a:endParaRPr lang="en-US" altLang="ko-KR" dirty="0">
              <a:ea typeface="굴림" panose="020B0600000101010101" pitchFamily="34" charset="-127"/>
              <a:sym typeface="Symbol" panose="05050102010706020507" pitchFamily="18" charset="2"/>
            </a:endParaRPr>
          </a:p>
          <a:p>
            <a:pPr lvl="1">
              <a:lnSpc>
                <a:spcPct val="80000"/>
              </a:lnSpc>
              <a:spcBef>
                <a:spcPct val="20000"/>
              </a:spcBef>
            </a:pPr>
            <a:r>
              <a:rPr lang="en-US" altLang="ko-KR" dirty="0">
                <a:ea typeface="굴림" panose="020B0600000101010101" pitchFamily="34" charset="-127"/>
                <a:sym typeface="Symbol" panose="05050102010706020507" pitchFamily="18" charset="2"/>
              </a:rPr>
              <a:t>Availability: Server is single point of failure</a:t>
            </a:r>
          </a:p>
          <a:p>
            <a:pPr lvl="1">
              <a:lnSpc>
                <a:spcPct val="80000"/>
              </a:lnSpc>
              <a:spcBef>
                <a:spcPct val="20000"/>
              </a:spcBef>
            </a:pPr>
            <a:r>
              <a:rPr lang="en-US" altLang="ko-KR" dirty="0">
                <a:ea typeface="굴림" panose="020B0600000101010101" pitchFamily="34" charset="-127"/>
                <a:sym typeface="Symbol" panose="05050102010706020507" pitchFamily="18" charset="2"/>
              </a:rPr>
              <a:t>Cost: server machine’s high cost relative to workstation</a:t>
            </a:r>
          </a:p>
        </p:txBody>
      </p:sp>
    </p:spTree>
    <p:extLst>
      <p:ext uri="{BB962C8B-B14F-4D97-AF65-F5344CB8AC3E}">
        <p14:creationId xmlns:p14="http://schemas.microsoft.com/office/powerpoint/2010/main" val="1636504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6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69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9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699">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ko-KR"/>
              <a:t>Byzantine General’s Problem</a:t>
            </a:r>
          </a:p>
        </p:txBody>
      </p:sp>
      <p:sp>
        <p:nvSpPr>
          <p:cNvPr id="986117" name="Rectangle 5"/>
          <p:cNvSpPr>
            <a:spLocks noGrp="1" noChangeArrowheads="1"/>
          </p:cNvSpPr>
          <p:nvPr>
            <p:ph type="body" idx="1"/>
          </p:nvPr>
        </p:nvSpPr>
        <p:spPr>
          <a:xfrm>
            <a:off x="914400" y="4033160"/>
            <a:ext cx="10515600" cy="2596240"/>
          </a:xfrm>
        </p:spPr>
        <p:txBody>
          <a:bodyPr>
            <a:normAutofit fontScale="92500" lnSpcReduction="10000"/>
          </a:bodyPr>
          <a:lstStyle/>
          <a:p>
            <a:r>
              <a:rPr lang="en-US" altLang="ko-KR" dirty="0" err="1"/>
              <a:t>Byazantine</a:t>
            </a:r>
            <a:r>
              <a:rPr lang="en-US" altLang="ko-KR" dirty="0"/>
              <a:t> General’s Problem (n players):</a:t>
            </a:r>
          </a:p>
          <a:p>
            <a:pPr lvl="1"/>
            <a:r>
              <a:rPr lang="en-US" altLang="ko-KR" dirty="0"/>
              <a:t>One General and n-1 Lieutenants</a:t>
            </a:r>
          </a:p>
          <a:p>
            <a:pPr lvl="1"/>
            <a:r>
              <a:rPr lang="en-US" altLang="ko-KR" dirty="0"/>
              <a:t>Some number of these (f) can be insane or malicious</a:t>
            </a:r>
          </a:p>
          <a:p>
            <a:r>
              <a:rPr lang="en-US" altLang="ko-KR" dirty="0"/>
              <a:t>The commanding general must send an order to his n-1 lieutenants such that the following Integrity Constraints apply:</a:t>
            </a:r>
          </a:p>
          <a:p>
            <a:pPr lvl="1"/>
            <a:r>
              <a:rPr lang="en-US" altLang="ko-KR" dirty="0"/>
              <a:t>IC1: All loyal lieutenants obey the same order</a:t>
            </a:r>
          </a:p>
          <a:p>
            <a:pPr lvl="1"/>
            <a:r>
              <a:rPr lang="en-US" altLang="ko-KR" dirty="0"/>
              <a:t>IC2: If the commanding general is loyal, then all loyal lieutenants obey the order he sends</a:t>
            </a:r>
          </a:p>
        </p:txBody>
      </p:sp>
      <p:grpSp>
        <p:nvGrpSpPr>
          <p:cNvPr id="986148" name="Group 36"/>
          <p:cNvGrpSpPr>
            <a:grpSpLocks/>
          </p:cNvGrpSpPr>
          <p:nvPr/>
        </p:nvGrpSpPr>
        <p:grpSpPr bwMode="auto">
          <a:xfrm>
            <a:off x="3352802" y="1208090"/>
            <a:ext cx="1187451" cy="1935997"/>
            <a:chOff x="1152" y="734"/>
            <a:chExt cx="748" cy="1277"/>
          </a:xfrm>
        </p:grpSpPr>
        <p:pic>
          <p:nvPicPr>
            <p:cNvPr id="2769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0" y="734"/>
              <a:ext cx="659" cy="93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696" name="Text Box 16"/>
            <p:cNvSpPr txBox="1">
              <a:spLocks noChangeArrowheads="1"/>
            </p:cNvSpPr>
            <p:nvPr/>
          </p:nvSpPr>
          <p:spPr bwMode="auto">
            <a:xfrm>
              <a:off x="1152" y="1728"/>
              <a:ext cx="748"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General</a:t>
              </a:r>
            </a:p>
          </p:txBody>
        </p:sp>
      </p:grpSp>
      <p:grpSp>
        <p:nvGrpSpPr>
          <p:cNvPr id="986164" name="Group 52"/>
          <p:cNvGrpSpPr>
            <a:grpSpLocks/>
          </p:cNvGrpSpPr>
          <p:nvPr/>
        </p:nvGrpSpPr>
        <p:grpSpPr bwMode="auto">
          <a:xfrm>
            <a:off x="4468815" y="1229083"/>
            <a:ext cx="3151189" cy="1438732"/>
            <a:chOff x="1855" y="774"/>
            <a:chExt cx="1985" cy="949"/>
          </a:xfrm>
        </p:grpSpPr>
        <p:grpSp>
          <p:nvGrpSpPr>
            <p:cNvPr id="27686" name="Group 51"/>
            <p:cNvGrpSpPr>
              <a:grpSpLocks/>
            </p:cNvGrpSpPr>
            <p:nvPr/>
          </p:nvGrpSpPr>
          <p:grpSpPr bwMode="auto">
            <a:xfrm>
              <a:off x="1920" y="1123"/>
              <a:ext cx="1920" cy="461"/>
              <a:chOff x="1920" y="1123"/>
              <a:chExt cx="1920" cy="461"/>
            </a:xfrm>
          </p:grpSpPr>
          <p:sp>
            <p:nvSpPr>
              <p:cNvPr id="27693" name="Line 11"/>
              <p:cNvSpPr>
                <a:spLocks noChangeShapeType="1"/>
              </p:cNvSpPr>
              <p:nvPr/>
            </p:nvSpPr>
            <p:spPr bwMode="auto">
              <a:xfrm>
                <a:off x="1920" y="1227"/>
                <a:ext cx="1920" cy="357"/>
              </a:xfrm>
              <a:prstGeom prst="line">
                <a:avLst/>
              </a:prstGeom>
              <a:noFill/>
              <a:ln w="38100">
                <a:solidFill>
                  <a:schemeClr val="accent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4" name="Text Box 22"/>
              <p:cNvSpPr txBox="1">
                <a:spLocks noChangeArrowheads="1"/>
              </p:cNvSpPr>
              <p:nvPr/>
            </p:nvSpPr>
            <p:spPr bwMode="auto">
              <a:xfrm rot="345725">
                <a:off x="2140" y="1123"/>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nvGrpSpPr>
            <p:cNvPr id="27687" name="Group 42"/>
            <p:cNvGrpSpPr>
              <a:grpSpLocks/>
            </p:cNvGrpSpPr>
            <p:nvPr/>
          </p:nvGrpSpPr>
          <p:grpSpPr bwMode="auto">
            <a:xfrm>
              <a:off x="1920" y="774"/>
              <a:ext cx="689" cy="357"/>
              <a:chOff x="1920" y="774"/>
              <a:chExt cx="689" cy="357"/>
            </a:xfrm>
          </p:grpSpPr>
          <p:sp>
            <p:nvSpPr>
              <p:cNvPr id="27691" name="Line 10"/>
              <p:cNvSpPr>
                <a:spLocks noChangeShapeType="1"/>
              </p:cNvSpPr>
              <p:nvPr/>
            </p:nvSpPr>
            <p:spPr bwMode="auto">
              <a:xfrm flipV="1">
                <a:off x="1920" y="795"/>
                <a:ext cx="689" cy="336"/>
              </a:xfrm>
              <a:prstGeom prst="line">
                <a:avLst/>
              </a:prstGeom>
              <a:noFill/>
              <a:ln w="38100">
                <a:solidFill>
                  <a:schemeClr val="accent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2" name="Text Box 34"/>
              <p:cNvSpPr txBox="1">
                <a:spLocks noChangeArrowheads="1"/>
              </p:cNvSpPr>
              <p:nvPr/>
            </p:nvSpPr>
            <p:spPr bwMode="auto">
              <a:xfrm rot="20108178">
                <a:off x="1947" y="774"/>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nvGrpSpPr>
            <p:cNvPr id="27688" name="Group 45"/>
            <p:cNvGrpSpPr>
              <a:grpSpLocks/>
            </p:cNvGrpSpPr>
            <p:nvPr/>
          </p:nvGrpSpPr>
          <p:grpSpPr bwMode="auto">
            <a:xfrm>
              <a:off x="1855" y="1296"/>
              <a:ext cx="705" cy="427"/>
              <a:chOff x="1855" y="1296"/>
              <a:chExt cx="705" cy="427"/>
            </a:xfrm>
          </p:grpSpPr>
          <p:sp>
            <p:nvSpPr>
              <p:cNvPr id="27689" name="Line 13"/>
              <p:cNvSpPr>
                <a:spLocks noChangeShapeType="1"/>
              </p:cNvSpPr>
              <p:nvPr/>
            </p:nvSpPr>
            <p:spPr bwMode="auto">
              <a:xfrm>
                <a:off x="1900" y="1296"/>
                <a:ext cx="660" cy="427"/>
              </a:xfrm>
              <a:prstGeom prst="line">
                <a:avLst/>
              </a:prstGeom>
              <a:noFill/>
              <a:ln w="38100">
                <a:solidFill>
                  <a:schemeClr val="accent6"/>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0" name="Text Box 35"/>
              <p:cNvSpPr txBox="1">
                <a:spLocks noChangeArrowheads="1"/>
              </p:cNvSpPr>
              <p:nvPr/>
            </p:nvSpPr>
            <p:spPr bwMode="auto">
              <a:xfrm rot="1798899">
                <a:off x="1855" y="1431"/>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grpSp>
        <p:nvGrpSpPr>
          <p:cNvPr id="986186" name="Group 74"/>
          <p:cNvGrpSpPr>
            <a:grpSpLocks/>
          </p:cNvGrpSpPr>
          <p:nvPr/>
        </p:nvGrpSpPr>
        <p:grpSpPr bwMode="auto">
          <a:xfrm>
            <a:off x="6324600" y="2568931"/>
            <a:ext cx="1143000" cy="426010"/>
            <a:chOff x="3024" y="1618"/>
            <a:chExt cx="720" cy="281"/>
          </a:xfrm>
        </p:grpSpPr>
        <p:sp>
          <p:nvSpPr>
            <p:cNvPr id="27684" name="Text Box 60"/>
            <p:cNvSpPr txBox="1">
              <a:spLocks noChangeArrowheads="1"/>
            </p:cNvSpPr>
            <p:nvPr/>
          </p:nvSpPr>
          <p:spPr bwMode="auto">
            <a:xfrm rot="20835745">
              <a:off x="3080" y="1618"/>
              <a:ext cx="576"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hlink"/>
                  </a:solidFill>
                  <a:latin typeface="Gill Sans" charset="0"/>
                  <a:ea typeface="Gill Sans" charset="0"/>
                  <a:cs typeface="Gill Sans" charset="0"/>
                </a:rPr>
                <a:t>Retreat!</a:t>
              </a:r>
            </a:p>
          </p:txBody>
        </p:sp>
        <p:sp>
          <p:nvSpPr>
            <p:cNvPr id="27685" name="Line 27"/>
            <p:cNvSpPr>
              <a:spLocks noChangeShapeType="1"/>
            </p:cNvSpPr>
            <p:nvPr/>
          </p:nvSpPr>
          <p:spPr bwMode="auto">
            <a:xfrm flipV="1">
              <a:off x="3024" y="1728"/>
              <a:ext cx="720" cy="171"/>
            </a:xfrm>
            <a:prstGeom prst="line">
              <a:avLst/>
            </a:prstGeom>
            <a:noFill/>
            <a:ln w="38100">
              <a:solidFill>
                <a:schemeClr val="hlink"/>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7" name="Group 75"/>
          <p:cNvGrpSpPr>
            <a:grpSpLocks/>
          </p:cNvGrpSpPr>
          <p:nvPr/>
        </p:nvGrpSpPr>
        <p:grpSpPr bwMode="auto">
          <a:xfrm>
            <a:off x="6324600" y="2852740"/>
            <a:ext cx="1143000" cy="418430"/>
            <a:chOff x="3024" y="1797"/>
            <a:chExt cx="720" cy="276"/>
          </a:xfrm>
        </p:grpSpPr>
        <p:sp>
          <p:nvSpPr>
            <p:cNvPr id="27682" name="Text Box 40"/>
            <p:cNvSpPr txBox="1">
              <a:spLocks noChangeArrowheads="1"/>
            </p:cNvSpPr>
            <p:nvPr/>
          </p:nvSpPr>
          <p:spPr bwMode="auto">
            <a:xfrm rot="20901608">
              <a:off x="3195" y="1851"/>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sp>
          <p:nvSpPr>
            <p:cNvPr id="27683" name="Line 59"/>
            <p:cNvSpPr>
              <a:spLocks noChangeShapeType="1"/>
            </p:cNvSpPr>
            <p:nvPr/>
          </p:nvSpPr>
          <p:spPr bwMode="auto">
            <a:xfrm flipV="1">
              <a:off x="3024" y="1797"/>
              <a:ext cx="720" cy="171"/>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5" name="Group 73"/>
          <p:cNvGrpSpPr>
            <a:grpSpLocks/>
          </p:cNvGrpSpPr>
          <p:nvPr/>
        </p:nvGrpSpPr>
        <p:grpSpPr bwMode="auto">
          <a:xfrm>
            <a:off x="6248403" y="1752600"/>
            <a:ext cx="1295401" cy="1018786"/>
            <a:chOff x="2976" y="1104"/>
            <a:chExt cx="816" cy="672"/>
          </a:xfrm>
        </p:grpSpPr>
        <p:sp>
          <p:nvSpPr>
            <p:cNvPr id="27680" name="Text Box 41"/>
            <p:cNvSpPr txBox="1">
              <a:spLocks noChangeArrowheads="1"/>
            </p:cNvSpPr>
            <p:nvPr/>
          </p:nvSpPr>
          <p:spPr bwMode="auto">
            <a:xfrm>
              <a:off x="3216" y="1248"/>
              <a:ext cx="576"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hlink"/>
                  </a:solidFill>
                  <a:latin typeface="Gill Sans" charset="0"/>
                  <a:ea typeface="Gill Sans" charset="0"/>
                  <a:cs typeface="Gill Sans" charset="0"/>
                </a:rPr>
                <a:t>Retreat!</a:t>
              </a:r>
            </a:p>
          </p:txBody>
        </p:sp>
        <p:sp>
          <p:nvSpPr>
            <p:cNvPr id="27681" name="Freeform 64"/>
            <p:cNvSpPr>
              <a:spLocks/>
            </p:cNvSpPr>
            <p:nvPr/>
          </p:nvSpPr>
          <p:spPr bwMode="auto">
            <a:xfrm>
              <a:off x="2976" y="1104"/>
              <a:ext cx="240" cy="672"/>
            </a:xfrm>
            <a:custGeom>
              <a:avLst/>
              <a:gdLst>
                <a:gd name="T0" fmla="*/ 0 w 240"/>
                <a:gd name="T1" fmla="*/ 672 h 672"/>
                <a:gd name="T2" fmla="*/ 144 w 240"/>
                <a:gd name="T3" fmla="*/ 528 h 672"/>
                <a:gd name="T4" fmla="*/ 240 w 240"/>
                <a:gd name="T5" fmla="*/ 240 h 672"/>
                <a:gd name="T6" fmla="*/ 144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cubicBezTo>
                    <a:pt x="52" y="636"/>
                    <a:pt x="104" y="600"/>
                    <a:pt x="144" y="528"/>
                  </a:cubicBezTo>
                  <a:cubicBezTo>
                    <a:pt x="184" y="456"/>
                    <a:pt x="240" y="328"/>
                    <a:pt x="240" y="240"/>
                  </a:cubicBezTo>
                  <a:cubicBezTo>
                    <a:pt x="240" y="152"/>
                    <a:pt x="192" y="76"/>
                    <a:pt x="144" y="0"/>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4" name="Group 72"/>
          <p:cNvGrpSpPr>
            <a:grpSpLocks/>
          </p:cNvGrpSpPr>
          <p:nvPr/>
        </p:nvGrpSpPr>
        <p:grpSpPr bwMode="auto">
          <a:xfrm>
            <a:off x="5487988" y="1828800"/>
            <a:ext cx="989012" cy="873246"/>
            <a:chOff x="2496" y="1154"/>
            <a:chExt cx="623" cy="576"/>
          </a:xfrm>
        </p:grpSpPr>
        <p:sp>
          <p:nvSpPr>
            <p:cNvPr id="27678" name="Freeform 61"/>
            <p:cNvSpPr>
              <a:spLocks/>
            </p:cNvSpPr>
            <p:nvPr/>
          </p:nvSpPr>
          <p:spPr bwMode="auto">
            <a:xfrm rot="406774">
              <a:off x="2975" y="1154"/>
              <a:ext cx="144" cy="576"/>
            </a:xfrm>
            <a:custGeom>
              <a:avLst/>
              <a:gdLst>
                <a:gd name="T0" fmla="*/ 26 w 264"/>
                <a:gd name="T1" fmla="*/ 0 h 576"/>
                <a:gd name="T2" fmla="*/ 131 w 264"/>
                <a:gd name="T3" fmla="*/ 192 h 576"/>
                <a:gd name="T4" fmla="*/ 105 w 264"/>
                <a:gd name="T5" fmla="*/ 432 h 576"/>
                <a:gd name="T6" fmla="*/ 0 w 264"/>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 h="576">
                  <a:moveTo>
                    <a:pt x="48" y="0"/>
                  </a:moveTo>
                  <a:cubicBezTo>
                    <a:pt x="132" y="60"/>
                    <a:pt x="216" y="120"/>
                    <a:pt x="240" y="192"/>
                  </a:cubicBezTo>
                  <a:cubicBezTo>
                    <a:pt x="264" y="264"/>
                    <a:pt x="232" y="368"/>
                    <a:pt x="192" y="432"/>
                  </a:cubicBezTo>
                  <a:cubicBezTo>
                    <a:pt x="152" y="496"/>
                    <a:pt x="76" y="536"/>
                    <a:pt x="0" y="576"/>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9" name="Text Box 65"/>
            <p:cNvSpPr txBox="1">
              <a:spLocks noChangeArrowheads="1"/>
            </p:cNvSpPr>
            <p:nvPr/>
          </p:nvSpPr>
          <p:spPr bwMode="auto">
            <a:xfrm>
              <a:off x="2496" y="1440"/>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nvGrpSpPr>
          <p:cNvPr id="986188" name="Group 76"/>
          <p:cNvGrpSpPr>
            <a:grpSpLocks/>
          </p:cNvGrpSpPr>
          <p:nvPr/>
        </p:nvGrpSpPr>
        <p:grpSpPr bwMode="auto">
          <a:xfrm>
            <a:off x="6400800" y="1219200"/>
            <a:ext cx="1524000" cy="668578"/>
            <a:chOff x="3072" y="768"/>
            <a:chExt cx="960" cy="441"/>
          </a:xfrm>
        </p:grpSpPr>
        <p:grpSp>
          <p:nvGrpSpPr>
            <p:cNvPr id="27672" name="Group 71"/>
            <p:cNvGrpSpPr>
              <a:grpSpLocks/>
            </p:cNvGrpSpPr>
            <p:nvPr/>
          </p:nvGrpSpPr>
          <p:grpSpPr bwMode="auto">
            <a:xfrm>
              <a:off x="3120" y="768"/>
              <a:ext cx="912" cy="357"/>
              <a:chOff x="3120" y="768"/>
              <a:chExt cx="912" cy="357"/>
            </a:xfrm>
          </p:grpSpPr>
          <p:sp>
            <p:nvSpPr>
              <p:cNvPr id="27676" name="Line 66"/>
              <p:cNvSpPr>
                <a:spLocks noChangeShapeType="1"/>
              </p:cNvSpPr>
              <p:nvPr/>
            </p:nvSpPr>
            <p:spPr bwMode="auto">
              <a:xfrm>
                <a:off x="3120" y="768"/>
                <a:ext cx="912" cy="357"/>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7" name="Text Box 67"/>
              <p:cNvSpPr txBox="1">
                <a:spLocks noChangeArrowheads="1"/>
              </p:cNvSpPr>
              <p:nvPr/>
            </p:nvSpPr>
            <p:spPr bwMode="auto">
              <a:xfrm rot="1183538">
                <a:off x="3483" y="795"/>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nvGrpSpPr>
            <p:cNvPr id="27673" name="Group 70"/>
            <p:cNvGrpSpPr>
              <a:grpSpLocks/>
            </p:cNvGrpSpPr>
            <p:nvPr/>
          </p:nvGrpSpPr>
          <p:grpSpPr bwMode="auto">
            <a:xfrm>
              <a:off x="3072" y="843"/>
              <a:ext cx="912" cy="366"/>
              <a:chOff x="3072" y="843"/>
              <a:chExt cx="912" cy="366"/>
            </a:xfrm>
          </p:grpSpPr>
          <p:sp>
            <p:nvSpPr>
              <p:cNvPr id="27674" name="Line 23"/>
              <p:cNvSpPr>
                <a:spLocks noChangeShapeType="1"/>
              </p:cNvSpPr>
              <p:nvPr/>
            </p:nvSpPr>
            <p:spPr bwMode="auto">
              <a:xfrm>
                <a:off x="3072" y="843"/>
                <a:ext cx="912" cy="357"/>
              </a:xfrm>
              <a:prstGeom prst="line">
                <a:avLst/>
              </a:prstGeom>
              <a:noFill/>
              <a:ln w="38100">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5" name="Text Box 68"/>
              <p:cNvSpPr txBox="1">
                <a:spLocks noChangeArrowheads="1"/>
              </p:cNvSpPr>
              <p:nvPr/>
            </p:nvSpPr>
            <p:spPr bwMode="auto">
              <a:xfrm rot="1183538">
                <a:off x="3243" y="987"/>
                <a:ext cx="511" cy="22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grpSp>
        <p:nvGrpSpPr>
          <p:cNvPr id="986181" name="Group 69"/>
          <p:cNvGrpSpPr>
            <a:grpSpLocks/>
          </p:cNvGrpSpPr>
          <p:nvPr/>
        </p:nvGrpSpPr>
        <p:grpSpPr bwMode="auto">
          <a:xfrm>
            <a:off x="5562600" y="533400"/>
            <a:ext cx="4416425" cy="3386859"/>
            <a:chOff x="2544" y="363"/>
            <a:chExt cx="2782" cy="2234"/>
          </a:xfrm>
        </p:grpSpPr>
        <p:grpSp>
          <p:nvGrpSpPr>
            <p:cNvPr id="27663" name="Group 24"/>
            <p:cNvGrpSpPr>
              <a:grpSpLocks/>
            </p:cNvGrpSpPr>
            <p:nvPr/>
          </p:nvGrpSpPr>
          <p:grpSpPr bwMode="auto">
            <a:xfrm>
              <a:off x="2544" y="363"/>
              <a:ext cx="1522" cy="933"/>
              <a:chOff x="2784" y="384"/>
              <a:chExt cx="1522" cy="933"/>
            </a:xfrm>
          </p:grpSpPr>
          <p:pic>
            <p:nvPicPr>
              <p:cNvPr id="27670"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784" y="384"/>
                <a:ext cx="543" cy="93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671" name="Text Box 17"/>
              <p:cNvSpPr txBox="1">
                <a:spLocks noChangeArrowheads="1"/>
              </p:cNvSpPr>
              <p:nvPr/>
            </p:nvSpPr>
            <p:spPr bwMode="auto">
              <a:xfrm>
                <a:off x="3360" y="576"/>
                <a:ext cx="946"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Lieutenant</a:t>
                </a:r>
              </a:p>
            </p:txBody>
          </p:sp>
        </p:grpSp>
        <p:grpSp>
          <p:nvGrpSpPr>
            <p:cNvPr id="27664" name="Group 25"/>
            <p:cNvGrpSpPr>
              <a:grpSpLocks/>
            </p:cNvGrpSpPr>
            <p:nvPr/>
          </p:nvGrpSpPr>
          <p:grpSpPr bwMode="auto">
            <a:xfrm>
              <a:off x="3840" y="1104"/>
              <a:ext cx="1486" cy="932"/>
              <a:chOff x="3792" y="960"/>
              <a:chExt cx="1486" cy="932"/>
            </a:xfrm>
          </p:grpSpPr>
          <p:pic>
            <p:nvPicPr>
              <p:cNvPr id="2766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3792" y="960"/>
                <a:ext cx="543" cy="93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669" name="Text Box 20"/>
              <p:cNvSpPr txBox="1">
                <a:spLocks noChangeArrowheads="1"/>
              </p:cNvSpPr>
              <p:nvPr/>
            </p:nvSpPr>
            <p:spPr bwMode="auto">
              <a:xfrm>
                <a:off x="4332" y="1311"/>
                <a:ext cx="946"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dirty="0">
                    <a:latin typeface="Gill Sans" charset="0"/>
                    <a:ea typeface="Gill Sans" charset="0"/>
                    <a:cs typeface="Gill Sans" charset="0"/>
                  </a:rPr>
                  <a:t>Lieutenant</a:t>
                </a:r>
              </a:p>
            </p:txBody>
          </p:sp>
        </p:grpSp>
        <p:grpSp>
          <p:nvGrpSpPr>
            <p:cNvPr id="27665" name="Group 58"/>
            <p:cNvGrpSpPr>
              <a:grpSpLocks/>
            </p:cNvGrpSpPr>
            <p:nvPr/>
          </p:nvGrpSpPr>
          <p:grpSpPr bwMode="auto">
            <a:xfrm>
              <a:off x="2556" y="1685"/>
              <a:ext cx="1330" cy="912"/>
              <a:chOff x="2640" y="1589"/>
              <a:chExt cx="1330" cy="912"/>
            </a:xfrm>
          </p:grpSpPr>
          <p:sp>
            <p:nvSpPr>
              <p:cNvPr id="27666" name="Text Box 21"/>
              <p:cNvSpPr txBox="1">
                <a:spLocks noChangeArrowheads="1"/>
              </p:cNvSpPr>
              <p:nvPr/>
            </p:nvSpPr>
            <p:spPr bwMode="auto">
              <a:xfrm>
                <a:off x="3024" y="2064"/>
                <a:ext cx="946"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Lieutenant</a:t>
                </a:r>
              </a:p>
            </p:txBody>
          </p:sp>
          <p:pic>
            <p:nvPicPr>
              <p:cNvPr id="27667" name="Picture 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40" y="1589"/>
                <a:ext cx="427" cy="91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grpSp>
        <p:nvGrpSpPr>
          <p:cNvPr id="986191" name="Group 79"/>
          <p:cNvGrpSpPr>
            <a:grpSpLocks/>
          </p:cNvGrpSpPr>
          <p:nvPr/>
        </p:nvGrpSpPr>
        <p:grpSpPr bwMode="auto">
          <a:xfrm>
            <a:off x="3651250" y="3200403"/>
            <a:ext cx="1987550" cy="742866"/>
            <a:chOff x="1340" y="2016"/>
            <a:chExt cx="1252" cy="490"/>
          </a:xfrm>
        </p:grpSpPr>
        <p:sp>
          <p:nvSpPr>
            <p:cNvPr id="27661" name="Text Box 77"/>
            <p:cNvSpPr txBox="1">
              <a:spLocks noChangeArrowheads="1"/>
            </p:cNvSpPr>
            <p:nvPr/>
          </p:nvSpPr>
          <p:spPr bwMode="auto">
            <a:xfrm>
              <a:off x="1340" y="2223"/>
              <a:ext cx="906"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solidFill>
                    <a:schemeClr val="hlink"/>
                  </a:solidFill>
                  <a:latin typeface="Gill Sans" charset="0"/>
                  <a:ea typeface="Gill Sans" charset="0"/>
                  <a:cs typeface="Gill Sans" charset="0"/>
                </a:rPr>
                <a:t>Malicious!</a:t>
              </a:r>
            </a:p>
          </p:txBody>
        </p:sp>
        <p:sp>
          <p:nvSpPr>
            <p:cNvPr id="27662" name="AutoShape 78"/>
            <p:cNvSpPr>
              <a:spLocks noChangeArrowheads="1"/>
            </p:cNvSpPr>
            <p:nvPr/>
          </p:nvSpPr>
          <p:spPr bwMode="auto">
            <a:xfrm rot="-1979047">
              <a:off x="2208" y="2016"/>
              <a:ext cx="384" cy="336"/>
            </a:xfrm>
            <a:prstGeom prst="rightArrow">
              <a:avLst>
                <a:gd name="adj1" fmla="val 50000"/>
                <a:gd name="adj2" fmla="val 28571"/>
              </a:avLst>
            </a:prstGeom>
            <a:solidFill>
              <a:srgbClr val="FC0128"/>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Tree>
    <p:extLst>
      <p:ext uri="{BB962C8B-B14F-4D97-AF65-F5344CB8AC3E}">
        <p14:creationId xmlns:p14="http://schemas.microsoft.com/office/powerpoint/2010/main" val="214774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6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61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6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6117">
                                            <p:txEl>
                                              <p:pRg st="2" end="2"/>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986191"/>
                                        </p:tgtEl>
                                        <p:attrNameLst>
                                          <p:attrName>style.visibility</p:attrName>
                                        </p:attrNameLst>
                                      </p:cBhvr>
                                      <p:to>
                                        <p:strVal val="visible"/>
                                      </p:to>
                                    </p:set>
                                    <p:animEffect transition="in" filter="wipe(left)">
                                      <p:cBhvr>
                                        <p:cTn id="21" dur="500"/>
                                        <p:tgtEl>
                                          <p:spTgt spid="9861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86117">
                                            <p:txEl>
                                              <p:pRg st="3" end="3"/>
                                            </p:txEl>
                                          </p:spTgt>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986164"/>
                                        </p:tgtEl>
                                        <p:attrNameLst>
                                          <p:attrName>style.visibility</p:attrName>
                                        </p:attrNameLst>
                                      </p:cBhvr>
                                      <p:to>
                                        <p:strVal val="visible"/>
                                      </p:to>
                                    </p:set>
                                    <p:animEffect transition="in" filter="wipe(left)">
                                      <p:cBhvr>
                                        <p:cTn id="28" dur="500"/>
                                        <p:tgtEl>
                                          <p:spTgt spid="9861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6117">
                                            <p:txEl>
                                              <p:pRg st="4" end="4"/>
                                            </p:txEl>
                                          </p:spTgt>
                                        </p:tgtEl>
                                        <p:attrNameLst>
                                          <p:attrName>style.visibility</p:attrName>
                                        </p:attrNameLst>
                                      </p:cBhvr>
                                      <p:to>
                                        <p:strVal val="visible"/>
                                      </p:to>
                                    </p:set>
                                  </p:childTnLst>
                                </p:cTn>
                              </p:par>
                              <p:par>
                                <p:cTn id="33" presetID="4" presetClass="entr" presetSubtype="32" fill="hold" nodeType="withEffect">
                                  <p:stCondLst>
                                    <p:cond delay="0"/>
                                  </p:stCondLst>
                                  <p:childTnLst>
                                    <p:set>
                                      <p:cBhvr>
                                        <p:cTn id="34" dur="1" fill="hold">
                                          <p:stCondLst>
                                            <p:cond delay="0"/>
                                          </p:stCondLst>
                                        </p:cTn>
                                        <p:tgtEl>
                                          <p:spTgt spid="986188"/>
                                        </p:tgtEl>
                                        <p:attrNameLst>
                                          <p:attrName>style.visibility</p:attrName>
                                        </p:attrNameLst>
                                      </p:cBhvr>
                                      <p:to>
                                        <p:strVal val="visible"/>
                                      </p:to>
                                    </p:set>
                                    <p:animEffect transition="in" filter="box(out)">
                                      <p:cBhvr>
                                        <p:cTn id="35" dur="500"/>
                                        <p:tgtEl>
                                          <p:spTgt spid="986188"/>
                                        </p:tgtEl>
                                      </p:cBhvr>
                                    </p:animEffect>
                                  </p:childTnLst>
                                </p:cTn>
                              </p:par>
                              <p:par>
                                <p:cTn id="36" presetID="22" presetClass="entr" presetSubtype="2" fill="hold" nodeType="withEffect">
                                  <p:stCondLst>
                                    <p:cond delay="0"/>
                                  </p:stCondLst>
                                  <p:childTnLst>
                                    <p:set>
                                      <p:cBhvr>
                                        <p:cTn id="37" dur="1" fill="hold">
                                          <p:stCondLst>
                                            <p:cond delay="0"/>
                                          </p:stCondLst>
                                        </p:cTn>
                                        <p:tgtEl>
                                          <p:spTgt spid="986184"/>
                                        </p:tgtEl>
                                        <p:attrNameLst>
                                          <p:attrName>style.visibility</p:attrName>
                                        </p:attrNameLst>
                                      </p:cBhvr>
                                      <p:to>
                                        <p:strVal val="visible"/>
                                      </p:to>
                                    </p:set>
                                    <p:animEffect transition="in" filter="wipe(right)">
                                      <p:cBhvr>
                                        <p:cTn id="38" dur="500"/>
                                        <p:tgtEl>
                                          <p:spTgt spid="986184"/>
                                        </p:tgtEl>
                                      </p:cBhvr>
                                    </p:animEffect>
                                  </p:childTnLst>
                                </p:cTn>
                              </p:par>
                              <p:par>
                                <p:cTn id="39" presetID="22" presetClass="entr" presetSubtype="2" fill="hold" nodeType="withEffect">
                                  <p:stCondLst>
                                    <p:cond delay="0"/>
                                  </p:stCondLst>
                                  <p:childTnLst>
                                    <p:set>
                                      <p:cBhvr>
                                        <p:cTn id="40" dur="1" fill="hold">
                                          <p:stCondLst>
                                            <p:cond delay="0"/>
                                          </p:stCondLst>
                                        </p:cTn>
                                        <p:tgtEl>
                                          <p:spTgt spid="986187"/>
                                        </p:tgtEl>
                                        <p:attrNameLst>
                                          <p:attrName>style.visibility</p:attrName>
                                        </p:attrNameLst>
                                      </p:cBhvr>
                                      <p:to>
                                        <p:strVal val="visible"/>
                                      </p:to>
                                    </p:set>
                                    <p:animEffect transition="in" filter="wipe(right)">
                                      <p:cBhvr>
                                        <p:cTn id="41" dur="500"/>
                                        <p:tgtEl>
                                          <p:spTgt spid="986187"/>
                                        </p:tgtEl>
                                      </p:cBhvr>
                                    </p:animEffect>
                                  </p:childTnLst>
                                </p:cTn>
                              </p:par>
                              <p:par>
                                <p:cTn id="42" presetID="22" presetClass="entr" presetSubtype="8" fill="hold" nodeType="withEffect">
                                  <p:stCondLst>
                                    <p:cond delay="0"/>
                                  </p:stCondLst>
                                  <p:childTnLst>
                                    <p:set>
                                      <p:cBhvr>
                                        <p:cTn id="43" dur="1" fill="hold">
                                          <p:stCondLst>
                                            <p:cond delay="0"/>
                                          </p:stCondLst>
                                        </p:cTn>
                                        <p:tgtEl>
                                          <p:spTgt spid="986185"/>
                                        </p:tgtEl>
                                        <p:attrNameLst>
                                          <p:attrName>style.visibility</p:attrName>
                                        </p:attrNameLst>
                                      </p:cBhvr>
                                      <p:to>
                                        <p:strVal val="visible"/>
                                      </p:to>
                                    </p:set>
                                    <p:animEffect transition="in" filter="wipe(left)">
                                      <p:cBhvr>
                                        <p:cTn id="44" dur="500"/>
                                        <p:tgtEl>
                                          <p:spTgt spid="986185"/>
                                        </p:tgtEl>
                                      </p:cBhvr>
                                    </p:animEffect>
                                  </p:childTnLst>
                                </p:cTn>
                              </p:par>
                              <p:par>
                                <p:cTn id="45" presetID="22" presetClass="entr" presetSubtype="8" fill="hold" nodeType="withEffect">
                                  <p:stCondLst>
                                    <p:cond delay="0"/>
                                  </p:stCondLst>
                                  <p:childTnLst>
                                    <p:set>
                                      <p:cBhvr>
                                        <p:cTn id="46" dur="1" fill="hold">
                                          <p:stCondLst>
                                            <p:cond delay="0"/>
                                          </p:stCondLst>
                                        </p:cTn>
                                        <p:tgtEl>
                                          <p:spTgt spid="986186"/>
                                        </p:tgtEl>
                                        <p:attrNameLst>
                                          <p:attrName>style.visibility</p:attrName>
                                        </p:attrNameLst>
                                      </p:cBhvr>
                                      <p:to>
                                        <p:strVal val="visible"/>
                                      </p:to>
                                    </p:set>
                                    <p:animEffect transition="in" filter="wipe(left)">
                                      <p:cBhvr>
                                        <p:cTn id="47" dur="500"/>
                                        <p:tgtEl>
                                          <p:spTgt spid="9861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86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Summary </a:t>
            </a:r>
            <a:r>
              <a:rPr lang="en-US" dirty="0" smtClean="0">
                <a:latin typeface="Helvetica" charset="0"/>
                <a:ea typeface="ＭＳ Ｐゴシック" charset="0"/>
                <a:cs typeface="ＭＳ Ｐゴシック" charset="0"/>
              </a:rPr>
              <a:t>(</a:t>
            </a:r>
            <a:r>
              <a:rPr lang="en-US" dirty="0" smtClean="0">
                <a:latin typeface="Helvetica" charset="0"/>
                <a:ea typeface="ＭＳ Ｐゴシック" charset="0"/>
                <a:cs typeface="ＭＳ Ｐゴシック" charset="0"/>
              </a:rPr>
              <a:t>1/2)</a:t>
            </a:r>
            <a:endParaRPr lang="en-US" dirty="0">
              <a:latin typeface="Helvetica" charset="0"/>
              <a:ea typeface="ＭＳ Ｐゴシック" charset="0"/>
              <a:cs typeface="ＭＳ Ｐゴシック" charset="0"/>
            </a:endParaRPr>
          </a:p>
        </p:txBody>
      </p:sp>
      <p:sp>
        <p:nvSpPr>
          <p:cNvPr id="1321987" name="Rectangle 3"/>
          <p:cNvSpPr>
            <a:spLocks noGrp="1" noChangeArrowheads="1"/>
          </p:cNvSpPr>
          <p:nvPr>
            <p:ph type="body" idx="1"/>
          </p:nvPr>
        </p:nvSpPr>
        <p:spPr>
          <a:xfrm>
            <a:off x="762000" y="838200"/>
            <a:ext cx="10668000" cy="5562600"/>
          </a:xfrm>
        </p:spPr>
        <p:txBody>
          <a:bodyPr>
            <a:normAutofit fontScale="92500"/>
          </a:bodyPr>
          <a:lstStyle/>
          <a:p>
            <a:pPr>
              <a:defRPr/>
            </a:pPr>
            <a:r>
              <a:rPr lang="en-US" altLang="ko-KR" dirty="0" smtClean="0">
                <a:solidFill>
                  <a:srgbClr val="FF0000"/>
                </a:solidFill>
              </a:rPr>
              <a:t>Byzantine </a:t>
            </a:r>
            <a:r>
              <a:rPr lang="en-US" altLang="ko-KR" dirty="0">
                <a:solidFill>
                  <a:srgbClr val="FF0000"/>
                </a:solidFill>
              </a:rPr>
              <a:t>General’s Problem</a:t>
            </a:r>
            <a:r>
              <a:rPr lang="en-US" altLang="ko-KR" dirty="0"/>
              <a:t>: distributed decision making with malicious failures</a:t>
            </a:r>
          </a:p>
          <a:p>
            <a:pPr lvl="1">
              <a:defRPr/>
            </a:pPr>
            <a:r>
              <a:rPr lang="en-US" altLang="ko-KR" dirty="0"/>
              <a:t>One general, n-1 lieutenants: some number of them may be malicious (often “f” of them)</a:t>
            </a:r>
          </a:p>
          <a:p>
            <a:pPr lvl="1">
              <a:defRPr/>
            </a:pPr>
            <a:r>
              <a:rPr lang="en-US" altLang="ko-KR" dirty="0"/>
              <a:t>All non-malicious lieutenants must come to same decision</a:t>
            </a:r>
          </a:p>
          <a:p>
            <a:pPr lvl="1">
              <a:defRPr/>
            </a:pPr>
            <a:r>
              <a:rPr lang="en-US" altLang="ko-KR" dirty="0"/>
              <a:t>If general not malicious, lieutenants must follow general</a:t>
            </a:r>
          </a:p>
          <a:p>
            <a:pPr lvl="1">
              <a:defRPr/>
            </a:pPr>
            <a:r>
              <a:rPr lang="en-US" altLang="ko-KR" dirty="0"/>
              <a:t>Only solvable if n </a:t>
            </a:r>
            <a:r>
              <a:rPr lang="en-US" altLang="ko-KR" dirty="0">
                <a:sym typeface="Symbol" pitchFamily="18" charset="2"/>
              </a:rPr>
              <a:t> </a:t>
            </a:r>
            <a:r>
              <a:rPr lang="en-US" altLang="ko-KR" dirty="0" smtClean="0">
                <a:sym typeface="Symbol" pitchFamily="18" charset="2"/>
              </a:rPr>
              <a:t>3f+1</a:t>
            </a:r>
          </a:p>
          <a:p>
            <a:pPr>
              <a:defRPr/>
            </a:pPr>
            <a:r>
              <a:rPr lang="en-US" altLang="ko-KR" dirty="0" err="1">
                <a:solidFill>
                  <a:srgbClr val="FF0000"/>
                </a:solidFill>
                <a:sym typeface="Symbol" pitchFamily="18" charset="2"/>
              </a:rPr>
              <a:t>BlockChain</a:t>
            </a:r>
            <a:r>
              <a:rPr lang="en-US" altLang="ko-KR" dirty="0">
                <a:solidFill>
                  <a:srgbClr val="FF0000"/>
                </a:solidFill>
                <a:sym typeface="Symbol" pitchFamily="18" charset="2"/>
              </a:rPr>
              <a:t> </a:t>
            </a:r>
            <a:r>
              <a:rPr lang="en-US" altLang="ko-KR" dirty="0" smtClean="0">
                <a:solidFill>
                  <a:srgbClr val="FF0000"/>
                </a:solidFill>
                <a:sym typeface="Symbol" pitchFamily="18" charset="2"/>
              </a:rPr>
              <a:t>protocols:</a:t>
            </a:r>
          </a:p>
          <a:p>
            <a:pPr lvl="1">
              <a:defRPr/>
            </a:pPr>
            <a:r>
              <a:rPr lang="en-US" altLang="ko-KR" dirty="0" smtClean="0">
                <a:sym typeface="Symbol" pitchFamily="18" charset="2"/>
              </a:rPr>
              <a:t>Cryptographically-driven ordering protocol</a:t>
            </a:r>
            <a:endParaRPr lang="en-US" altLang="ko-KR" dirty="0">
              <a:sym typeface="Symbol" pitchFamily="18" charset="2"/>
            </a:endParaRPr>
          </a:p>
          <a:p>
            <a:pPr lvl="1">
              <a:defRPr/>
            </a:pPr>
            <a:r>
              <a:rPr lang="en-US" altLang="ko-KR" dirty="0">
                <a:sym typeface="Symbol" pitchFamily="18" charset="2"/>
              </a:rPr>
              <a:t>Could be used for distributed decision </a:t>
            </a:r>
            <a:r>
              <a:rPr lang="en-US" altLang="ko-KR" dirty="0" smtClean="0">
                <a:sym typeface="Symbol" pitchFamily="18" charset="2"/>
              </a:rPr>
              <a:t>making</a:t>
            </a:r>
          </a:p>
          <a:p>
            <a:pPr>
              <a:defRPr/>
            </a:pPr>
            <a:r>
              <a:rPr lang="en-US" altLang="ko-KR" dirty="0">
                <a:solidFill>
                  <a:srgbClr val="FF0000"/>
                </a:solidFill>
              </a:rPr>
              <a:t>Remote Procedure Call (RPC): </a:t>
            </a:r>
            <a:r>
              <a:rPr lang="en-US" altLang="ko-KR" dirty="0"/>
              <a:t>Call procedure on remote machine or in remote domain</a:t>
            </a:r>
          </a:p>
          <a:p>
            <a:pPr lvl="1">
              <a:defRPr/>
            </a:pPr>
            <a:r>
              <a:rPr lang="en-US" altLang="ko-KR" dirty="0"/>
              <a:t>Provides same interface as procedure</a:t>
            </a:r>
          </a:p>
          <a:p>
            <a:pPr lvl="1">
              <a:defRPr/>
            </a:pPr>
            <a:r>
              <a:rPr lang="en-US" altLang="ko-KR" dirty="0"/>
              <a:t>Automatic packing and unpacking of arguments without user programming (in stub)</a:t>
            </a:r>
          </a:p>
          <a:p>
            <a:pPr lvl="1">
              <a:defRPr/>
            </a:pPr>
            <a:r>
              <a:rPr lang="en-US" altLang="ko-KR" dirty="0"/>
              <a:t>Adapts automatically to different hardware and software architectures at remote end</a:t>
            </a:r>
          </a:p>
          <a:p>
            <a:pPr>
              <a:defRPr/>
            </a:pPr>
            <a:endParaRPr lang="en-US" altLang="ko-KR" dirty="0">
              <a:sym typeface="Symbol" pitchFamily="18" charset="2"/>
            </a:endParaRPr>
          </a:p>
          <a:p>
            <a:pPr>
              <a:defRPr/>
            </a:pPr>
            <a:endParaRPr lang="en-US" altLang="ko-KR" dirty="0">
              <a:sym typeface="Symbol" pitchFamily="18" charset="2"/>
            </a:endParaRPr>
          </a:p>
        </p:txBody>
      </p:sp>
    </p:spTree>
    <p:extLst>
      <p:ext uri="{BB962C8B-B14F-4D97-AF65-F5344CB8AC3E}">
        <p14:creationId xmlns:p14="http://schemas.microsoft.com/office/powerpoint/2010/main" val="196039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2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2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219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21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19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219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219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198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32198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32198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321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8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Summary (</a:t>
            </a:r>
            <a:r>
              <a:rPr lang="en-US" altLang="ko-KR" dirty="0" smtClean="0">
                <a:ea typeface="굴림" panose="020B0600000101010101" pitchFamily="34" charset="-127"/>
              </a:rPr>
              <a:t>2/2)</a:t>
            </a:r>
            <a:endParaRPr lang="en-US" altLang="ko-KR" dirty="0">
              <a:ea typeface="굴림" panose="020B0600000101010101" pitchFamily="34" charset="-127"/>
            </a:endParaRPr>
          </a:p>
        </p:txBody>
      </p:sp>
      <p:sp>
        <p:nvSpPr>
          <p:cNvPr id="979971" name="Rectangle 3"/>
          <p:cNvSpPr>
            <a:spLocks noGrp="1" noChangeArrowheads="1"/>
          </p:cNvSpPr>
          <p:nvPr>
            <p:ph type="body" idx="1"/>
          </p:nvPr>
        </p:nvSpPr>
        <p:spPr>
          <a:xfrm>
            <a:off x="609600" y="685800"/>
            <a:ext cx="11049000" cy="5181600"/>
          </a:xfrm>
        </p:spPr>
        <p:txBody>
          <a:bodyPr>
            <a:normAutofit/>
          </a:bodyPr>
          <a:lstStyle/>
          <a:p>
            <a:pPr>
              <a:defRPr/>
            </a:pPr>
            <a:r>
              <a:rPr lang="en-US" altLang="ko-KR" dirty="0">
                <a:solidFill>
                  <a:srgbClr val="FF0000"/>
                </a:solidFill>
              </a:rPr>
              <a:t>Distributed File System: </a:t>
            </a:r>
          </a:p>
          <a:p>
            <a:pPr lvl="1">
              <a:defRPr/>
            </a:pPr>
            <a:r>
              <a:rPr lang="en-US" altLang="ko-KR" dirty="0"/>
              <a:t>Transparent access to files stored on a remote disk</a:t>
            </a:r>
          </a:p>
          <a:p>
            <a:pPr lvl="1">
              <a:defRPr/>
            </a:pPr>
            <a:r>
              <a:rPr lang="en-US" altLang="ko-KR" dirty="0"/>
              <a:t>Caching for performance</a:t>
            </a:r>
          </a:p>
          <a:p>
            <a:pPr>
              <a:defRPr/>
            </a:pPr>
            <a:r>
              <a:rPr lang="en-US" altLang="ko-KR" dirty="0">
                <a:solidFill>
                  <a:srgbClr val="FF0000"/>
                </a:solidFill>
              </a:rPr>
              <a:t>VFS: </a:t>
            </a:r>
            <a:r>
              <a:rPr lang="en-US" altLang="ko-KR" dirty="0"/>
              <a:t>Virtual File System layer (Or Virtual </a:t>
            </a:r>
            <a:r>
              <a:rPr lang="en-US" altLang="ko-KR" dirty="0" err="1"/>
              <a:t>Filesystem</a:t>
            </a:r>
            <a:r>
              <a:rPr lang="en-US" altLang="ko-KR" dirty="0"/>
              <a:t> Switch)</a:t>
            </a:r>
          </a:p>
          <a:p>
            <a:pPr lvl="1">
              <a:defRPr/>
            </a:pPr>
            <a:r>
              <a:rPr lang="en-US" altLang="ko-KR" dirty="0"/>
              <a:t>Provides mechanism which gives same system call interface for different types of file systems</a:t>
            </a:r>
          </a:p>
          <a:p>
            <a:pPr>
              <a:defRPr/>
            </a:pPr>
            <a:r>
              <a:rPr lang="en-US" altLang="ko-KR" dirty="0">
                <a:solidFill>
                  <a:srgbClr val="FF0000"/>
                </a:solidFill>
              </a:rPr>
              <a:t>Cache Consistency: </a:t>
            </a:r>
            <a:r>
              <a:rPr lang="en-US" altLang="ko-KR" dirty="0"/>
              <a:t>Keeping client caches consistent with one another</a:t>
            </a:r>
          </a:p>
          <a:p>
            <a:pPr lvl="1">
              <a:defRPr/>
            </a:pPr>
            <a:r>
              <a:rPr lang="en-US" altLang="ko-KR" dirty="0"/>
              <a:t>If multiple clients, some reading and some writing, how do stale cached copies get updated?</a:t>
            </a:r>
          </a:p>
          <a:p>
            <a:pPr lvl="1">
              <a:defRPr/>
            </a:pPr>
            <a:r>
              <a:rPr lang="en-US" altLang="ko-KR" dirty="0"/>
              <a:t>NFS: check periodically for changes</a:t>
            </a:r>
          </a:p>
          <a:p>
            <a:pPr lvl="1">
              <a:defRPr/>
            </a:pPr>
            <a:r>
              <a:rPr lang="en-US" altLang="ko-KR" dirty="0"/>
              <a:t>AFS: clients register callbacks to be notified by server of changes</a:t>
            </a:r>
          </a:p>
          <a:p>
            <a:pPr>
              <a:defRPr/>
            </a:pPr>
            <a:endParaRPr lang="en-US" altLang="ko-KR" dirty="0"/>
          </a:p>
        </p:txBody>
      </p:sp>
    </p:spTree>
    <p:extLst>
      <p:ext uri="{BB962C8B-B14F-4D97-AF65-F5344CB8AC3E}">
        <p14:creationId xmlns:p14="http://schemas.microsoft.com/office/powerpoint/2010/main" val="1910691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9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9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99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99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99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99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9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a:t>Byzantine General’s Problem (con’t)</a:t>
            </a:r>
          </a:p>
        </p:txBody>
      </p:sp>
      <p:sp>
        <p:nvSpPr>
          <p:cNvPr id="987139" name="Rectangle 3"/>
          <p:cNvSpPr>
            <a:spLocks noGrp="1" noChangeArrowheads="1"/>
          </p:cNvSpPr>
          <p:nvPr>
            <p:ph type="body" idx="1"/>
          </p:nvPr>
        </p:nvSpPr>
        <p:spPr>
          <a:xfrm>
            <a:off x="762000" y="753246"/>
            <a:ext cx="10668000" cy="5257800"/>
          </a:xfrm>
        </p:spPr>
        <p:txBody>
          <a:bodyPr>
            <a:normAutofit fontScale="92500" lnSpcReduction="10000"/>
          </a:bodyPr>
          <a:lstStyle/>
          <a:p>
            <a:r>
              <a:rPr lang="en-US" altLang="ko-KR" dirty="0"/>
              <a:t>Impossibility Results:</a:t>
            </a:r>
          </a:p>
          <a:p>
            <a:pPr lvl="1"/>
            <a:r>
              <a:rPr lang="en-US" altLang="ko-KR" dirty="0"/>
              <a:t>Cannot solve Byzantine General’s Problem with n=3 because one malicious player can mess up things</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With f faults, need n &gt; 3f to solve problem</a:t>
            </a:r>
          </a:p>
          <a:p>
            <a:r>
              <a:rPr lang="en-US" altLang="ko-KR" dirty="0"/>
              <a:t>Various algorithms exist to solve problem</a:t>
            </a:r>
          </a:p>
          <a:p>
            <a:pPr lvl="1"/>
            <a:r>
              <a:rPr lang="en-US" altLang="ko-KR" dirty="0"/>
              <a:t>Original algorithm has #messages exponential in n</a:t>
            </a:r>
          </a:p>
          <a:p>
            <a:pPr lvl="1"/>
            <a:r>
              <a:rPr lang="en-US" altLang="ko-KR" dirty="0"/>
              <a:t>Newer algorithms have message complexity O(n</a:t>
            </a:r>
            <a:r>
              <a:rPr lang="en-US" altLang="ko-KR" baseline="30000" dirty="0"/>
              <a:t>2</a:t>
            </a:r>
            <a:r>
              <a:rPr lang="en-US" altLang="ko-KR" dirty="0"/>
              <a:t>)</a:t>
            </a:r>
          </a:p>
          <a:p>
            <a:pPr lvl="2"/>
            <a:r>
              <a:rPr lang="en-US" altLang="ko-KR" dirty="0"/>
              <a:t>One from MIT, for instance (Castro and </a:t>
            </a:r>
            <a:r>
              <a:rPr lang="en-US" altLang="ko-KR" dirty="0" err="1"/>
              <a:t>Liskov</a:t>
            </a:r>
            <a:r>
              <a:rPr lang="en-US" altLang="ko-KR" dirty="0"/>
              <a:t>, 1999)</a:t>
            </a:r>
          </a:p>
          <a:p>
            <a:r>
              <a:rPr lang="en-US" altLang="ko-KR" dirty="0"/>
              <a:t>Use of BFT (Byzantine Fault Tolerance) algorithm</a:t>
            </a:r>
          </a:p>
          <a:p>
            <a:pPr lvl="1"/>
            <a:r>
              <a:rPr lang="en-US" altLang="ko-KR" dirty="0"/>
              <a:t>Allow multiple machines to make a coordinated decision even if some subset of them (&lt; n/3 ) are malicious</a:t>
            </a:r>
          </a:p>
        </p:txBody>
      </p:sp>
      <p:grpSp>
        <p:nvGrpSpPr>
          <p:cNvPr id="987169" name="Group 33"/>
          <p:cNvGrpSpPr>
            <a:grpSpLocks/>
          </p:cNvGrpSpPr>
          <p:nvPr/>
        </p:nvGrpSpPr>
        <p:grpSpPr bwMode="auto">
          <a:xfrm>
            <a:off x="3276600" y="1524000"/>
            <a:ext cx="6181872" cy="1323962"/>
            <a:chOff x="576" y="432"/>
            <a:chExt cx="4468" cy="1111"/>
          </a:xfrm>
        </p:grpSpPr>
        <p:grpSp>
          <p:nvGrpSpPr>
            <p:cNvPr id="28700" name="Group 26"/>
            <p:cNvGrpSpPr>
              <a:grpSpLocks/>
            </p:cNvGrpSpPr>
            <p:nvPr/>
          </p:nvGrpSpPr>
          <p:grpSpPr bwMode="auto">
            <a:xfrm>
              <a:off x="576" y="432"/>
              <a:ext cx="2160" cy="1111"/>
              <a:chOff x="432" y="576"/>
              <a:chExt cx="2160" cy="1113"/>
            </a:xfrm>
          </p:grpSpPr>
          <p:grpSp>
            <p:nvGrpSpPr>
              <p:cNvPr id="28712" name="Group 11"/>
              <p:cNvGrpSpPr>
                <a:grpSpLocks/>
              </p:cNvGrpSpPr>
              <p:nvPr/>
            </p:nvGrpSpPr>
            <p:grpSpPr bwMode="auto">
              <a:xfrm>
                <a:off x="432" y="576"/>
                <a:ext cx="2160" cy="1008"/>
                <a:chOff x="1824" y="528"/>
                <a:chExt cx="2160" cy="1008"/>
              </a:xfrm>
            </p:grpSpPr>
            <p:sp>
              <p:nvSpPr>
                <p:cNvPr id="28716" name="Oval 4"/>
                <p:cNvSpPr>
                  <a:spLocks noChangeArrowheads="1"/>
                </p:cNvSpPr>
                <p:nvPr/>
              </p:nvSpPr>
              <p:spPr bwMode="auto">
                <a:xfrm>
                  <a:off x="2496" y="528"/>
                  <a:ext cx="816" cy="43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General</a:t>
                  </a:r>
                </a:p>
              </p:txBody>
            </p:sp>
            <p:sp>
              <p:nvSpPr>
                <p:cNvPr id="28717" name="Oval 5"/>
                <p:cNvSpPr>
                  <a:spLocks noChangeArrowheads="1"/>
                </p:cNvSpPr>
                <p:nvPr/>
              </p:nvSpPr>
              <p:spPr bwMode="auto">
                <a:xfrm>
                  <a:off x="3168" y="1104"/>
                  <a:ext cx="816" cy="432"/>
                </a:xfrm>
                <a:prstGeom prst="ellipse">
                  <a:avLst/>
                </a:prstGeom>
                <a:solidFill>
                  <a:srgbClr val="FCC094">
                    <a:alpha val="39999"/>
                  </a:srgbClr>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dirty="0">
                      <a:latin typeface="Gill Sans" charset="0"/>
                      <a:ea typeface="Gill Sans" charset="0"/>
                      <a:cs typeface="Gill Sans" charset="0"/>
                    </a:rPr>
                    <a:t>Lieutenant</a:t>
                  </a:r>
                </a:p>
              </p:txBody>
            </p:sp>
            <p:sp>
              <p:nvSpPr>
                <p:cNvPr id="28718" name="Oval 7"/>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dirty="0">
                      <a:latin typeface="Gill Sans" charset="0"/>
                      <a:ea typeface="Gill Sans" charset="0"/>
                      <a:cs typeface="Gill Sans" charset="0"/>
                    </a:rPr>
                    <a:t>Lieutenant</a:t>
                  </a:r>
                </a:p>
              </p:txBody>
            </p:sp>
            <p:sp>
              <p:nvSpPr>
                <p:cNvPr id="28719" name="Line 8"/>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20" name="Line 9"/>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21" name="Line 10"/>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8713" name="Text Box 19"/>
              <p:cNvSpPr txBox="1">
                <a:spLocks noChangeArrowheads="1"/>
              </p:cNvSpPr>
              <p:nvPr/>
            </p:nvSpPr>
            <p:spPr bwMode="auto">
              <a:xfrm>
                <a:off x="486" y="868"/>
                <a:ext cx="697" cy="33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b="0" dirty="0">
                    <a:latin typeface="Gill Sans" charset="0"/>
                    <a:ea typeface="Gill Sans" charset="0"/>
                    <a:cs typeface="Gill Sans" charset="0"/>
                  </a:rPr>
                  <a:t>Attack!</a:t>
                </a:r>
              </a:p>
            </p:txBody>
          </p:sp>
          <p:sp>
            <p:nvSpPr>
              <p:cNvPr id="28714" name="Text Box 20"/>
              <p:cNvSpPr txBox="1">
                <a:spLocks noChangeArrowheads="1"/>
              </p:cNvSpPr>
              <p:nvPr/>
            </p:nvSpPr>
            <p:spPr bwMode="auto">
              <a:xfrm>
                <a:off x="1874" y="868"/>
                <a:ext cx="642" cy="30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Attack!</a:t>
                </a:r>
              </a:p>
            </p:txBody>
          </p:sp>
          <p:sp>
            <p:nvSpPr>
              <p:cNvPr id="28715" name="Text Box 21"/>
              <p:cNvSpPr txBox="1">
                <a:spLocks noChangeArrowheads="1"/>
              </p:cNvSpPr>
              <p:nvPr/>
            </p:nvSpPr>
            <p:spPr bwMode="auto">
              <a:xfrm>
                <a:off x="1165" y="1381"/>
                <a:ext cx="725" cy="30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grpSp>
        <p:grpSp>
          <p:nvGrpSpPr>
            <p:cNvPr id="28701" name="Group 25"/>
            <p:cNvGrpSpPr>
              <a:grpSpLocks/>
            </p:cNvGrpSpPr>
            <p:nvPr/>
          </p:nvGrpSpPr>
          <p:grpSpPr bwMode="auto">
            <a:xfrm>
              <a:off x="2880" y="432"/>
              <a:ext cx="2164" cy="1111"/>
              <a:chOff x="2928" y="576"/>
              <a:chExt cx="2164" cy="1111"/>
            </a:xfrm>
          </p:grpSpPr>
          <p:grpSp>
            <p:nvGrpSpPr>
              <p:cNvPr id="28702" name="Group 12"/>
              <p:cNvGrpSpPr>
                <a:grpSpLocks/>
              </p:cNvGrpSpPr>
              <p:nvPr/>
            </p:nvGrpSpPr>
            <p:grpSpPr bwMode="auto">
              <a:xfrm>
                <a:off x="2928" y="576"/>
                <a:ext cx="2160" cy="1008"/>
                <a:chOff x="1824" y="528"/>
                <a:chExt cx="2160" cy="1008"/>
              </a:xfrm>
            </p:grpSpPr>
            <p:sp>
              <p:nvSpPr>
                <p:cNvPr id="28706" name="Oval 13"/>
                <p:cNvSpPr>
                  <a:spLocks noChangeArrowheads="1"/>
                </p:cNvSpPr>
                <p:nvPr/>
              </p:nvSpPr>
              <p:spPr bwMode="auto">
                <a:xfrm>
                  <a:off x="2496" y="528"/>
                  <a:ext cx="816" cy="432"/>
                </a:xfrm>
                <a:prstGeom prst="ellipse">
                  <a:avLst/>
                </a:prstGeom>
                <a:solidFill>
                  <a:srgbClr val="FCC094">
                    <a:alpha val="39999"/>
                  </a:srgbClr>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General</a:t>
                  </a:r>
                </a:p>
              </p:txBody>
            </p:sp>
            <p:sp>
              <p:nvSpPr>
                <p:cNvPr id="28707" name="Oval 14"/>
                <p:cNvSpPr>
                  <a:spLocks noChangeArrowheads="1"/>
                </p:cNvSpPr>
                <p:nvPr/>
              </p:nvSpPr>
              <p:spPr bwMode="auto">
                <a:xfrm>
                  <a:off x="3168"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Lieutenant</a:t>
                  </a:r>
                </a:p>
              </p:txBody>
            </p:sp>
            <p:sp>
              <p:nvSpPr>
                <p:cNvPr id="28708" name="Oval 15"/>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Lieutenant</a:t>
                  </a:r>
                </a:p>
              </p:txBody>
            </p:sp>
            <p:sp>
              <p:nvSpPr>
                <p:cNvPr id="28709" name="Line 16"/>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10" name="Line 17"/>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11" name="Line 18"/>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8703" name="Text Box 22"/>
              <p:cNvSpPr txBox="1">
                <a:spLocks noChangeArrowheads="1"/>
              </p:cNvSpPr>
              <p:nvPr/>
            </p:nvSpPr>
            <p:spPr bwMode="auto">
              <a:xfrm>
                <a:off x="2980" y="868"/>
                <a:ext cx="642" cy="30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Attack!</a:t>
                </a:r>
              </a:p>
            </p:txBody>
          </p:sp>
          <p:sp>
            <p:nvSpPr>
              <p:cNvPr id="28704" name="Text Box 23"/>
              <p:cNvSpPr txBox="1">
                <a:spLocks noChangeArrowheads="1"/>
              </p:cNvSpPr>
              <p:nvPr/>
            </p:nvSpPr>
            <p:spPr bwMode="auto">
              <a:xfrm>
                <a:off x="4367" y="868"/>
                <a:ext cx="725" cy="30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sp>
            <p:nvSpPr>
              <p:cNvPr id="28705" name="Text Box 24"/>
              <p:cNvSpPr txBox="1">
                <a:spLocks noChangeArrowheads="1"/>
              </p:cNvSpPr>
              <p:nvPr/>
            </p:nvSpPr>
            <p:spPr bwMode="auto">
              <a:xfrm>
                <a:off x="3708" y="1379"/>
                <a:ext cx="725" cy="30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grpSp>
      </p:grpSp>
      <p:grpSp>
        <p:nvGrpSpPr>
          <p:cNvPr id="987190" name="Group 54"/>
          <p:cNvGrpSpPr>
            <a:grpSpLocks/>
          </p:cNvGrpSpPr>
          <p:nvPr/>
        </p:nvGrpSpPr>
        <p:grpSpPr bwMode="auto">
          <a:xfrm>
            <a:off x="3464092" y="5541433"/>
            <a:ext cx="4543569" cy="914400"/>
            <a:chOff x="569" y="3312"/>
            <a:chExt cx="4546" cy="960"/>
          </a:xfrm>
        </p:grpSpPr>
        <p:sp>
          <p:nvSpPr>
            <p:cNvPr id="28678" name="Line 28"/>
            <p:cNvSpPr>
              <a:spLocks noChangeShapeType="1"/>
            </p:cNvSpPr>
            <p:nvPr/>
          </p:nvSpPr>
          <p:spPr bwMode="auto">
            <a:xfrm>
              <a:off x="1536" y="3792"/>
              <a:ext cx="38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679" name="Text Box 29"/>
            <p:cNvSpPr txBox="1">
              <a:spLocks noChangeArrowheads="1"/>
            </p:cNvSpPr>
            <p:nvPr/>
          </p:nvSpPr>
          <p:spPr bwMode="auto">
            <a:xfrm>
              <a:off x="569" y="3552"/>
              <a:ext cx="1042" cy="385"/>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Request</a:t>
              </a:r>
            </a:p>
          </p:txBody>
        </p:sp>
        <p:sp>
          <p:nvSpPr>
            <p:cNvPr id="28680" name="Text Box 30"/>
            <p:cNvSpPr txBox="1">
              <a:spLocks noChangeArrowheads="1"/>
            </p:cNvSpPr>
            <p:nvPr/>
          </p:nvSpPr>
          <p:spPr bwMode="auto">
            <a:xfrm>
              <a:off x="3829" y="3552"/>
              <a:ext cx="1286" cy="676"/>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00" b="0" dirty="0">
                  <a:latin typeface="Gill Sans" charset="0"/>
                  <a:ea typeface="Gill Sans" charset="0"/>
                  <a:cs typeface="Gill Sans" charset="0"/>
                </a:rPr>
                <a:t>Distributed</a:t>
              </a:r>
            </a:p>
            <a:p>
              <a:pPr>
                <a:spcBef>
                  <a:spcPct val="0"/>
                </a:spcBef>
              </a:pPr>
              <a:r>
                <a:rPr lang="en-US" altLang="en-US" sz="1800" b="0" dirty="0">
                  <a:latin typeface="Gill Sans" charset="0"/>
                  <a:ea typeface="Gill Sans" charset="0"/>
                  <a:cs typeface="Gill Sans" charset="0"/>
                </a:rPr>
                <a:t>Decision</a:t>
              </a:r>
            </a:p>
          </p:txBody>
        </p:sp>
        <p:sp>
          <p:nvSpPr>
            <p:cNvPr id="28681" name="Line 31"/>
            <p:cNvSpPr>
              <a:spLocks noChangeShapeType="1"/>
            </p:cNvSpPr>
            <p:nvPr/>
          </p:nvSpPr>
          <p:spPr bwMode="auto">
            <a:xfrm>
              <a:off x="3456" y="3840"/>
              <a:ext cx="384"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28682" name="Group 53"/>
            <p:cNvGrpSpPr>
              <a:grpSpLocks/>
            </p:cNvGrpSpPr>
            <p:nvPr/>
          </p:nvGrpSpPr>
          <p:grpSpPr bwMode="auto">
            <a:xfrm>
              <a:off x="1920" y="3312"/>
              <a:ext cx="1536" cy="960"/>
              <a:chOff x="1920" y="3312"/>
              <a:chExt cx="1536" cy="960"/>
            </a:xfrm>
          </p:grpSpPr>
          <p:sp>
            <p:nvSpPr>
              <p:cNvPr id="28683" name="Rectangle 27"/>
              <p:cNvSpPr>
                <a:spLocks noChangeArrowheads="1"/>
              </p:cNvSpPr>
              <p:nvPr/>
            </p:nvSpPr>
            <p:spPr bwMode="auto">
              <a:xfrm>
                <a:off x="1920" y="3312"/>
                <a:ext cx="1536" cy="960"/>
              </a:xfrm>
              <a:prstGeom prst="rect">
                <a:avLst/>
              </a:prstGeom>
              <a:solidFill>
                <a:srgbClr val="FF66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4" name="Oval 34"/>
              <p:cNvSpPr>
                <a:spLocks noChangeArrowheads="1"/>
              </p:cNvSpPr>
              <p:nvPr/>
            </p:nvSpPr>
            <p:spPr bwMode="auto">
              <a:xfrm>
                <a:off x="2880" y="3648"/>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5" name="Oval 35"/>
              <p:cNvSpPr>
                <a:spLocks noChangeArrowheads="1"/>
              </p:cNvSpPr>
              <p:nvPr/>
            </p:nvSpPr>
            <p:spPr bwMode="auto">
              <a:xfrm>
                <a:off x="3120" y="3408"/>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6" name="Oval 36"/>
              <p:cNvSpPr>
                <a:spLocks noChangeArrowheads="1"/>
              </p:cNvSpPr>
              <p:nvPr/>
            </p:nvSpPr>
            <p:spPr bwMode="auto">
              <a:xfrm>
                <a:off x="2352" y="3600"/>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7" name="Oval 37"/>
              <p:cNvSpPr>
                <a:spLocks noChangeArrowheads="1"/>
              </p:cNvSpPr>
              <p:nvPr/>
            </p:nvSpPr>
            <p:spPr bwMode="auto">
              <a:xfrm>
                <a:off x="2400" y="3840"/>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8" name="Oval 38"/>
              <p:cNvSpPr>
                <a:spLocks noChangeArrowheads="1"/>
              </p:cNvSpPr>
              <p:nvPr/>
            </p:nvSpPr>
            <p:spPr bwMode="auto">
              <a:xfrm>
                <a:off x="2544"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9" name="Oval 39"/>
              <p:cNvSpPr>
                <a:spLocks noChangeArrowheads="1"/>
              </p:cNvSpPr>
              <p:nvPr/>
            </p:nvSpPr>
            <p:spPr bwMode="auto">
              <a:xfrm>
                <a:off x="3168" y="3696"/>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0" name="Oval 40"/>
              <p:cNvSpPr>
                <a:spLocks noChangeArrowheads="1"/>
              </p:cNvSpPr>
              <p:nvPr/>
            </p:nvSpPr>
            <p:spPr bwMode="auto">
              <a:xfrm>
                <a:off x="2832"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1" name="Oval 41"/>
              <p:cNvSpPr>
                <a:spLocks noChangeArrowheads="1"/>
              </p:cNvSpPr>
              <p:nvPr/>
            </p:nvSpPr>
            <p:spPr bwMode="auto">
              <a:xfrm>
                <a:off x="2832"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2" name="Oval 42"/>
              <p:cNvSpPr>
                <a:spLocks noChangeArrowheads="1"/>
              </p:cNvSpPr>
              <p:nvPr/>
            </p:nvSpPr>
            <p:spPr bwMode="auto">
              <a:xfrm>
                <a:off x="2208"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3" name="Oval 43"/>
              <p:cNvSpPr>
                <a:spLocks noChangeArrowheads="1"/>
              </p:cNvSpPr>
              <p:nvPr/>
            </p:nvSpPr>
            <p:spPr bwMode="auto">
              <a:xfrm>
                <a:off x="2112" y="3744"/>
                <a:ext cx="240" cy="240"/>
              </a:xfrm>
              <a:prstGeom prst="ellipse">
                <a:avLst/>
              </a:prstGeom>
              <a:solidFill>
                <a:schemeClr val="hlink"/>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4" name="Oval 44"/>
              <p:cNvSpPr>
                <a:spLocks noChangeArrowheads="1"/>
              </p:cNvSpPr>
              <p:nvPr/>
            </p:nvSpPr>
            <p:spPr bwMode="auto">
              <a:xfrm>
                <a:off x="2592" y="3648"/>
                <a:ext cx="240" cy="240"/>
              </a:xfrm>
              <a:prstGeom prst="ellipse">
                <a:avLst/>
              </a:prstGeom>
              <a:solidFill>
                <a:schemeClr val="hlink"/>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5" name="Oval 46"/>
              <p:cNvSpPr>
                <a:spLocks noChangeArrowheads="1"/>
              </p:cNvSpPr>
              <p:nvPr/>
            </p:nvSpPr>
            <p:spPr bwMode="auto">
              <a:xfrm>
                <a:off x="2208"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6" name="Oval 47"/>
              <p:cNvSpPr>
                <a:spLocks noChangeArrowheads="1"/>
              </p:cNvSpPr>
              <p:nvPr/>
            </p:nvSpPr>
            <p:spPr bwMode="auto">
              <a:xfrm>
                <a:off x="2016" y="3504"/>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7" name="Oval 48"/>
              <p:cNvSpPr>
                <a:spLocks noChangeArrowheads="1"/>
              </p:cNvSpPr>
              <p:nvPr/>
            </p:nvSpPr>
            <p:spPr bwMode="auto">
              <a:xfrm>
                <a:off x="3120" y="3984"/>
                <a:ext cx="240" cy="240"/>
              </a:xfrm>
              <a:prstGeom prst="ellipse">
                <a:avLst/>
              </a:prstGeom>
              <a:solidFill>
                <a:schemeClr val="hlink"/>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8" name="Oval 49"/>
              <p:cNvSpPr>
                <a:spLocks noChangeArrowheads="1"/>
              </p:cNvSpPr>
              <p:nvPr/>
            </p:nvSpPr>
            <p:spPr bwMode="auto">
              <a:xfrm>
                <a:off x="2592"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9" name="Oval 52"/>
              <p:cNvSpPr>
                <a:spLocks noChangeArrowheads="1"/>
              </p:cNvSpPr>
              <p:nvPr/>
            </p:nvSpPr>
            <p:spPr bwMode="auto">
              <a:xfrm>
                <a:off x="1968"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grpSp>
      </p:grpSp>
    </p:spTree>
    <p:extLst>
      <p:ext uri="{BB962C8B-B14F-4D97-AF65-F5344CB8AC3E}">
        <p14:creationId xmlns:p14="http://schemas.microsoft.com/office/powerpoint/2010/main" val="4135305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71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7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71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713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713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713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7139">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713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7139">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987190"/>
                                        </p:tgtEl>
                                        <p:attrNameLst>
                                          <p:attrName>style.visibility</p:attrName>
                                        </p:attrNameLst>
                                      </p:cBhvr>
                                      <p:to>
                                        <p:strVal val="visible"/>
                                      </p:to>
                                    </p:set>
                                    <p:animEffect transition="in" filter="wipe(left)">
                                      <p:cBhvr>
                                        <p:cTn id="35" dur="500"/>
                                        <p:tgtEl>
                                          <p:spTgt spid="98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3904" y="2501350"/>
            <a:ext cx="10952296" cy="4191286"/>
          </a:xfrm>
        </p:spPr>
        <p:txBody>
          <a:bodyPr>
            <a:normAutofit fontScale="92500" lnSpcReduction="10000"/>
          </a:bodyPr>
          <a:lstStyle/>
          <a:p>
            <a:r>
              <a:rPr lang="en-US" dirty="0" err="1"/>
              <a:t>BlockChain</a:t>
            </a:r>
            <a:r>
              <a:rPr lang="en-US" dirty="0"/>
              <a:t>: a chain of blocks connected by hashes to root block</a:t>
            </a:r>
          </a:p>
          <a:p>
            <a:pPr lvl="1"/>
            <a:r>
              <a:rPr lang="en-US" dirty="0"/>
              <a:t>The Hash Pointers are unforgeable (assumption)</a:t>
            </a:r>
          </a:p>
          <a:p>
            <a:pPr lvl="1"/>
            <a:r>
              <a:rPr lang="en-US" dirty="0"/>
              <a:t>The Chain has no branches except perhaps for heads</a:t>
            </a:r>
          </a:p>
          <a:p>
            <a:pPr lvl="1"/>
            <a:r>
              <a:rPr lang="en-US" dirty="0"/>
              <a:t>Blocks are considered “authentic” part of chain when they have authenticity info in them</a:t>
            </a:r>
          </a:p>
          <a:p>
            <a:r>
              <a:rPr lang="en-US" dirty="0"/>
              <a:t>How is the head chosen?</a:t>
            </a:r>
          </a:p>
          <a:p>
            <a:pPr lvl="1"/>
            <a:r>
              <a:rPr lang="en-US" dirty="0"/>
              <a:t>Some consensus algorithm</a:t>
            </a:r>
          </a:p>
          <a:p>
            <a:pPr lvl="1"/>
            <a:r>
              <a:rPr lang="en-US" dirty="0"/>
              <a:t>In many </a:t>
            </a:r>
            <a:r>
              <a:rPr lang="en-US" dirty="0" err="1"/>
              <a:t>BlockChain</a:t>
            </a:r>
            <a:r>
              <a:rPr lang="en-US" dirty="0"/>
              <a:t> algorithms (e.g. </a:t>
            </a:r>
            <a:r>
              <a:rPr lang="en-US" dirty="0" err="1"/>
              <a:t>BitCoin</a:t>
            </a:r>
            <a:r>
              <a:rPr lang="en-US" dirty="0"/>
              <a:t>, </a:t>
            </a:r>
            <a:r>
              <a:rPr lang="en-US" dirty="0" err="1"/>
              <a:t>Ethereum</a:t>
            </a:r>
            <a:r>
              <a:rPr lang="en-US" dirty="0"/>
              <a:t>), the head is chosen by solving hard problem</a:t>
            </a:r>
          </a:p>
          <a:p>
            <a:pPr lvl="2"/>
            <a:r>
              <a:rPr lang="en-US" dirty="0"/>
              <a:t>This is the job of “miners” who try to find “nonce” info that makes hash over block have specified number of zero bits in it</a:t>
            </a:r>
          </a:p>
          <a:p>
            <a:pPr lvl="2"/>
            <a:r>
              <a:rPr lang="en-US" dirty="0"/>
              <a:t>The result is a “Proof of Work” (POW)</a:t>
            </a:r>
          </a:p>
          <a:p>
            <a:pPr lvl="2"/>
            <a:r>
              <a:rPr lang="en-US" dirty="0"/>
              <a:t>Selected blocks above (green) have POW in them and can be included in chains</a:t>
            </a:r>
          </a:p>
          <a:p>
            <a:pPr lvl="1"/>
            <a:r>
              <a:rPr lang="en-US" dirty="0">
                <a:solidFill>
                  <a:srgbClr val="FF0000"/>
                </a:solidFill>
              </a:rPr>
              <a:t>Longest chain wins</a:t>
            </a:r>
          </a:p>
          <a:p>
            <a:pPr marL="914400" lvl="2" indent="0">
              <a:buNone/>
            </a:pPr>
            <a:endParaRPr lang="en-US" dirty="0"/>
          </a:p>
        </p:txBody>
      </p:sp>
      <p:grpSp>
        <p:nvGrpSpPr>
          <p:cNvPr id="46" name="Group 45"/>
          <p:cNvGrpSpPr/>
          <p:nvPr/>
        </p:nvGrpSpPr>
        <p:grpSpPr>
          <a:xfrm>
            <a:off x="2524329" y="838201"/>
            <a:ext cx="6732703" cy="1662999"/>
            <a:chOff x="533400" y="1981939"/>
            <a:chExt cx="6732703" cy="1662999"/>
          </a:xfrm>
        </p:grpSpPr>
        <p:sp>
          <p:nvSpPr>
            <p:cNvPr id="34" name="Rounded Rectangle 33"/>
            <p:cNvSpPr/>
            <p:nvPr/>
          </p:nvSpPr>
          <p:spPr bwMode="auto">
            <a:xfrm>
              <a:off x="533400" y="1981939"/>
              <a:ext cx="4267200" cy="1599461"/>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2" name="Rounded Rectangle 31"/>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9" name="Right Arrow 18"/>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1" name="Rounded Rectangle 1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0" name="Rounded Rectangle 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2" name="Right Arrow 11"/>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3" name="Right Arrow 12"/>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4" name="Right Arrow 13"/>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5" name="Rounded Rectangle 14"/>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6" name="Rounded Rectangle 15"/>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23" name="TextBox 22"/>
            <p:cNvSpPr txBox="1"/>
            <p:nvPr/>
          </p:nvSpPr>
          <p:spPr>
            <a:xfrm>
              <a:off x="2641586" y="2954356"/>
              <a:ext cx="1178528" cy="369332"/>
            </a:xfrm>
            <a:prstGeom prst="rect">
              <a:avLst/>
            </a:prstGeom>
            <a:noFill/>
          </p:spPr>
          <p:txBody>
            <a:bodyPr wrap="none" rtlCol="0">
              <a:spAutoFit/>
            </a:bodyPr>
            <a:lstStyle/>
            <a:p>
              <a:pPr algn="ctr"/>
              <a:r>
                <a:rPr lang="en-US" dirty="0">
                  <a:solidFill>
                    <a:prstClr val="black"/>
                  </a:solidFill>
                </a:rPr>
                <a:t>Hash </a:t>
              </a:r>
              <a:r>
                <a:rPr lang="en-US" dirty="0" err="1">
                  <a:solidFill>
                    <a:prstClr val="black"/>
                  </a:solidFill>
                </a:rPr>
                <a:t>Ptr</a:t>
              </a:r>
              <a:endParaRPr lang="en-US" dirty="0">
                <a:solidFill>
                  <a:prstClr val="black"/>
                </a:solidFill>
              </a:endParaRPr>
            </a:p>
          </p:txBody>
        </p:sp>
        <p:cxnSp>
          <p:nvCxnSpPr>
            <p:cNvPr id="26" name="Straight Arrow Connector 25"/>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5639" y="2653180"/>
              <a:ext cx="758542" cy="646331"/>
            </a:xfrm>
            <a:prstGeom prst="rect">
              <a:avLst/>
            </a:prstGeom>
            <a:noFill/>
          </p:spPr>
          <p:txBody>
            <a:bodyPr wrap="none" rtlCol="0">
              <a:spAutoFit/>
            </a:bodyPr>
            <a:lstStyle/>
            <a:p>
              <a:pPr algn="ctr"/>
              <a:r>
                <a:rPr lang="en-US" dirty="0">
                  <a:solidFill>
                    <a:prstClr val="black"/>
                  </a:solidFill>
                </a:rPr>
                <a:t>Root</a:t>
              </a:r>
            </a:p>
            <a:p>
              <a:pPr algn="ctr"/>
              <a:r>
                <a:rPr lang="en-US" dirty="0">
                  <a:solidFill>
                    <a:prstClr val="black"/>
                  </a:solidFill>
                </a:rPr>
                <a:t>Block</a:t>
              </a:r>
            </a:p>
          </p:txBody>
        </p:sp>
        <p:sp>
          <p:nvSpPr>
            <p:cNvPr id="37" name="Right Arrow 36"/>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36" name="Rounded Rectangle 35"/>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38" name="TextBox 37"/>
            <p:cNvSpPr txBox="1"/>
            <p:nvPr/>
          </p:nvSpPr>
          <p:spPr>
            <a:xfrm>
              <a:off x="1552905" y="3275606"/>
              <a:ext cx="2223686" cy="369332"/>
            </a:xfrm>
            <a:prstGeom prst="rect">
              <a:avLst/>
            </a:prstGeom>
            <a:noFill/>
          </p:spPr>
          <p:txBody>
            <a:bodyPr wrap="none" rtlCol="0">
              <a:spAutoFit/>
            </a:bodyPr>
            <a:lstStyle/>
            <a:p>
              <a:r>
                <a:rPr lang="en-US" dirty="0">
                  <a:latin typeface="Gill Sans"/>
                </a:rPr>
                <a:t>The “Block Chain”</a:t>
              </a:r>
            </a:p>
          </p:txBody>
        </p:sp>
        <p:sp>
          <p:nvSpPr>
            <p:cNvPr id="40" name="TextBox 39"/>
            <p:cNvSpPr txBox="1"/>
            <p:nvPr/>
          </p:nvSpPr>
          <p:spPr>
            <a:xfrm>
              <a:off x="4912574" y="2769690"/>
              <a:ext cx="2353529" cy="369332"/>
            </a:xfrm>
            <a:prstGeom prst="rect">
              <a:avLst/>
            </a:prstGeom>
            <a:noFill/>
          </p:spPr>
          <p:txBody>
            <a:bodyPr wrap="none" rtlCol="0">
              <a:spAutoFit/>
            </a:bodyPr>
            <a:lstStyle/>
            <a:p>
              <a:r>
                <a:rPr lang="en-US" dirty="0"/>
                <a:t>Tentative Head #2</a:t>
              </a:r>
            </a:p>
          </p:txBody>
        </p:sp>
        <p:sp>
          <p:nvSpPr>
            <p:cNvPr id="41" name="TextBox 40"/>
            <p:cNvSpPr txBox="1"/>
            <p:nvPr/>
          </p:nvSpPr>
          <p:spPr>
            <a:xfrm>
              <a:off x="4898719" y="2115074"/>
              <a:ext cx="2353529" cy="369332"/>
            </a:xfrm>
            <a:prstGeom prst="rect">
              <a:avLst/>
            </a:prstGeom>
            <a:noFill/>
          </p:spPr>
          <p:txBody>
            <a:bodyPr wrap="none" rtlCol="0">
              <a:spAutoFit/>
            </a:bodyPr>
            <a:lstStyle/>
            <a:p>
              <a:r>
                <a:rPr lang="en-US" dirty="0"/>
                <a:t>Tentative Head #1</a:t>
              </a:r>
            </a:p>
          </p:txBody>
        </p:sp>
        <p:cxnSp>
          <p:nvCxnSpPr>
            <p:cNvPr id="43" name="Straight Arrow Connector 42"/>
            <p:cNvCxnSpPr/>
            <p:nvPr/>
          </p:nvCxnSpPr>
          <p:spPr bwMode="auto">
            <a:xfrm flipH="1">
              <a:off x="4450467" y="2299740"/>
              <a:ext cx="502533" cy="1"/>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flipH="1" flipV="1">
              <a:off x="4300994" y="2918736"/>
              <a:ext cx="679682" cy="14556"/>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 name="Title 3"/>
          <p:cNvSpPr>
            <a:spLocks noGrp="1"/>
          </p:cNvSpPr>
          <p:nvPr>
            <p:ph type="title"/>
          </p:nvPr>
        </p:nvSpPr>
        <p:spPr>
          <a:xfrm>
            <a:off x="609600" y="152400"/>
            <a:ext cx="10972800" cy="533400"/>
          </a:xfrm>
        </p:spPr>
        <p:txBody>
          <a:bodyPr/>
          <a:lstStyle/>
          <a:p>
            <a:r>
              <a:rPr lang="en-US" dirty="0"/>
              <a:t>Is a </a:t>
            </a:r>
            <a:r>
              <a:rPr lang="en-US" dirty="0" err="1"/>
              <a:t>BlockChain</a:t>
            </a:r>
            <a:r>
              <a:rPr lang="en-US" dirty="0"/>
              <a:t> a Distributed Decision Making Algorithm?</a:t>
            </a:r>
          </a:p>
        </p:txBody>
      </p:sp>
    </p:spTree>
    <p:extLst>
      <p:ext uri="{BB962C8B-B14F-4D97-AF65-F5344CB8AC3E}">
        <p14:creationId xmlns:p14="http://schemas.microsoft.com/office/powerpoint/2010/main" val="3777830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loud 273"/>
          <p:cNvSpPr/>
          <p:nvPr/>
        </p:nvSpPr>
        <p:spPr bwMode="auto">
          <a:xfrm>
            <a:off x="3383598" y="1994169"/>
            <a:ext cx="5962926" cy="3000047"/>
          </a:xfrm>
          <a:prstGeom prst="cloud">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 name="Title 1"/>
          <p:cNvSpPr>
            <a:spLocks noGrp="1"/>
          </p:cNvSpPr>
          <p:nvPr>
            <p:ph type="title"/>
          </p:nvPr>
        </p:nvSpPr>
        <p:spPr>
          <a:xfrm>
            <a:off x="2514290" y="77242"/>
            <a:ext cx="7162800" cy="533400"/>
          </a:xfrm>
        </p:spPr>
        <p:txBody>
          <a:bodyPr/>
          <a:lstStyle/>
          <a:p>
            <a:r>
              <a:rPr lang="en-US" sz="2800" dirty="0"/>
              <a:t>Is a </a:t>
            </a:r>
            <a:r>
              <a:rPr lang="en-US" sz="2800" dirty="0" err="1"/>
              <a:t>Blockchain</a:t>
            </a:r>
            <a:r>
              <a:rPr lang="en-US" sz="2800" dirty="0"/>
              <a:t> a Distributed Decision Making Algorithm? (</a:t>
            </a:r>
            <a:r>
              <a:rPr lang="en-US" sz="2800" dirty="0" err="1"/>
              <a:t>Con’t</a:t>
            </a:r>
            <a:r>
              <a:rPr lang="en-US" sz="2800" dirty="0"/>
              <a:t>)</a:t>
            </a:r>
          </a:p>
        </p:txBody>
      </p:sp>
      <p:sp>
        <p:nvSpPr>
          <p:cNvPr id="343" name="Content Placeholder 342"/>
          <p:cNvSpPr>
            <a:spLocks noGrp="1"/>
          </p:cNvSpPr>
          <p:nvPr>
            <p:ph idx="1"/>
          </p:nvPr>
        </p:nvSpPr>
        <p:spPr>
          <a:xfrm>
            <a:off x="1130072" y="5012115"/>
            <a:ext cx="10604728" cy="1729009"/>
          </a:xfrm>
        </p:spPr>
        <p:txBody>
          <a:bodyPr>
            <a:normAutofit fontScale="92500" lnSpcReduction="20000"/>
          </a:bodyPr>
          <a:lstStyle/>
          <a:p>
            <a:r>
              <a:rPr lang="en-US" dirty="0">
                <a:solidFill>
                  <a:srgbClr val="FF0000"/>
                </a:solidFill>
              </a:rPr>
              <a:t>Decision means: Proposal is locked into </a:t>
            </a:r>
            <a:r>
              <a:rPr lang="en-US" dirty="0" err="1">
                <a:solidFill>
                  <a:srgbClr val="FF0000"/>
                </a:solidFill>
              </a:rPr>
              <a:t>BlockChain</a:t>
            </a:r>
            <a:endParaRPr lang="en-US" dirty="0">
              <a:solidFill>
                <a:srgbClr val="FF0000"/>
              </a:solidFill>
            </a:endParaRPr>
          </a:p>
          <a:p>
            <a:pPr lvl="1"/>
            <a:r>
              <a:rPr lang="en-US" dirty="0"/>
              <a:t>Could be Commit/Abort decision</a:t>
            </a:r>
          </a:p>
          <a:p>
            <a:pPr lvl="1"/>
            <a:r>
              <a:rPr lang="en-US" dirty="0"/>
              <a:t>Could be Choice of Value, State Transition, ….</a:t>
            </a:r>
          </a:p>
          <a:p>
            <a:r>
              <a:rPr lang="en-US" dirty="0"/>
              <a:t>NAK: Didn’t make it into the block chain (must retry!)</a:t>
            </a:r>
          </a:p>
          <a:p>
            <a:r>
              <a:rPr lang="en-US" dirty="0">
                <a:solidFill>
                  <a:srgbClr val="FF0000"/>
                </a:solidFill>
              </a:rPr>
              <a:t>Anyone in world can verify the result of decision making!</a:t>
            </a:r>
          </a:p>
        </p:txBody>
      </p:sp>
      <p:grpSp>
        <p:nvGrpSpPr>
          <p:cNvPr id="6" name="Group 5"/>
          <p:cNvGrpSpPr/>
          <p:nvPr/>
        </p:nvGrpSpPr>
        <p:grpSpPr>
          <a:xfrm>
            <a:off x="1682289" y="557708"/>
            <a:ext cx="2209800" cy="1652954"/>
            <a:chOff x="588498" y="2416160"/>
            <a:chExt cx="2209800" cy="1652954"/>
          </a:xfrm>
        </p:grpSpPr>
        <p:grpSp>
          <p:nvGrpSpPr>
            <p:cNvPr id="55" name="Group 54"/>
            <p:cNvGrpSpPr/>
            <p:nvPr/>
          </p:nvGrpSpPr>
          <p:grpSpPr>
            <a:xfrm>
              <a:off x="588498" y="3320472"/>
              <a:ext cx="2209800" cy="748642"/>
              <a:chOff x="533400" y="1981939"/>
              <a:chExt cx="4267200" cy="1509449"/>
            </a:xfrm>
          </p:grpSpPr>
          <p:sp>
            <p:nvSpPr>
              <p:cNvPr id="56" name="Rounded Rectangle 55"/>
              <p:cNvSpPr/>
              <p:nvPr/>
            </p:nvSpPr>
            <p:spPr bwMode="auto">
              <a:xfrm>
                <a:off x="533400" y="1981939"/>
                <a:ext cx="4267200" cy="1509449"/>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57" name="Rounded Rectangle 56"/>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58" name="Right Arrow 57"/>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59" name="Rounded Rectangle 58"/>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0" name="Rounded Rectangle 5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1" name="Right Arrow 60"/>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2" name="Right Arrow 61"/>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3" name="Right Arrow 62"/>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4" name="Rounded Rectangle 63"/>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5" name="Rounded Rectangle 64"/>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6" name="TextBox 65"/>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67" name="Straight Arrow Connector 66"/>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69" name="Right Arrow 68"/>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70" name="Rounded Rectangle 69"/>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4" name="Rectangle 3"/>
            <p:cNvSpPr/>
            <p:nvPr/>
          </p:nvSpPr>
          <p:spPr bwMode="auto">
            <a:xfrm>
              <a:off x="808934" y="2416160"/>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127" name="Group 126"/>
          <p:cNvGrpSpPr/>
          <p:nvPr/>
        </p:nvGrpSpPr>
        <p:grpSpPr>
          <a:xfrm>
            <a:off x="5676473" y="786308"/>
            <a:ext cx="2209800" cy="1622522"/>
            <a:chOff x="588498" y="2380295"/>
            <a:chExt cx="2209800" cy="1622522"/>
          </a:xfrm>
        </p:grpSpPr>
        <p:grpSp>
          <p:nvGrpSpPr>
            <p:cNvPr id="128" name="Group 127"/>
            <p:cNvGrpSpPr/>
            <p:nvPr/>
          </p:nvGrpSpPr>
          <p:grpSpPr>
            <a:xfrm>
              <a:off x="588498" y="3320472"/>
              <a:ext cx="2209800" cy="682345"/>
              <a:chOff x="533400" y="1981939"/>
              <a:chExt cx="4267200" cy="1375777"/>
            </a:xfrm>
          </p:grpSpPr>
          <p:sp>
            <p:nvSpPr>
              <p:cNvPr id="130" name="Rounded Rectangle 129"/>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31" name="Rounded Rectangle 130"/>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2" name="Right Arrow 131"/>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3" name="Rounded Rectangle 132"/>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4" name="Rounded Rectangle 133"/>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5" name="Right Arrow 134"/>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6" name="Right Arrow 135"/>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7" name="Right Arrow 136"/>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8" name="Rounded Rectangle 137"/>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9" name="Rounded Rectangle 138"/>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40" name="TextBox 139"/>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41" name="Straight Arrow Connector 140"/>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43" name="Right Arrow 142"/>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44" name="Rounded Rectangle 143"/>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29" name="Rectangle 128"/>
            <p:cNvSpPr/>
            <p:nvPr/>
          </p:nvSpPr>
          <p:spPr bwMode="auto">
            <a:xfrm>
              <a:off x="808934" y="2380295"/>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146" name="Group 145"/>
          <p:cNvGrpSpPr/>
          <p:nvPr/>
        </p:nvGrpSpPr>
        <p:grpSpPr>
          <a:xfrm>
            <a:off x="7904445" y="3224708"/>
            <a:ext cx="2209800" cy="1641086"/>
            <a:chOff x="588498" y="2389889"/>
            <a:chExt cx="2209800" cy="1641086"/>
          </a:xfrm>
        </p:grpSpPr>
        <p:grpSp>
          <p:nvGrpSpPr>
            <p:cNvPr id="147" name="Group 146"/>
            <p:cNvGrpSpPr/>
            <p:nvPr/>
          </p:nvGrpSpPr>
          <p:grpSpPr>
            <a:xfrm>
              <a:off x="588498" y="3320472"/>
              <a:ext cx="2209800" cy="710503"/>
              <a:chOff x="533400" y="1981939"/>
              <a:chExt cx="4267200" cy="1432551"/>
            </a:xfrm>
          </p:grpSpPr>
          <p:sp>
            <p:nvSpPr>
              <p:cNvPr id="149" name="Rounded Rectangle 148"/>
              <p:cNvSpPr/>
              <p:nvPr/>
            </p:nvSpPr>
            <p:spPr bwMode="auto">
              <a:xfrm>
                <a:off x="533400" y="1981939"/>
                <a:ext cx="4267200" cy="1432551"/>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50" name="Rounded Rectangle 149"/>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1" name="Right Arrow 150"/>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2" name="Rounded Rectangle 151"/>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3" name="Rounded Rectangle 152"/>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4" name="Right Arrow 153"/>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5" name="Right Arrow 154"/>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6" name="Right Arrow 155"/>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7" name="Rounded Rectangle 156"/>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8" name="Rounded Rectangle 157"/>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9" name="TextBox 158"/>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60" name="Straight Arrow Connector 159"/>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62" name="Right Arrow 161"/>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63" name="Rounded Rectangle 162"/>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48" name="Rectangle 147"/>
            <p:cNvSpPr/>
            <p:nvPr/>
          </p:nvSpPr>
          <p:spPr bwMode="auto">
            <a:xfrm>
              <a:off x="808934" y="2389889"/>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21" name="Group 20"/>
          <p:cNvGrpSpPr/>
          <p:nvPr/>
        </p:nvGrpSpPr>
        <p:grpSpPr>
          <a:xfrm>
            <a:off x="1748520" y="2538908"/>
            <a:ext cx="2971800" cy="2365192"/>
            <a:chOff x="449445" y="4097708"/>
            <a:chExt cx="2971800" cy="2365192"/>
          </a:xfrm>
        </p:grpSpPr>
        <p:grpSp>
          <p:nvGrpSpPr>
            <p:cNvPr id="165" name="Group 164"/>
            <p:cNvGrpSpPr/>
            <p:nvPr/>
          </p:nvGrpSpPr>
          <p:grpSpPr>
            <a:xfrm>
              <a:off x="449445" y="4097708"/>
              <a:ext cx="2209800" cy="1603192"/>
              <a:chOff x="588498" y="2399625"/>
              <a:chExt cx="2209800" cy="1603192"/>
            </a:xfrm>
          </p:grpSpPr>
          <p:grpSp>
            <p:nvGrpSpPr>
              <p:cNvPr id="166" name="Group 165"/>
              <p:cNvGrpSpPr/>
              <p:nvPr/>
            </p:nvGrpSpPr>
            <p:grpSpPr>
              <a:xfrm>
                <a:off x="588498" y="3320472"/>
                <a:ext cx="2209800" cy="682345"/>
                <a:chOff x="533400" y="1981939"/>
                <a:chExt cx="4267200" cy="1375777"/>
              </a:xfrm>
            </p:grpSpPr>
            <p:sp>
              <p:nvSpPr>
                <p:cNvPr id="168" name="Rounded Rectangle 167"/>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69" name="Rounded Rectangle 168"/>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0" name="Right Arrow 169"/>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1" name="Rounded Rectangle 17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2" name="Rounded Rectangle 171"/>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3" name="Right Arrow 172"/>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4" name="Right Arrow 173"/>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5" name="Right Arrow 174"/>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6" name="Rounded Rectangle 175"/>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7" name="Rounded Rectangle 176"/>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8" name="TextBox 177"/>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79" name="Straight Arrow Connector 178"/>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81" name="Right Arrow 180"/>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82" name="Rounded Rectangle 181"/>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67" name="Rectangle 166"/>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184" name="Group 183"/>
            <p:cNvGrpSpPr/>
            <p:nvPr/>
          </p:nvGrpSpPr>
          <p:grpSpPr>
            <a:xfrm>
              <a:off x="601845" y="4250108"/>
              <a:ext cx="2209800" cy="1603192"/>
              <a:chOff x="588498" y="2399625"/>
              <a:chExt cx="2209800" cy="1603192"/>
            </a:xfrm>
          </p:grpSpPr>
          <p:grpSp>
            <p:nvGrpSpPr>
              <p:cNvPr id="185" name="Group 184"/>
              <p:cNvGrpSpPr/>
              <p:nvPr/>
            </p:nvGrpSpPr>
            <p:grpSpPr>
              <a:xfrm>
                <a:off x="588498" y="3320472"/>
                <a:ext cx="2209800" cy="682345"/>
                <a:chOff x="533400" y="1981939"/>
                <a:chExt cx="4267200" cy="1375777"/>
              </a:xfrm>
            </p:grpSpPr>
            <p:sp>
              <p:nvSpPr>
                <p:cNvPr id="187" name="Rounded Rectangle 186"/>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88" name="Rounded Rectangle 187"/>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89" name="Right Arrow 188"/>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0" name="Rounded Rectangle 189"/>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1" name="Rounded Rectangle 190"/>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2" name="Right Arrow 191"/>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3" name="Right Arrow 192"/>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4" name="Right Arrow 193"/>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5" name="Rounded Rectangle 194"/>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6" name="Rounded Rectangle 195"/>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7" name="TextBox 196"/>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98" name="Straight Arrow Connector 197"/>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00" name="Right Arrow 199"/>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1" name="Rounded Rectangle 200"/>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86" name="Rectangle 185"/>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02" name="Group 201"/>
            <p:cNvGrpSpPr/>
            <p:nvPr/>
          </p:nvGrpSpPr>
          <p:grpSpPr>
            <a:xfrm>
              <a:off x="754245" y="4402508"/>
              <a:ext cx="2209800" cy="1603192"/>
              <a:chOff x="588498" y="2399625"/>
              <a:chExt cx="2209800" cy="1603192"/>
            </a:xfrm>
          </p:grpSpPr>
          <p:grpSp>
            <p:nvGrpSpPr>
              <p:cNvPr id="203" name="Group 202"/>
              <p:cNvGrpSpPr/>
              <p:nvPr/>
            </p:nvGrpSpPr>
            <p:grpSpPr>
              <a:xfrm>
                <a:off x="588498" y="3320472"/>
                <a:ext cx="2209800" cy="682345"/>
                <a:chOff x="533400" y="1981939"/>
                <a:chExt cx="4267200" cy="1375777"/>
              </a:xfrm>
            </p:grpSpPr>
            <p:sp>
              <p:nvSpPr>
                <p:cNvPr id="205" name="Rounded Rectangle 204"/>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06" name="Rounded Rectangle 205"/>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7" name="Right Arrow 206"/>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8" name="Rounded Rectangle 207"/>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9" name="Rounded Rectangle 208"/>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0" name="Right Arrow 209"/>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1" name="Right Arrow 210"/>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2" name="Right Arrow 211"/>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3" name="Rounded Rectangle 212"/>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4" name="Rounded Rectangle 213"/>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5" name="TextBox 214"/>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16" name="Straight Arrow Connector 215"/>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18" name="Right Arrow 217"/>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9" name="Rounded Rectangle 218"/>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04" name="Rectangle 203"/>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20" name="Group 219"/>
            <p:cNvGrpSpPr/>
            <p:nvPr/>
          </p:nvGrpSpPr>
          <p:grpSpPr>
            <a:xfrm>
              <a:off x="906645" y="4554908"/>
              <a:ext cx="2209800" cy="1603192"/>
              <a:chOff x="588498" y="2399625"/>
              <a:chExt cx="2209800" cy="1603192"/>
            </a:xfrm>
          </p:grpSpPr>
          <p:grpSp>
            <p:nvGrpSpPr>
              <p:cNvPr id="221" name="Group 220"/>
              <p:cNvGrpSpPr/>
              <p:nvPr/>
            </p:nvGrpSpPr>
            <p:grpSpPr>
              <a:xfrm>
                <a:off x="588498" y="3320472"/>
                <a:ext cx="2209800" cy="682345"/>
                <a:chOff x="533400" y="1981939"/>
                <a:chExt cx="4267200" cy="1375777"/>
              </a:xfrm>
            </p:grpSpPr>
            <p:sp>
              <p:nvSpPr>
                <p:cNvPr id="223" name="Rounded Rectangle 222"/>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24" name="Rounded Rectangle 223"/>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5" name="Right Arrow 224"/>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6" name="Rounded Rectangle 225"/>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7" name="Rounded Rectangle 226"/>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8" name="Right Arrow 227"/>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9" name="Right Arrow 228"/>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0" name="Right Arrow 229"/>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1" name="Rounded Rectangle 230"/>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2" name="Rounded Rectangle 231"/>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3" name="TextBox 232"/>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34" name="Straight Arrow Connector 233"/>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36" name="Right Arrow 235"/>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7" name="Rounded Rectangle 236"/>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22" name="Rectangle 221"/>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38" name="Group 237"/>
            <p:cNvGrpSpPr/>
            <p:nvPr/>
          </p:nvGrpSpPr>
          <p:grpSpPr>
            <a:xfrm>
              <a:off x="1059045" y="4707308"/>
              <a:ext cx="2209800" cy="1603192"/>
              <a:chOff x="588498" y="2399625"/>
              <a:chExt cx="2209800" cy="1603192"/>
            </a:xfrm>
          </p:grpSpPr>
          <p:grpSp>
            <p:nvGrpSpPr>
              <p:cNvPr id="239" name="Group 238"/>
              <p:cNvGrpSpPr/>
              <p:nvPr/>
            </p:nvGrpSpPr>
            <p:grpSpPr>
              <a:xfrm>
                <a:off x="588498" y="3320472"/>
                <a:ext cx="2209800" cy="682345"/>
                <a:chOff x="533400" y="1981939"/>
                <a:chExt cx="4267200" cy="1375777"/>
              </a:xfrm>
            </p:grpSpPr>
            <p:sp>
              <p:nvSpPr>
                <p:cNvPr id="241" name="Rounded Rectangle 240"/>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42" name="Rounded Rectangle 241"/>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3" name="Right Arrow 242"/>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4" name="Rounded Rectangle 243"/>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5" name="Rounded Rectangle 244"/>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6" name="Right Arrow 245"/>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7" name="Right Arrow 246"/>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8" name="Right Arrow 247"/>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9" name="Rounded Rectangle 248"/>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0" name="Rounded Rectangle 249"/>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1" name="TextBox 250"/>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52" name="Straight Arrow Connector 251"/>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54" name="Right Arrow 253"/>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5" name="Rounded Rectangle 254"/>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40" name="Rectangle 239"/>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56" name="Group 255"/>
            <p:cNvGrpSpPr/>
            <p:nvPr/>
          </p:nvGrpSpPr>
          <p:grpSpPr>
            <a:xfrm>
              <a:off x="1211445" y="4859708"/>
              <a:ext cx="2209800" cy="1603192"/>
              <a:chOff x="588498" y="2399625"/>
              <a:chExt cx="2209800" cy="1603192"/>
            </a:xfrm>
          </p:grpSpPr>
          <p:grpSp>
            <p:nvGrpSpPr>
              <p:cNvPr id="257" name="Group 256"/>
              <p:cNvGrpSpPr/>
              <p:nvPr/>
            </p:nvGrpSpPr>
            <p:grpSpPr>
              <a:xfrm>
                <a:off x="588498" y="3320472"/>
                <a:ext cx="2209800" cy="682345"/>
                <a:chOff x="533400" y="1981939"/>
                <a:chExt cx="4267200" cy="1375777"/>
              </a:xfrm>
            </p:grpSpPr>
            <p:sp>
              <p:nvSpPr>
                <p:cNvPr id="259" name="Rounded Rectangle 258"/>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60" name="Rounded Rectangle 259"/>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1" name="Right Arrow 260"/>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2" name="Rounded Rectangle 261"/>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3" name="Rounded Rectangle 262"/>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4" name="Right Arrow 263"/>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5" name="Right Arrow 264"/>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6" name="Right Arrow 265"/>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7" name="Rounded Rectangle 266"/>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8" name="Rounded Rectangle 267"/>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9" name="TextBox 268"/>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70" name="Straight Arrow Connector 269"/>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72" name="Right Arrow 271"/>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73" name="Rounded Rectangle 272"/>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58" name="Rectangle 257"/>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grpSp>
        <p:nvGrpSpPr>
          <p:cNvPr id="340" name="Group 339"/>
          <p:cNvGrpSpPr/>
          <p:nvPr/>
        </p:nvGrpSpPr>
        <p:grpSpPr>
          <a:xfrm>
            <a:off x="8912803" y="4826211"/>
            <a:ext cx="1366246" cy="1591873"/>
            <a:chOff x="7484328" y="2345024"/>
            <a:chExt cx="1366246" cy="1591873"/>
          </a:xfrm>
        </p:grpSpPr>
        <p:sp>
          <p:nvSpPr>
            <p:cNvPr id="17" name="Down Arrow 16"/>
            <p:cNvSpPr/>
            <p:nvPr/>
          </p:nvSpPr>
          <p:spPr bwMode="auto">
            <a:xfrm rot="9503393">
              <a:off x="7660721" y="2345024"/>
              <a:ext cx="376237" cy="1010936"/>
            </a:xfrm>
            <a:prstGeom prst="down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18" name="Group 17"/>
            <p:cNvGrpSpPr/>
            <p:nvPr/>
          </p:nvGrpSpPr>
          <p:grpSpPr>
            <a:xfrm>
              <a:off x="7484328" y="2952629"/>
              <a:ext cx="1366246" cy="984268"/>
              <a:chOff x="7403905" y="1102601"/>
              <a:chExt cx="1366246" cy="984268"/>
            </a:xfrm>
          </p:grpSpPr>
          <p:sp>
            <p:nvSpPr>
              <p:cNvPr id="8" name="Oval 7"/>
              <p:cNvSpPr/>
              <p:nvPr/>
            </p:nvSpPr>
            <p:spPr bwMode="auto">
              <a:xfrm>
                <a:off x="7403905" y="1102601"/>
                <a:ext cx="1366246" cy="984268"/>
              </a:xfrm>
              <a:prstGeom prst="ellipse">
                <a:avLst/>
              </a:prstGeom>
              <a:solidFill>
                <a:srgbClr val="FF79DC"/>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sz="1600" dirty="0">
                  <a:latin typeface="Gill Sans"/>
                </a:endParaRPr>
              </a:p>
            </p:txBody>
          </p:sp>
          <p:sp>
            <p:nvSpPr>
              <p:cNvPr id="9" name="TextBox 8"/>
              <p:cNvSpPr txBox="1"/>
              <p:nvPr/>
            </p:nvSpPr>
            <p:spPr>
              <a:xfrm>
                <a:off x="7452780" y="1394680"/>
                <a:ext cx="1268496" cy="369332"/>
              </a:xfrm>
              <a:prstGeom prst="rect">
                <a:avLst/>
              </a:prstGeom>
              <a:noFill/>
            </p:spPr>
            <p:txBody>
              <a:bodyPr wrap="square" rtlCol="0">
                <a:spAutoFit/>
              </a:bodyPr>
              <a:lstStyle/>
              <a:p>
                <a:pPr algn="ctr"/>
                <a:r>
                  <a:rPr lang="en-US" dirty="0">
                    <a:latin typeface="Gill Sans"/>
                  </a:rPr>
                  <a:t>Proposal</a:t>
                </a:r>
              </a:p>
            </p:txBody>
          </p:sp>
        </p:grpSp>
      </p:grpSp>
      <p:grpSp>
        <p:nvGrpSpPr>
          <p:cNvPr id="25" name="Group 24"/>
          <p:cNvGrpSpPr/>
          <p:nvPr/>
        </p:nvGrpSpPr>
        <p:grpSpPr>
          <a:xfrm>
            <a:off x="3637544" y="783289"/>
            <a:ext cx="2059052" cy="984268"/>
            <a:chOff x="2197787" y="1088914"/>
            <a:chExt cx="2059052" cy="984268"/>
          </a:xfrm>
        </p:grpSpPr>
        <p:sp>
          <p:nvSpPr>
            <p:cNvPr id="284" name="Down Arrow 283"/>
            <p:cNvSpPr/>
            <p:nvPr/>
          </p:nvSpPr>
          <p:spPr bwMode="auto">
            <a:xfrm rot="5943123">
              <a:off x="2515136" y="977836"/>
              <a:ext cx="376237" cy="1010936"/>
            </a:xfrm>
            <a:prstGeom prst="down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281" name="Group 280"/>
            <p:cNvGrpSpPr/>
            <p:nvPr/>
          </p:nvGrpSpPr>
          <p:grpSpPr>
            <a:xfrm>
              <a:off x="2890593" y="1088914"/>
              <a:ext cx="1366246" cy="984268"/>
              <a:chOff x="7403905" y="1102601"/>
              <a:chExt cx="1366246" cy="984268"/>
            </a:xfrm>
          </p:grpSpPr>
          <p:sp>
            <p:nvSpPr>
              <p:cNvPr id="282" name="Oval 281"/>
              <p:cNvSpPr/>
              <p:nvPr/>
            </p:nvSpPr>
            <p:spPr bwMode="auto">
              <a:xfrm>
                <a:off x="7403905" y="1102601"/>
                <a:ext cx="1366246" cy="984268"/>
              </a:xfrm>
              <a:prstGeom prst="ellipse">
                <a:avLst/>
              </a:prstGeom>
              <a:solidFill>
                <a:srgbClr val="FF79DC"/>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sz="1600" dirty="0">
                  <a:latin typeface="Gill Sans"/>
                </a:endParaRPr>
              </a:p>
            </p:txBody>
          </p:sp>
          <p:sp>
            <p:nvSpPr>
              <p:cNvPr id="283" name="TextBox 282"/>
              <p:cNvSpPr txBox="1"/>
              <p:nvPr/>
            </p:nvSpPr>
            <p:spPr>
              <a:xfrm>
                <a:off x="7452780" y="1394680"/>
                <a:ext cx="1268496" cy="369332"/>
              </a:xfrm>
              <a:prstGeom prst="rect">
                <a:avLst/>
              </a:prstGeom>
              <a:noFill/>
            </p:spPr>
            <p:txBody>
              <a:bodyPr wrap="square" rtlCol="0">
                <a:spAutoFit/>
              </a:bodyPr>
              <a:lstStyle/>
              <a:p>
                <a:pPr algn="ctr"/>
                <a:r>
                  <a:rPr lang="en-US" dirty="0">
                    <a:latin typeface="Gill Sans"/>
                  </a:rPr>
                  <a:t>Proposal</a:t>
                </a:r>
              </a:p>
            </p:txBody>
          </p:sp>
        </p:grpSp>
      </p:grpSp>
      <p:sp>
        <p:nvSpPr>
          <p:cNvPr id="20" name="TextBox 19"/>
          <p:cNvSpPr txBox="1"/>
          <p:nvPr/>
        </p:nvSpPr>
        <p:spPr>
          <a:xfrm>
            <a:off x="5572040" y="2429989"/>
            <a:ext cx="1566454" cy="707886"/>
          </a:xfrm>
          <a:prstGeom prst="rect">
            <a:avLst/>
          </a:prstGeom>
          <a:noFill/>
        </p:spPr>
        <p:txBody>
          <a:bodyPr wrap="none" rtlCol="0">
            <a:spAutoFit/>
          </a:bodyPr>
          <a:lstStyle/>
          <a:p>
            <a:pPr algn="ctr"/>
            <a:r>
              <a:rPr lang="en-US" sz="2000" dirty="0">
                <a:latin typeface="Gill Sans"/>
              </a:rPr>
              <a:t>Epidemic </a:t>
            </a:r>
          </a:p>
          <a:p>
            <a:pPr algn="ctr"/>
            <a:r>
              <a:rPr lang="en-US" sz="2000" dirty="0">
                <a:latin typeface="Gill Sans"/>
              </a:rPr>
              <a:t>Replication</a:t>
            </a:r>
          </a:p>
        </p:txBody>
      </p:sp>
      <p:grpSp>
        <p:nvGrpSpPr>
          <p:cNvPr id="22" name="Group 21"/>
          <p:cNvGrpSpPr/>
          <p:nvPr/>
        </p:nvGrpSpPr>
        <p:grpSpPr>
          <a:xfrm>
            <a:off x="8102550" y="633908"/>
            <a:ext cx="2514600" cy="1914724"/>
            <a:chOff x="6597157" y="825819"/>
            <a:chExt cx="2514600" cy="1914724"/>
          </a:xfrm>
        </p:grpSpPr>
        <p:grpSp>
          <p:nvGrpSpPr>
            <p:cNvPr id="285" name="Group 284"/>
            <p:cNvGrpSpPr/>
            <p:nvPr/>
          </p:nvGrpSpPr>
          <p:grpSpPr>
            <a:xfrm>
              <a:off x="6597157" y="825819"/>
              <a:ext cx="2209800" cy="1609924"/>
              <a:chOff x="588498" y="2392893"/>
              <a:chExt cx="2209800" cy="1609924"/>
            </a:xfrm>
          </p:grpSpPr>
          <p:grpSp>
            <p:nvGrpSpPr>
              <p:cNvPr id="286" name="Group 285"/>
              <p:cNvGrpSpPr/>
              <p:nvPr/>
            </p:nvGrpSpPr>
            <p:grpSpPr>
              <a:xfrm>
                <a:off x="588498" y="3320472"/>
                <a:ext cx="2209800" cy="682345"/>
                <a:chOff x="533400" y="1981939"/>
                <a:chExt cx="4267200" cy="1375777"/>
              </a:xfrm>
            </p:grpSpPr>
            <p:sp>
              <p:nvSpPr>
                <p:cNvPr id="288" name="Rounded Rectangle 287"/>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89" name="Rounded Rectangle 288"/>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0" name="Right Arrow 289"/>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1" name="Rounded Rectangle 29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2" name="Rounded Rectangle 291"/>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3" name="Right Arrow 292"/>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4" name="Right Arrow 293"/>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5" name="Right Arrow 294"/>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6" name="Rounded Rectangle 295"/>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7" name="Rounded Rectangle 296"/>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8" name="TextBox 297"/>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99" name="Straight Arrow Connector 298"/>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0" name="TextBox 299"/>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01" name="Right Arrow 300"/>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2" name="Rounded Rectangle 301"/>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87" name="Rectangle 286"/>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303" name="Group 302"/>
            <p:cNvGrpSpPr/>
            <p:nvPr/>
          </p:nvGrpSpPr>
          <p:grpSpPr>
            <a:xfrm>
              <a:off x="6749557" y="978219"/>
              <a:ext cx="2209800" cy="1609924"/>
              <a:chOff x="588498" y="2392893"/>
              <a:chExt cx="2209800" cy="1609924"/>
            </a:xfrm>
          </p:grpSpPr>
          <p:grpSp>
            <p:nvGrpSpPr>
              <p:cNvPr id="304" name="Group 303"/>
              <p:cNvGrpSpPr/>
              <p:nvPr/>
            </p:nvGrpSpPr>
            <p:grpSpPr>
              <a:xfrm>
                <a:off x="588498" y="3320472"/>
                <a:ext cx="2209800" cy="682345"/>
                <a:chOff x="533400" y="1981939"/>
                <a:chExt cx="4267200" cy="1375777"/>
              </a:xfrm>
            </p:grpSpPr>
            <p:sp>
              <p:nvSpPr>
                <p:cNvPr id="306" name="Rounded Rectangle 305"/>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307" name="Rounded Rectangle 306"/>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8" name="Right Arrow 307"/>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9" name="Rounded Rectangle 308"/>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0" name="Rounded Rectangle 30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1" name="Right Arrow 310"/>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2" name="Right Arrow 311"/>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3" name="Right Arrow 312"/>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4" name="Rounded Rectangle 313"/>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5" name="Rounded Rectangle 314"/>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6" name="TextBox 315"/>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317" name="Straight Arrow Connector 316"/>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19" name="Right Arrow 318"/>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0" name="Rounded Rectangle 319"/>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305" name="Rectangle 304"/>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321" name="Group 320"/>
            <p:cNvGrpSpPr/>
            <p:nvPr/>
          </p:nvGrpSpPr>
          <p:grpSpPr>
            <a:xfrm>
              <a:off x="6901957" y="1130619"/>
              <a:ext cx="2209800" cy="1609924"/>
              <a:chOff x="588498" y="2392893"/>
              <a:chExt cx="2209800" cy="1609924"/>
            </a:xfrm>
          </p:grpSpPr>
          <p:grpSp>
            <p:nvGrpSpPr>
              <p:cNvPr id="322" name="Group 321"/>
              <p:cNvGrpSpPr/>
              <p:nvPr/>
            </p:nvGrpSpPr>
            <p:grpSpPr>
              <a:xfrm>
                <a:off x="588498" y="3320472"/>
                <a:ext cx="2209800" cy="682345"/>
                <a:chOff x="533400" y="1981939"/>
                <a:chExt cx="4267200" cy="1375777"/>
              </a:xfrm>
            </p:grpSpPr>
            <p:sp>
              <p:nvSpPr>
                <p:cNvPr id="324" name="Rounded Rectangle 323"/>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325" name="Rounded Rectangle 324"/>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6" name="Right Arrow 325"/>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7" name="Rounded Rectangle 326"/>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8" name="Rounded Rectangle 327"/>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9" name="Right Arrow 328"/>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0" name="Right Arrow 329"/>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1" name="Right Arrow 330"/>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2" name="Rounded Rectangle 331"/>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3" name="Rounded Rectangle 332"/>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4" name="TextBox 333"/>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335" name="Straight Arrow Connector 334"/>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37" name="Right Arrow 336"/>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8" name="Rounded Rectangle 337"/>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323" name="Rectangle 322"/>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sp>
        <p:nvSpPr>
          <p:cNvPr id="344" name="Down Arrow 343"/>
          <p:cNvSpPr/>
          <p:nvPr/>
        </p:nvSpPr>
        <p:spPr bwMode="auto">
          <a:xfrm>
            <a:off x="2462768" y="2108719"/>
            <a:ext cx="339159" cy="499107"/>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5" name="Down Arrow 344"/>
          <p:cNvSpPr/>
          <p:nvPr/>
        </p:nvSpPr>
        <p:spPr bwMode="auto">
          <a:xfrm rot="6161706">
            <a:off x="5973982" y="2496863"/>
            <a:ext cx="408816" cy="3627153"/>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6" name="Down Arrow 345"/>
          <p:cNvSpPr/>
          <p:nvPr/>
        </p:nvSpPr>
        <p:spPr bwMode="auto">
          <a:xfrm rot="3157062">
            <a:off x="4861736" y="1890345"/>
            <a:ext cx="339159" cy="1775790"/>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7" name="Down Arrow 346"/>
          <p:cNvSpPr/>
          <p:nvPr/>
        </p:nvSpPr>
        <p:spPr bwMode="auto">
          <a:xfrm rot="10800000">
            <a:off x="8888159" y="2489172"/>
            <a:ext cx="339159" cy="725821"/>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24" name="Group 23"/>
          <p:cNvGrpSpPr/>
          <p:nvPr/>
        </p:nvGrpSpPr>
        <p:grpSpPr>
          <a:xfrm>
            <a:off x="3396079" y="1780597"/>
            <a:ext cx="4841248" cy="2648681"/>
            <a:chOff x="1849339" y="2088624"/>
            <a:chExt cx="4841248" cy="2648681"/>
          </a:xfrm>
        </p:grpSpPr>
        <p:sp>
          <p:nvSpPr>
            <p:cNvPr id="7" name="Up-Down Arrow 6"/>
            <p:cNvSpPr/>
            <p:nvPr/>
          </p:nvSpPr>
          <p:spPr bwMode="auto">
            <a:xfrm rot="18005100">
              <a:off x="4034490" y="1305414"/>
              <a:ext cx="470945" cy="4841248"/>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75" name="Up-Down Arrow 274"/>
            <p:cNvSpPr/>
            <p:nvPr/>
          </p:nvSpPr>
          <p:spPr bwMode="auto">
            <a:xfrm rot="20198877">
              <a:off x="5791645" y="2601442"/>
              <a:ext cx="432987" cy="2135863"/>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78" name="Up-Down Arrow 277"/>
            <p:cNvSpPr/>
            <p:nvPr/>
          </p:nvSpPr>
          <p:spPr bwMode="auto">
            <a:xfrm rot="5562560">
              <a:off x="3028868" y="1355780"/>
              <a:ext cx="407187" cy="1872875"/>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spTree>
    <p:extLst>
      <p:ext uri="{BB962C8B-B14F-4D97-AF65-F5344CB8AC3E}">
        <p14:creationId xmlns:p14="http://schemas.microsoft.com/office/powerpoint/2010/main" val="8862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6"/>
                                        </p:tgtEl>
                                        <p:attrNameLst>
                                          <p:attrName>style.visibility</p:attrName>
                                        </p:attrNameLst>
                                      </p:cBhvr>
                                      <p:to>
                                        <p:strVal val="visible"/>
                                      </p:to>
                                    </p:set>
                                    <p:anim calcmode="lin" valueType="num">
                                      <p:cBhvr>
                                        <p:cTn id="19" dur="500" fill="hold"/>
                                        <p:tgtEl>
                                          <p:spTgt spid="146"/>
                                        </p:tgtEl>
                                        <p:attrNameLst>
                                          <p:attrName>ppt_w</p:attrName>
                                        </p:attrNameLst>
                                      </p:cBhvr>
                                      <p:tavLst>
                                        <p:tav tm="0">
                                          <p:val>
                                            <p:fltVal val="0"/>
                                          </p:val>
                                        </p:tav>
                                        <p:tav tm="100000">
                                          <p:val>
                                            <p:strVal val="#ppt_w"/>
                                          </p:val>
                                        </p:tav>
                                      </p:tavLst>
                                    </p:anim>
                                    <p:anim calcmode="lin" valueType="num">
                                      <p:cBhvr>
                                        <p:cTn id="20" dur="500" fill="hold"/>
                                        <p:tgtEl>
                                          <p:spTgt spid="146"/>
                                        </p:tgtEl>
                                        <p:attrNameLst>
                                          <p:attrName>ppt_h</p:attrName>
                                        </p:attrNameLst>
                                      </p:cBhvr>
                                      <p:tavLst>
                                        <p:tav tm="0">
                                          <p:val>
                                            <p:fltVal val="0"/>
                                          </p:val>
                                        </p:tav>
                                        <p:tav tm="100000">
                                          <p:val>
                                            <p:strVal val="#ppt_h"/>
                                          </p:val>
                                        </p:tav>
                                      </p:tavLst>
                                    </p:anim>
                                    <p:animEffect transition="in" filter="fade">
                                      <p:cBhvr>
                                        <p:cTn id="21" dur="500"/>
                                        <p:tgtEl>
                                          <p:spTgt spid="14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righ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40"/>
                                        </p:tgtEl>
                                        <p:attrNameLst>
                                          <p:attrName>style.visibility</p:attrName>
                                        </p:attrNameLst>
                                      </p:cBhvr>
                                      <p:to>
                                        <p:strVal val="visible"/>
                                      </p:to>
                                    </p:set>
                                    <p:animEffect transition="in" filter="wipe(down)">
                                      <p:cBhvr>
                                        <p:cTn id="41" dur="500"/>
                                        <p:tgtEl>
                                          <p:spTgt spid="34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3">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3">
                                            <p:txEl>
                                              <p:pRg st="1" end="1"/>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44"/>
                                        </p:tgtEl>
                                        <p:attrNameLst>
                                          <p:attrName>style.visibility</p:attrName>
                                        </p:attrNameLst>
                                      </p:cBhvr>
                                      <p:to>
                                        <p:strVal val="visible"/>
                                      </p:to>
                                    </p:set>
                                    <p:animEffect transition="in" filter="wipe(up)">
                                      <p:cBhvr>
                                        <p:cTn id="65" dur="500"/>
                                        <p:tgtEl>
                                          <p:spTgt spid="34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Effect transition="in" filter="wipe(right)">
                                      <p:cBhvr>
                                        <p:cTn id="68" dur="500"/>
                                        <p:tgtEl>
                                          <p:spTgt spid="34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46"/>
                                        </p:tgtEl>
                                        <p:attrNameLst>
                                          <p:attrName>style.visibility</p:attrName>
                                        </p:attrNameLst>
                                      </p:cBhvr>
                                      <p:to>
                                        <p:strVal val="visible"/>
                                      </p:to>
                                    </p:set>
                                    <p:animEffect transition="in" filter="wipe(up)">
                                      <p:cBhvr>
                                        <p:cTn id="71" dur="500"/>
                                        <p:tgtEl>
                                          <p:spTgt spid="346"/>
                                        </p:tgtEl>
                                      </p:cBhvr>
                                    </p:animEffect>
                                  </p:childTnLst>
                                </p:cTn>
                              </p:par>
                            </p:childTnLst>
                          </p:cTn>
                        </p:par>
                        <p:par>
                          <p:cTn id="72" fill="hold">
                            <p:stCondLst>
                              <p:cond delay="1500"/>
                            </p:stCondLst>
                            <p:childTnLst>
                              <p:par>
                                <p:cTn id="73" presetID="31"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style.rotation</p:attrName>
                                        </p:attrNameLst>
                                      </p:cBhvr>
                                      <p:tavLst>
                                        <p:tav tm="0">
                                          <p:val>
                                            <p:fltVal val="90"/>
                                          </p:val>
                                        </p:tav>
                                        <p:tav tm="100000">
                                          <p:val>
                                            <p:fltVal val="0"/>
                                          </p:val>
                                        </p:tav>
                                      </p:tavLst>
                                    </p:anim>
                                    <p:animEffect transition="in" filter="fade">
                                      <p:cBhvr>
                                        <p:cTn id="78" dur="1000"/>
                                        <p:tgtEl>
                                          <p:spTgt spid="22"/>
                                        </p:tgtEl>
                                      </p:cBhvr>
                                    </p:animEffect>
                                  </p:child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347"/>
                                        </p:tgtEl>
                                        <p:attrNameLst>
                                          <p:attrName>style.visibility</p:attrName>
                                        </p:attrNameLst>
                                      </p:cBhvr>
                                      <p:to>
                                        <p:strVal val="visible"/>
                                      </p:to>
                                    </p:set>
                                    <p:animEffect transition="in" filter="wipe(down)">
                                      <p:cBhvr>
                                        <p:cTn id="82" dur="500"/>
                                        <p:tgtEl>
                                          <p:spTgt spid="34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uiExpand="1" build="p"/>
      <p:bldP spid="20" grpId="0"/>
      <p:bldP spid="344" grpId="0" animBg="1"/>
      <p:bldP spid="345" grpId="0" animBg="1"/>
      <p:bldP spid="346" grpId="0" animBg="1"/>
      <p:bldP spid="34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152400"/>
            <a:ext cx="10515600" cy="533400"/>
          </a:xfrm>
        </p:spPr>
        <p:txBody>
          <a:bodyPr/>
          <a:lstStyle/>
          <a:p>
            <a:r>
              <a:rPr lang="en-US" altLang="ko-KR" dirty="0">
                <a:latin typeface="Gill Sans Light"/>
                <a:ea typeface="굴림" panose="020B0600000101010101" pitchFamily="34" charset="-127"/>
              </a:rPr>
              <a:t>Recall: Distributed Applications Build With Messages</a:t>
            </a:r>
          </a:p>
        </p:txBody>
      </p:sp>
      <p:sp>
        <p:nvSpPr>
          <p:cNvPr id="1016835" name="Rectangle 3"/>
          <p:cNvSpPr>
            <a:spLocks noGrp="1" noChangeArrowheads="1"/>
          </p:cNvSpPr>
          <p:nvPr>
            <p:ph type="body" idx="1"/>
          </p:nvPr>
        </p:nvSpPr>
        <p:spPr>
          <a:xfrm>
            <a:off x="533400" y="685800"/>
            <a:ext cx="11430000" cy="5943600"/>
          </a:xfrm>
        </p:spPr>
        <p:txBody>
          <a:bodyPr>
            <a:normAutofit/>
          </a:bodyPr>
          <a:lstStyle/>
          <a:p>
            <a:pPr>
              <a:lnSpc>
                <a:spcPct val="80000"/>
              </a:lnSpc>
              <a:spcBef>
                <a:spcPct val="10000"/>
              </a:spcBef>
            </a:pPr>
            <a:r>
              <a:rPr lang="en-US" altLang="ko-KR" dirty="0">
                <a:latin typeface="Gill Sans Light"/>
                <a:ea typeface="굴림" panose="020B0600000101010101" pitchFamily="34" charset="-127"/>
              </a:rPr>
              <a:t>How do you actually program a distributed application?</a:t>
            </a:r>
          </a:p>
          <a:p>
            <a:pPr lvl="1">
              <a:lnSpc>
                <a:spcPct val="80000"/>
              </a:lnSpc>
              <a:spcBef>
                <a:spcPct val="10000"/>
              </a:spcBef>
            </a:pPr>
            <a:r>
              <a:rPr lang="en-US" altLang="ko-KR" dirty="0">
                <a:latin typeface="Gill Sans Light"/>
                <a:ea typeface="굴림" panose="020B0600000101010101" pitchFamily="34" charset="-127"/>
              </a:rPr>
              <a:t>Need to synchronize multiple threads, running on different machines </a:t>
            </a:r>
          </a:p>
          <a:p>
            <a:pPr lvl="2">
              <a:lnSpc>
                <a:spcPct val="80000"/>
              </a:lnSpc>
              <a:spcBef>
                <a:spcPct val="10000"/>
              </a:spcBef>
            </a:pPr>
            <a:r>
              <a:rPr lang="en-US" altLang="ko-KR" dirty="0">
                <a:latin typeface="Gill Sans Light"/>
                <a:ea typeface="굴림" panose="020B0600000101010101" pitchFamily="34" charset="-127"/>
              </a:rPr>
              <a:t>No shared memory, so cannot use </a:t>
            </a:r>
            <a:r>
              <a:rPr lang="en-US" altLang="ko-KR" dirty="0" err="1">
                <a:latin typeface="Gill Sans Light"/>
                <a:ea typeface="굴림" panose="020B0600000101010101" pitchFamily="34" charset="-127"/>
              </a:rPr>
              <a:t>test&amp;set</a:t>
            </a: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One Abstraction: send/receive messages</a:t>
            </a:r>
          </a:p>
          <a:p>
            <a:pPr lvl="2">
              <a:lnSpc>
                <a:spcPct val="80000"/>
              </a:lnSpc>
              <a:spcBef>
                <a:spcPct val="10000"/>
              </a:spcBef>
            </a:pPr>
            <a:r>
              <a:rPr lang="en-US" altLang="ko-KR" dirty="0">
                <a:latin typeface="Gill Sans Light"/>
                <a:ea typeface="굴림" panose="020B0600000101010101" pitchFamily="34" charset="-127"/>
              </a:rPr>
              <a:t>Already atomic: no receiver gets portion of a message and two receivers cannot get same message</a:t>
            </a:r>
          </a:p>
          <a:p>
            <a:pPr>
              <a:lnSpc>
                <a:spcPct val="80000"/>
              </a:lnSpc>
              <a:spcBef>
                <a:spcPct val="10000"/>
              </a:spcBef>
            </a:pPr>
            <a:r>
              <a:rPr lang="en-US" altLang="ko-KR" dirty="0">
                <a:latin typeface="Gill Sans Light"/>
                <a:ea typeface="굴림" panose="020B0600000101010101" pitchFamily="34" charset="-127"/>
              </a:rPr>
              <a:t>Interface:</a:t>
            </a:r>
          </a:p>
          <a:p>
            <a:pPr lvl="1">
              <a:lnSpc>
                <a:spcPct val="80000"/>
              </a:lnSpc>
              <a:spcBef>
                <a:spcPct val="10000"/>
              </a:spcBef>
            </a:pPr>
            <a:r>
              <a:rPr lang="en-US" altLang="ko-KR" dirty="0">
                <a:latin typeface="Gill Sans Light"/>
                <a:ea typeface="굴림" panose="020B0600000101010101" pitchFamily="34" charset="-127"/>
              </a:rPr>
              <a:t>Mailbox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temporary holding area for messages</a:t>
            </a:r>
          </a:p>
          <a:p>
            <a:pPr lvl="2">
              <a:lnSpc>
                <a:spcPct val="80000"/>
              </a:lnSpc>
              <a:spcBef>
                <a:spcPct val="10000"/>
              </a:spcBef>
            </a:pPr>
            <a:r>
              <a:rPr lang="en-US" altLang="ko-KR" dirty="0">
                <a:latin typeface="Gill Sans Light"/>
                <a:ea typeface="굴림" panose="020B0600000101010101" pitchFamily="34" charset="-127"/>
              </a:rPr>
              <a:t>Includes both </a:t>
            </a:r>
            <a:r>
              <a:rPr lang="en-US" altLang="ko-KR" dirty="0">
                <a:solidFill>
                  <a:srgbClr val="FF0000"/>
                </a:solidFill>
                <a:latin typeface="Gill Sans Light"/>
                <a:ea typeface="굴림" panose="020B0600000101010101" pitchFamily="34" charset="-127"/>
              </a:rPr>
              <a:t>destination location </a:t>
            </a:r>
            <a:r>
              <a:rPr lang="en-US" altLang="ko-KR" dirty="0">
                <a:latin typeface="Gill Sans Light"/>
                <a:ea typeface="굴림" panose="020B0600000101010101" pitchFamily="34" charset="-127"/>
              </a:rPr>
              <a:t>and </a:t>
            </a:r>
            <a:r>
              <a:rPr lang="en-US" altLang="ko-KR" dirty="0" smtClean="0">
                <a:solidFill>
                  <a:srgbClr val="FF0000"/>
                </a:solidFill>
                <a:latin typeface="Gill Sans Light"/>
                <a:ea typeface="굴림" panose="020B0600000101010101" pitchFamily="34" charset="-127"/>
              </a:rPr>
              <a:t>queue</a:t>
            </a:r>
          </a:p>
          <a:p>
            <a:pPr lvl="2">
              <a:lnSpc>
                <a:spcPct val="80000"/>
              </a:lnSpc>
              <a:spcBef>
                <a:spcPct val="10000"/>
              </a:spcBef>
            </a:pPr>
            <a:r>
              <a:rPr lang="en-US" altLang="ko-KR" dirty="0" smtClean="0">
                <a:latin typeface="Gill Sans Light"/>
                <a:ea typeface="굴림" panose="020B0600000101010101" pitchFamily="34" charset="-127"/>
              </a:rPr>
              <a:t>Over Internet, </a:t>
            </a:r>
            <a:r>
              <a:rPr lang="en-US" altLang="ko-KR" dirty="0" smtClean="0">
                <a:solidFill>
                  <a:srgbClr val="FF0000"/>
                </a:solidFill>
                <a:latin typeface="Gill Sans Light"/>
                <a:ea typeface="굴림" panose="020B0600000101010101" pitchFamily="34" charset="-127"/>
              </a:rPr>
              <a:t>destination</a:t>
            </a:r>
            <a:r>
              <a:rPr lang="en-US" altLang="ko-KR" dirty="0" smtClean="0">
                <a:latin typeface="Gill Sans Light"/>
                <a:ea typeface="굴림" panose="020B0600000101010101" pitchFamily="34" charset="-127"/>
              </a:rPr>
              <a:t> specified by </a:t>
            </a:r>
            <a:r>
              <a:rPr lang="en-US" altLang="ko-KR" dirty="0" smtClean="0">
                <a:solidFill>
                  <a:srgbClr val="FF0000"/>
                </a:solidFill>
                <a:latin typeface="Gill Sans Light"/>
                <a:ea typeface="굴림" panose="020B0600000101010101" pitchFamily="34" charset="-127"/>
              </a:rPr>
              <a:t>IP address </a:t>
            </a:r>
            <a:r>
              <a:rPr lang="en-US" altLang="ko-KR" dirty="0" smtClean="0">
                <a:latin typeface="Gill Sans Light"/>
                <a:ea typeface="굴림" panose="020B0600000101010101" pitchFamily="34" charset="-127"/>
              </a:rPr>
              <a:t>and </a:t>
            </a:r>
            <a:r>
              <a:rPr lang="en-US" altLang="ko-KR" dirty="0" smtClean="0">
                <a:solidFill>
                  <a:srgbClr val="FF0000"/>
                </a:solidFill>
                <a:latin typeface="Gill Sans Light"/>
                <a:ea typeface="굴림" panose="020B0600000101010101" pitchFamily="34" charset="-127"/>
              </a:rPr>
              <a:t>Port</a:t>
            </a:r>
            <a:r>
              <a:rPr lang="en-US" altLang="ko-KR" dirty="0" smtClean="0">
                <a:latin typeface="Gill Sans Light"/>
                <a:ea typeface="굴림" panose="020B0600000101010101" pitchFamily="34" charset="-127"/>
              </a:rPr>
              <a:t> (Recall Web server example!)</a:t>
            </a: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Send(</a:t>
            </a:r>
            <a:r>
              <a:rPr lang="en-US" altLang="ko-KR" dirty="0" err="1">
                <a:latin typeface="Gill Sans Light"/>
                <a:ea typeface="굴림" panose="020B0600000101010101" pitchFamily="34" charset="-127"/>
              </a:rPr>
              <a:t>message,mbox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Send message to remote mailbox identified by </a:t>
            </a:r>
            <a:r>
              <a:rPr lang="en-US" altLang="ko-KR" dirty="0" err="1">
                <a:latin typeface="Gill Sans Light"/>
                <a:ea typeface="굴림" panose="020B0600000101010101" pitchFamily="34" charset="-127"/>
              </a:rPr>
              <a:t>mbox</a:t>
            </a: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Receive(</a:t>
            </a:r>
            <a:r>
              <a:rPr lang="en-US" altLang="ko-KR" dirty="0" err="1">
                <a:latin typeface="Gill Sans Light"/>
                <a:ea typeface="굴림" panose="020B0600000101010101" pitchFamily="34" charset="-127"/>
              </a:rPr>
              <a:t>buffer,mbox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Wait until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has message, copy into buffer, and return</a:t>
            </a:r>
          </a:p>
          <a:p>
            <a:pPr lvl="2">
              <a:lnSpc>
                <a:spcPct val="80000"/>
              </a:lnSpc>
              <a:spcBef>
                <a:spcPct val="10000"/>
              </a:spcBef>
            </a:pPr>
            <a:r>
              <a:rPr lang="en-US" altLang="ko-KR" dirty="0">
                <a:latin typeface="Gill Sans Light"/>
                <a:ea typeface="굴림" panose="020B0600000101010101" pitchFamily="34" charset="-127"/>
              </a:rPr>
              <a:t>If threads sleeping on this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wake up one of them</a:t>
            </a:r>
          </a:p>
        </p:txBody>
      </p:sp>
      <p:grpSp>
        <p:nvGrpSpPr>
          <p:cNvPr id="1016836" name="Group 4"/>
          <p:cNvGrpSpPr>
            <a:grpSpLocks/>
          </p:cNvGrpSpPr>
          <p:nvPr/>
        </p:nvGrpSpPr>
        <p:grpSpPr bwMode="auto">
          <a:xfrm>
            <a:off x="2971801" y="1676400"/>
            <a:ext cx="6556375" cy="1304925"/>
            <a:chOff x="576" y="1626"/>
            <a:chExt cx="4130" cy="822"/>
          </a:xfrm>
        </p:grpSpPr>
        <p:sp>
          <p:nvSpPr>
            <p:cNvPr id="19462" name="AutoShape 5"/>
            <p:cNvSpPr>
              <a:spLocks noChangeArrowheads="1"/>
            </p:cNvSpPr>
            <p:nvPr/>
          </p:nvSpPr>
          <p:spPr bwMode="auto">
            <a:xfrm>
              <a:off x="1538"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3" name="AutoShape 6"/>
            <p:cNvSpPr>
              <a:spLocks noChangeArrowheads="1"/>
            </p:cNvSpPr>
            <p:nvPr/>
          </p:nvSpPr>
          <p:spPr bwMode="auto">
            <a:xfrm>
              <a:off x="3382"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4" name="Cloud"/>
            <p:cNvSpPr>
              <a:spLocks noChangeAspect="1" noEditPoints="1" noChangeArrowheads="1"/>
            </p:cNvSpPr>
            <p:nvPr/>
          </p:nvSpPr>
          <p:spPr bwMode="auto">
            <a:xfrm>
              <a:off x="1898" y="1626"/>
              <a:ext cx="1444" cy="822"/>
            </a:xfrm>
            <a:custGeom>
              <a:avLst/>
              <a:gdLst>
                <a:gd name="T0" fmla="*/ 4 w 21600"/>
                <a:gd name="T1" fmla="*/ 411 h 21600"/>
                <a:gd name="T2" fmla="*/ 722 w 21600"/>
                <a:gd name="T3" fmla="*/ 821 h 21600"/>
                <a:gd name="T4" fmla="*/ 1443 w 21600"/>
                <a:gd name="T5" fmla="*/ 411 h 21600"/>
                <a:gd name="T6" fmla="*/ 722 w 21600"/>
                <a:gd name="T7" fmla="*/ 47 h 21600"/>
                <a:gd name="T8" fmla="*/ 0 60000 65536"/>
                <a:gd name="T9" fmla="*/ 0 60000 65536"/>
                <a:gd name="T10" fmla="*/ 0 60000 65536"/>
                <a:gd name="T11" fmla="*/ 0 60000 65536"/>
                <a:gd name="T12" fmla="*/ 2977 w 21600"/>
                <a:gd name="T13" fmla="*/ 3258 h 21600"/>
                <a:gd name="T14" fmla="*/ 17083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Light"/>
              </a:endParaRPr>
            </a:p>
          </p:txBody>
        </p:sp>
        <p:pic>
          <p:nvPicPr>
            <p:cNvPr id="1946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 y="1776"/>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4" y="1782"/>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0"/>
            <p:cNvSpPr txBox="1">
              <a:spLocks noChangeArrowheads="1"/>
            </p:cNvSpPr>
            <p:nvPr/>
          </p:nvSpPr>
          <p:spPr bwMode="auto">
            <a:xfrm>
              <a:off x="2191" y="1937"/>
              <a:ext cx="83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Network</a:t>
              </a:r>
            </a:p>
          </p:txBody>
        </p:sp>
        <p:sp>
          <p:nvSpPr>
            <p:cNvPr id="19468" name="Text Box 11"/>
            <p:cNvSpPr txBox="1">
              <a:spLocks noChangeArrowheads="1"/>
            </p:cNvSpPr>
            <p:nvPr/>
          </p:nvSpPr>
          <p:spPr bwMode="auto">
            <a:xfrm rot="5400000">
              <a:off x="1148" y="1906"/>
              <a:ext cx="550"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Send</a:t>
              </a:r>
            </a:p>
          </p:txBody>
        </p:sp>
        <p:sp>
          <p:nvSpPr>
            <p:cNvPr id="19469" name="Text Box 12"/>
            <p:cNvSpPr txBox="1">
              <a:spLocks noChangeArrowheads="1"/>
            </p:cNvSpPr>
            <p:nvPr/>
          </p:nvSpPr>
          <p:spPr bwMode="auto">
            <a:xfrm rot="5400000">
              <a:off x="3478" y="18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p:txBody>
        </p:sp>
      </p:grpSp>
      <p:sp>
        <p:nvSpPr>
          <p:cNvPr id="1016845" name="Document"/>
          <p:cNvSpPr>
            <a:spLocks noEditPoints="1" noChangeArrowheads="1"/>
          </p:cNvSpPr>
          <p:nvPr/>
        </p:nvSpPr>
        <p:spPr bwMode="auto">
          <a:xfrm>
            <a:off x="-533400" y="2514600"/>
            <a:ext cx="457200" cy="685800"/>
          </a:xfrm>
          <a:custGeom>
            <a:avLst/>
            <a:gdLst>
              <a:gd name="T0" fmla="*/ 227690 w 21600"/>
              <a:gd name="T1" fmla="*/ 686816 h 21600"/>
              <a:gd name="T2" fmla="*/ 1799 w 21600"/>
              <a:gd name="T3" fmla="*/ 344456 h 21600"/>
              <a:gd name="T4" fmla="*/ 227690 w 21600"/>
              <a:gd name="T5" fmla="*/ 2572 h 21600"/>
              <a:gd name="T6" fmla="*/ 459444 w 21600"/>
              <a:gd name="T7" fmla="*/ 338201 h 21600"/>
              <a:gd name="T8" fmla="*/ 227690 w 21600"/>
              <a:gd name="T9" fmla="*/ 686816 h 21600"/>
              <a:gd name="T10" fmla="*/ 0 w 21600"/>
              <a:gd name="T11" fmla="*/ 0 h 21600"/>
              <a:gd name="T12" fmla="*/ 457200 w 21600"/>
              <a:gd name="T13" fmla="*/ 0 h 21600"/>
              <a:gd name="T14" fmla="*/ 457200 w 21600"/>
              <a:gd name="T15" fmla="*/ 6858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Light"/>
            </a:endParaRPr>
          </a:p>
        </p:txBody>
      </p:sp>
    </p:spTree>
    <p:extLst>
      <p:ext uri="{BB962C8B-B14F-4D97-AF65-F5344CB8AC3E}">
        <p14:creationId xmlns:p14="http://schemas.microsoft.com/office/powerpoint/2010/main" val="350701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115509</TotalTime>
  <Pages>60</Pages>
  <Words>5045</Words>
  <Application>Microsoft Office PowerPoint</Application>
  <PresentationFormat>Widescreen</PresentationFormat>
  <Paragraphs>803</Paragraphs>
  <Slides>51</Slides>
  <Notes>29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51</vt:i4>
      </vt:variant>
    </vt:vector>
  </HeadingPairs>
  <TitlesOfParts>
    <vt:vector size="67" baseType="lpstr">
      <vt:lpstr>ＭＳ Ｐゴシック</vt:lpstr>
      <vt:lpstr>Arial</vt:lpstr>
      <vt:lpstr>Calibri</vt:lpstr>
      <vt:lpstr>Comic Sans MS</vt:lpstr>
      <vt:lpstr>Consolas</vt:lpstr>
      <vt:lpstr>Courier</vt:lpstr>
      <vt:lpstr>Courier New</vt:lpstr>
      <vt:lpstr>Gill Sans</vt:lpstr>
      <vt:lpstr>Gill Sans Light</vt:lpstr>
      <vt:lpstr>Gill Sans MT</vt:lpstr>
      <vt:lpstr>GILL SANS SEMIBOLD</vt:lpstr>
      <vt:lpstr>굴림</vt:lpstr>
      <vt:lpstr>Helvetica</vt:lpstr>
      <vt:lpstr>Symbol</vt:lpstr>
      <vt:lpstr>Wingdings</vt:lpstr>
      <vt:lpstr>Office</vt:lpstr>
      <vt:lpstr>CS162 Operating Systems and Systems Programming Lecture 25  Distributed 2: Distributed Decision Making (Con’t), RPC, and Distributed Storage </vt:lpstr>
      <vt:lpstr>Recall: Distributed Consensus Making</vt:lpstr>
      <vt:lpstr>Recall: Two-Phase Commit Protocol (2PC)</vt:lpstr>
      <vt:lpstr>Alternatives to 2PC</vt:lpstr>
      <vt:lpstr>Byzantine General’s Problem</vt:lpstr>
      <vt:lpstr>Byzantine General’s Problem (con’t)</vt:lpstr>
      <vt:lpstr>Is a BlockChain a Distributed Decision Making Algorithm?</vt:lpstr>
      <vt:lpstr>Is a Blockchain a Distributed Decision Making Algorithm? (Con’t)</vt:lpstr>
      <vt:lpstr>Recall: Distributed Applications Build With Messages</vt:lpstr>
      <vt:lpstr>How do we know that both sides speak same language?</vt:lpstr>
      <vt:lpstr>Simple Data Types</vt:lpstr>
      <vt:lpstr>Machine Representation</vt:lpstr>
      <vt:lpstr>Endianness</vt:lpstr>
      <vt:lpstr>What Endian is the Internet?</vt:lpstr>
      <vt:lpstr>Dealing with Endianness</vt:lpstr>
      <vt:lpstr>What About Richer Objects?</vt:lpstr>
      <vt:lpstr>Data Serialization Formats</vt:lpstr>
      <vt:lpstr>Data Serialization Formats: Many Options</vt:lpstr>
      <vt:lpstr>Administrivia</vt:lpstr>
      <vt:lpstr>Administrivia (Con’t)</vt:lpstr>
      <vt:lpstr>Remote Procedure Call (RPC)</vt:lpstr>
      <vt:lpstr>RPC Concept</vt:lpstr>
      <vt:lpstr>RPC Information Flow</vt:lpstr>
      <vt:lpstr>RPC Implementation</vt:lpstr>
      <vt:lpstr>RPC Details (1/3)</vt:lpstr>
      <vt:lpstr>RPC Details (2/3)</vt:lpstr>
      <vt:lpstr>RPC Details (3/3)</vt:lpstr>
      <vt:lpstr>Problems with RPC: Non-Atomic Failures</vt:lpstr>
      <vt:lpstr>Problems with RPC: Performance</vt:lpstr>
      <vt:lpstr>Cross-Domain Communication/Location Transparency</vt:lpstr>
      <vt:lpstr>Microkernel operating systems</vt:lpstr>
      <vt:lpstr>Network-Attached Storage and the CAP Theorem</vt:lpstr>
      <vt:lpstr>Distributed File Systems</vt:lpstr>
      <vt:lpstr>Enabling Design: VFS </vt:lpstr>
      <vt:lpstr>Recall: Layers of I/O…</vt:lpstr>
      <vt:lpstr>Virtual Filesystem Switch</vt:lpstr>
      <vt:lpstr>VFS Common File Model in Linux</vt:lpstr>
      <vt:lpstr>Simple Distributed File System</vt:lpstr>
      <vt:lpstr>Use of caching to reduce network load</vt:lpstr>
      <vt:lpstr>Dealing with Failures</vt:lpstr>
      <vt:lpstr>Stateless Protocol</vt:lpstr>
      <vt:lpstr>Case Study: Network File System (NFS)</vt:lpstr>
      <vt:lpstr>NFS Continued</vt:lpstr>
      <vt:lpstr>NFS Architecture</vt:lpstr>
      <vt:lpstr>NFS Cache consistency</vt:lpstr>
      <vt:lpstr>Sequential Ordering Constraints</vt:lpstr>
      <vt:lpstr>NFS Pros and Cons</vt:lpstr>
      <vt:lpstr>Andrew File System</vt:lpstr>
      <vt:lpstr>Andrew File System (con’t)</vt:lpstr>
      <vt:lpstr>Summary (1/2)</vt:lpstr>
      <vt:lpstr>Summary (2/2)</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kubitron</cp:lastModifiedBy>
  <cp:revision>1213</cp:revision>
  <cp:lastPrinted>2024-04-24T03:02:57Z</cp:lastPrinted>
  <dcterms:created xsi:type="dcterms:W3CDTF">1995-08-12T11:37:26Z</dcterms:created>
  <dcterms:modified xsi:type="dcterms:W3CDTF">2024-04-24T03:03:11Z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