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5"/>
  </p:notesMasterIdLst>
  <p:handoutMasterIdLst>
    <p:handoutMasterId r:id="rId66"/>
  </p:handoutMasterIdLst>
  <p:sldIdLst>
    <p:sldId id="256" r:id="rId2"/>
    <p:sldId id="2139" r:id="rId3"/>
    <p:sldId id="2194" r:id="rId4"/>
    <p:sldId id="2195" r:id="rId5"/>
    <p:sldId id="2148" r:id="rId6"/>
    <p:sldId id="2149" r:id="rId7"/>
    <p:sldId id="2150" r:id="rId8"/>
    <p:sldId id="2152" r:id="rId9"/>
    <p:sldId id="2153" r:id="rId10"/>
    <p:sldId id="2154" r:id="rId11"/>
    <p:sldId id="2155" r:id="rId12"/>
    <p:sldId id="2156" r:id="rId13"/>
    <p:sldId id="2197" r:id="rId14"/>
    <p:sldId id="2067" r:id="rId15"/>
    <p:sldId id="2068" r:id="rId16"/>
    <p:sldId id="2069" r:id="rId17"/>
    <p:sldId id="2070" r:id="rId18"/>
    <p:sldId id="2071" r:id="rId19"/>
    <p:sldId id="2072" r:id="rId20"/>
    <p:sldId id="2073" r:id="rId21"/>
    <p:sldId id="2074" r:id="rId22"/>
    <p:sldId id="2075" r:id="rId23"/>
    <p:sldId id="2076" r:id="rId24"/>
    <p:sldId id="2077" r:id="rId25"/>
    <p:sldId id="2078" r:id="rId26"/>
    <p:sldId id="2079" r:id="rId27"/>
    <p:sldId id="2080" r:id="rId28"/>
    <p:sldId id="2157" r:id="rId29"/>
    <p:sldId id="2158" r:id="rId30"/>
    <p:sldId id="2159" r:id="rId31"/>
    <p:sldId id="2160" r:id="rId32"/>
    <p:sldId id="2161" r:id="rId33"/>
    <p:sldId id="2162" r:id="rId34"/>
    <p:sldId id="2163" r:id="rId35"/>
    <p:sldId id="2164" r:id="rId36"/>
    <p:sldId id="2165" r:id="rId37"/>
    <p:sldId id="2166" r:id="rId38"/>
    <p:sldId id="2167" r:id="rId39"/>
    <p:sldId id="2169" r:id="rId40"/>
    <p:sldId id="2170" r:id="rId41"/>
    <p:sldId id="2171" r:id="rId42"/>
    <p:sldId id="2172" r:id="rId43"/>
    <p:sldId id="2173" r:id="rId44"/>
    <p:sldId id="2174" r:id="rId45"/>
    <p:sldId id="2175" r:id="rId46"/>
    <p:sldId id="2176" r:id="rId47"/>
    <p:sldId id="2177" r:id="rId48"/>
    <p:sldId id="2178" r:id="rId49"/>
    <p:sldId id="2179" r:id="rId50"/>
    <p:sldId id="2180" r:id="rId51"/>
    <p:sldId id="2181" r:id="rId52"/>
    <p:sldId id="2182" r:id="rId53"/>
    <p:sldId id="2183" r:id="rId54"/>
    <p:sldId id="2184" r:id="rId55"/>
    <p:sldId id="2185" r:id="rId56"/>
    <p:sldId id="2198" r:id="rId57"/>
    <p:sldId id="2199" r:id="rId58"/>
    <p:sldId id="2200" r:id="rId59"/>
    <p:sldId id="2201" r:id="rId60"/>
    <p:sldId id="2202" r:id="rId61"/>
    <p:sldId id="2240" r:id="rId62"/>
    <p:sldId id="2241" r:id="rId63"/>
    <p:sldId id="2242" r:id="rId64"/>
  </p:sldIdLst>
  <p:sldSz cx="12192000" cy="6858000"/>
  <p:notesSz cx="9601200" cy="7315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1pPr>
    <a:lvl2pPr marL="4572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b="1"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b="1"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b="1"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b="1" kern="1200">
        <a:solidFill>
          <a:schemeClr val="tx1"/>
        </a:solidFill>
        <a:latin typeface="Comic Sans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AA"/>
    <a:srgbClr val="FF0000"/>
    <a:srgbClr val="2A40E2"/>
    <a:srgbClr val="BCFFBC"/>
    <a:srgbClr val="F430AB"/>
    <a:srgbClr val="A18623"/>
    <a:srgbClr val="9E7800"/>
    <a:srgbClr val="C49500"/>
    <a:srgbClr val="E6E703"/>
    <a:srgbClr val="72AA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69"/>
    <p:restoredTop sz="95013" autoAdjust="0"/>
  </p:normalViewPr>
  <p:slideViewPr>
    <p:cSldViewPr>
      <p:cViewPr varScale="1">
        <p:scale>
          <a:sx n="96" d="100"/>
          <a:sy n="96" d="100"/>
        </p:scale>
        <p:origin x="350" y="41"/>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0681"/>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4377544" y="6956428"/>
            <a:ext cx="847711" cy="28329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248" tIns="46965" rIns="92248" bIns="46965">
            <a:spAutoFit/>
          </a:bodyPr>
          <a:lstStyle/>
          <a:p>
            <a:pPr algn="ctr" defTabSz="916915">
              <a:lnSpc>
                <a:spcPct val="90000"/>
              </a:lnSpc>
            </a:pPr>
            <a:r>
              <a:rPr lang="en-US" sz="1300" b="0">
                <a:latin typeface="Gill Sans Light" charset="0"/>
                <a:cs typeface="Gill Sans Light" charset="0"/>
              </a:rPr>
              <a:t>Page </a:t>
            </a:r>
            <a:fld id="{073744B8-EF17-EB47-B355-93F8159194C2}" type="slidenum">
              <a:rPr lang="en-US" sz="1300" b="0">
                <a:latin typeface="Gill Sans Light" charset="0"/>
                <a:cs typeface="Gill Sans Light" charset="0"/>
              </a:rPr>
              <a:pPr algn="ctr" defTabSz="916915">
                <a:lnSpc>
                  <a:spcPct val="90000"/>
                </a:lnSpc>
              </a:pPr>
              <a:t>‹#›</a:t>
            </a:fld>
            <a:endParaRPr lang="en-US" sz="1300" b="0">
              <a:latin typeface="Gill Sans Light" charset="0"/>
              <a:cs typeface="Gill Sans Light" charset="0"/>
            </a:endParaRPr>
          </a:p>
        </p:txBody>
      </p:sp>
    </p:spTree>
    <p:extLst>
      <p:ext uri="{BB962C8B-B14F-4D97-AF65-F5344CB8AC3E}">
        <p14:creationId xmlns:p14="http://schemas.microsoft.com/office/powerpoint/2010/main" val="71744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362642" y="6956428"/>
            <a:ext cx="877512" cy="28329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248" tIns="46965" rIns="92248" bIns="46965">
            <a:spAutoFit/>
          </a:bodyPr>
          <a:lstStyle/>
          <a:p>
            <a:pPr algn="ctr" defTabSz="916915">
              <a:lnSpc>
                <a:spcPct val="90000"/>
              </a:lnSpc>
            </a:pPr>
            <a:r>
              <a:rPr lang="en-US" sz="1300" b="0"/>
              <a:t>Page </a:t>
            </a:r>
            <a:fld id="{6D259941-7246-4245-A40C-55C6F952DF9E}" type="slidenum">
              <a:rPr lang="en-US" sz="1300" b="0"/>
              <a:pPr algn="ctr" defTabSz="916915">
                <a:lnSpc>
                  <a:spcPct val="90000"/>
                </a:lnSpc>
              </a:pPr>
              <a:t>‹#›</a:t>
            </a:fld>
            <a:endParaRPr lang="en-US" sz="1300" b="0"/>
          </a:p>
        </p:txBody>
      </p:sp>
      <p:sp>
        <p:nvSpPr>
          <p:cNvPr id="65539" name="Rectangle 3"/>
          <p:cNvSpPr>
            <a:spLocks noGrp="1" noRot="1" noChangeAspect="1" noChangeArrowheads="1" noTextEdit="1"/>
          </p:cNvSpPr>
          <p:nvPr>
            <p:ph type="sldImg" idx="2"/>
          </p:nvPr>
        </p:nvSpPr>
        <p:spPr bwMode="auto">
          <a:xfrm>
            <a:off x="2362200" y="547688"/>
            <a:ext cx="4876800" cy="2744787"/>
          </a:xfrm>
          <a:prstGeom prst="rect">
            <a:avLst/>
          </a:prstGeom>
          <a:noFill/>
          <a:ln w="12700">
            <a:solidFill>
              <a:schemeClr val="tx1"/>
            </a:solidFill>
            <a:miter lim="800000"/>
            <a:headEnd/>
            <a:tailEnd/>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2052" name="Rectangle 4"/>
          <p:cNvSpPr>
            <a:spLocks noGrp="1" noChangeArrowheads="1"/>
          </p:cNvSpPr>
          <p:nvPr>
            <p:ph type="body" sz="quarter" idx="3"/>
          </p:nvPr>
        </p:nvSpPr>
        <p:spPr bwMode="auto">
          <a:xfrm>
            <a:off x="1281116" y="3475045"/>
            <a:ext cx="7038975" cy="32924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02" tIns="46965" rIns="95602" bIns="46965"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85107729"/>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ＭＳ Ｐゴシック" charset="0"/>
      </a:defRPr>
    </a:lvl1pPr>
    <a:lvl2pPr marL="4572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2pPr>
    <a:lvl3pPr marL="9144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3pPr>
    <a:lvl4pPr marL="13716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4pPr>
    <a:lvl5pPr marL="18288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2362200" y="547688"/>
            <a:ext cx="4876800" cy="2744787"/>
          </a:xfrm>
          <a:ln/>
        </p:spPr>
      </p:sp>
      <p:sp>
        <p:nvSpPr>
          <p:cNvPr id="66563" name="Rectangle 3"/>
          <p:cNvSpPr>
            <a:spLocks noGrp="1" noChangeArrowheads="1"/>
          </p:cNvSpPr>
          <p:nvPr>
            <p:ph type="body" idx="1"/>
          </p:nvPr>
        </p:nvSpPr>
        <p:spPr>
          <a:extLst>
            <a:ext uri="{FAA26D3D-D897-4be2-8F04-BA451C77F1D7}">
              <ma14:placeholderFlag xmlns:ma14="http://schemas.microsoft.com/office/mac/drawingml/2011/main" xmlns=""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4294967295"/>
          </p:nvPr>
        </p:nvSpPr>
        <p:spPr bwMode="auto">
          <a:xfrm>
            <a:off x="3963975" y="8733864"/>
            <a:ext cx="3032568" cy="45894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7" tIns="45714" rIns="91427" bIns="45714"/>
          <a:lstStyle>
            <a:lvl1pPr eaLnBrk="0" hangingPunct="0">
              <a:defRPr sz="2400" b="1">
                <a:solidFill>
                  <a:schemeClr val="tx1"/>
                </a:solidFill>
                <a:latin typeface="Comic Sans MS" charset="0"/>
                <a:ea typeface="MS PGothic" charset="0"/>
                <a:cs typeface="MS PGothic" charset="0"/>
              </a:defRPr>
            </a:lvl1pPr>
            <a:lvl2pPr marL="742842" indent="-285708" eaLnBrk="0" hangingPunct="0">
              <a:defRPr sz="2400" b="1">
                <a:solidFill>
                  <a:schemeClr val="tx1"/>
                </a:solidFill>
                <a:latin typeface="Comic Sans MS" charset="0"/>
                <a:ea typeface="MS PGothic" charset="0"/>
                <a:cs typeface="MS PGothic" charset="0"/>
              </a:defRPr>
            </a:lvl2pPr>
            <a:lvl3pPr marL="1142833" indent="-228567" eaLnBrk="0" hangingPunct="0">
              <a:defRPr sz="2400" b="1">
                <a:solidFill>
                  <a:schemeClr val="tx1"/>
                </a:solidFill>
                <a:latin typeface="Comic Sans MS" charset="0"/>
                <a:ea typeface="MS PGothic" charset="0"/>
                <a:cs typeface="MS PGothic" charset="0"/>
              </a:defRPr>
            </a:lvl3pPr>
            <a:lvl4pPr marL="1599966" indent="-228567" eaLnBrk="0" hangingPunct="0">
              <a:defRPr sz="2400" b="1">
                <a:solidFill>
                  <a:schemeClr val="tx1"/>
                </a:solidFill>
                <a:latin typeface="Comic Sans MS" charset="0"/>
                <a:ea typeface="MS PGothic" charset="0"/>
                <a:cs typeface="MS PGothic" charset="0"/>
              </a:defRPr>
            </a:lvl4pPr>
            <a:lvl5pPr marL="2057099" indent="-228567" eaLnBrk="0" hangingPunct="0">
              <a:defRPr sz="2400" b="1">
                <a:solidFill>
                  <a:schemeClr val="tx1"/>
                </a:solidFill>
                <a:latin typeface="Comic Sans MS" charset="0"/>
                <a:ea typeface="MS PGothic" charset="0"/>
                <a:cs typeface="MS PGothic" charset="0"/>
              </a:defRPr>
            </a:lvl5pPr>
            <a:lvl6pPr marL="2514232" indent="-228567"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365" indent="-228567"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8497" indent="-228567"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5630" indent="-228567"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fld id="{5B9C670A-E85D-F14B-ACAE-B9AD1B18C220}" type="slidenum">
              <a:rPr lang="en-US">
                <a:latin typeface="Times New Roman" charset="0"/>
              </a:rPr>
              <a:pPr eaLnBrk="1" hangingPunct="1"/>
              <a:t>34</a:t>
            </a:fld>
            <a:endParaRPr lang="en-US">
              <a:latin typeface="Times New Roman"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2035485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706844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881375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965975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450303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851702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715098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153722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608769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658797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endParaRPr lang="ko-KR" altLang="en-US">
              <a:ea typeface="굴림" panose="020B0600000101010101" pitchFamily="34" charset="-127"/>
            </a:endParaRPr>
          </a:p>
        </p:txBody>
      </p:sp>
    </p:spTree>
    <p:extLst>
      <p:ext uri="{BB962C8B-B14F-4D97-AF65-F5344CB8AC3E}">
        <p14:creationId xmlns:p14="http://schemas.microsoft.com/office/powerpoint/2010/main" val="2141531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131906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181036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821999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4294967295"/>
          </p:nvPr>
        </p:nvSpPr>
        <p:spPr bwMode="auto">
          <a:xfrm>
            <a:off x="5438775" y="6948489"/>
            <a:ext cx="4160838"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7" tIns="45714" rIns="91427" bIns="45714"/>
          <a:lstStyle>
            <a:lvl1pPr eaLnBrk="0" hangingPunct="0">
              <a:defRPr sz="2400" b="1">
                <a:solidFill>
                  <a:schemeClr val="tx1"/>
                </a:solidFill>
                <a:latin typeface="Comic Sans MS" charset="0"/>
                <a:ea typeface="ＭＳ Ｐゴシック" charset="0"/>
                <a:cs typeface="ＭＳ Ｐゴシック" charset="0"/>
              </a:defRPr>
            </a:lvl1pPr>
            <a:lvl2pPr marL="742842" indent="-285708" eaLnBrk="0" hangingPunct="0">
              <a:defRPr sz="2400" b="1">
                <a:solidFill>
                  <a:schemeClr val="tx1"/>
                </a:solidFill>
                <a:latin typeface="Comic Sans MS" charset="0"/>
                <a:ea typeface="ＭＳ Ｐゴシック" charset="0"/>
              </a:defRPr>
            </a:lvl2pPr>
            <a:lvl3pPr marL="1142833" indent="-228567" eaLnBrk="0" hangingPunct="0">
              <a:defRPr sz="2400" b="1">
                <a:solidFill>
                  <a:schemeClr val="tx1"/>
                </a:solidFill>
                <a:latin typeface="Comic Sans MS" charset="0"/>
                <a:ea typeface="ＭＳ Ｐゴシック" charset="0"/>
              </a:defRPr>
            </a:lvl3pPr>
            <a:lvl4pPr marL="1599966" indent="-228567" eaLnBrk="0" hangingPunct="0">
              <a:defRPr sz="2400" b="1">
                <a:solidFill>
                  <a:schemeClr val="tx1"/>
                </a:solidFill>
                <a:latin typeface="Comic Sans MS" charset="0"/>
                <a:ea typeface="ＭＳ Ｐゴシック" charset="0"/>
              </a:defRPr>
            </a:lvl4pPr>
            <a:lvl5pPr marL="2057099" indent="-228567" eaLnBrk="0" hangingPunct="0">
              <a:defRPr sz="2400" b="1">
                <a:solidFill>
                  <a:schemeClr val="tx1"/>
                </a:solidFill>
                <a:latin typeface="Comic Sans MS" charset="0"/>
                <a:ea typeface="ＭＳ Ｐゴシック" charset="0"/>
              </a:defRPr>
            </a:lvl5pPr>
            <a:lvl6pPr marL="2514232" indent="-228567" eaLnBrk="0" fontAlgn="base" hangingPunct="0">
              <a:spcBef>
                <a:spcPct val="0"/>
              </a:spcBef>
              <a:spcAft>
                <a:spcPct val="0"/>
              </a:spcAft>
              <a:defRPr sz="2400" b="1">
                <a:solidFill>
                  <a:schemeClr val="tx1"/>
                </a:solidFill>
                <a:latin typeface="Comic Sans MS" charset="0"/>
                <a:ea typeface="ＭＳ Ｐゴシック" charset="0"/>
              </a:defRPr>
            </a:lvl6pPr>
            <a:lvl7pPr marL="2971365" indent="-228567" eaLnBrk="0" fontAlgn="base" hangingPunct="0">
              <a:spcBef>
                <a:spcPct val="0"/>
              </a:spcBef>
              <a:spcAft>
                <a:spcPct val="0"/>
              </a:spcAft>
              <a:defRPr sz="2400" b="1">
                <a:solidFill>
                  <a:schemeClr val="tx1"/>
                </a:solidFill>
                <a:latin typeface="Comic Sans MS" charset="0"/>
                <a:ea typeface="ＭＳ Ｐゴシック" charset="0"/>
              </a:defRPr>
            </a:lvl7pPr>
            <a:lvl8pPr marL="3428497" indent="-228567" eaLnBrk="0" fontAlgn="base" hangingPunct="0">
              <a:spcBef>
                <a:spcPct val="0"/>
              </a:spcBef>
              <a:spcAft>
                <a:spcPct val="0"/>
              </a:spcAft>
              <a:defRPr sz="2400" b="1">
                <a:solidFill>
                  <a:schemeClr val="tx1"/>
                </a:solidFill>
                <a:latin typeface="Comic Sans MS" charset="0"/>
                <a:ea typeface="ＭＳ Ｐゴシック" charset="0"/>
              </a:defRPr>
            </a:lvl8pPr>
            <a:lvl9pPr marL="3885630" indent="-228567"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fld id="{C127004A-0671-874F-BCED-9EFE7823F814}" type="slidenum">
              <a:rPr lang="en-US"/>
              <a:pPr eaLnBrk="1" hangingPunct="1"/>
              <a:t>63</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965067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p:cNvSpPr>
          <p:nvPr>
            <p:ph type="sldNum" sz="quarter" idx="4294967295"/>
          </p:nvPr>
        </p:nvSpPr>
        <p:spPr bwMode="auto">
          <a:xfrm>
            <a:off x="3884840" y="8685612"/>
            <a:ext cx="2972027" cy="45640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7" tIns="45714" rIns="91427" bIns="45714"/>
          <a:lstStyle>
            <a:lvl1pPr eaLnBrk="0" hangingPunct="0">
              <a:defRPr sz="2400" b="1">
                <a:solidFill>
                  <a:schemeClr val="tx1"/>
                </a:solidFill>
                <a:latin typeface="Comic Sans MS" charset="0"/>
                <a:ea typeface="MS PGothic" charset="0"/>
                <a:cs typeface="MS PGothic" charset="0"/>
              </a:defRPr>
            </a:lvl1pPr>
            <a:lvl2pPr marL="742842" indent="-285708" eaLnBrk="0" hangingPunct="0">
              <a:defRPr sz="2400" b="1">
                <a:solidFill>
                  <a:schemeClr val="tx1"/>
                </a:solidFill>
                <a:latin typeface="Comic Sans MS" charset="0"/>
                <a:ea typeface="MS PGothic" charset="0"/>
                <a:cs typeface="MS PGothic" charset="0"/>
              </a:defRPr>
            </a:lvl2pPr>
            <a:lvl3pPr marL="1142833" indent="-228567" eaLnBrk="0" hangingPunct="0">
              <a:defRPr sz="2400" b="1">
                <a:solidFill>
                  <a:schemeClr val="tx1"/>
                </a:solidFill>
                <a:latin typeface="Comic Sans MS" charset="0"/>
                <a:ea typeface="MS PGothic" charset="0"/>
                <a:cs typeface="MS PGothic" charset="0"/>
              </a:defRPr>
            </a:lvl3pPr>
            <a:lvl4pPr marL="1599966" indent="-228567" eaLnBrk="0" hangingPunct="0">
              <a:defRPr sz="2400" b="1">
                <a:solidFill>
                  <a:schemeClr val="tx1"/>
                </a:solidFill>
                <a:latin typeface="Comic Sans MS" charset="0"/>
                <a:ea typeface="MS PGothic" charset="0"/>
                <a:cs typeface="MS PGothic" charset="0"/>
              </a:defRPr>
            </a:lvl4pPr>
            <a:lvl5pPr marL="2057099" indent="-228567" eaLnBrk="0" hangingPunct="0">
              <a:defRPr sz="2400" b="1">
                <a:solidFill>
                  <a:schemeClr val="tx1"/>
                </a:solidFill>
                <a:latin typeface="Comic Sans MS" charset="0"/>
                <a:ea typeface="MS PGothic" charset="0"/>
                <a:cs typeface="MS PGothic" charset="0"/>
              </a:defRPr>
            </a:lvl5pPr>
            <a:lvl6pPr marL="2514232" indent="-228567"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365" indent="-228567"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8497" indent="-228567"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5630" indent="-228567"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fld id="{D3009A80-F05D-744A-88D4-360587150535}" type="slidenum">
              <a:rPr lang="en-US"/>
              <a:pPr eaLnBrk="1" hangingPunct="1"/>
              <a:t>16</a:t>
            </a:fld>
            <a:endParaRPr lang="en-US"/>
          </a:p>
        </p:txBody>
      </p:sp>
      <p:sp>
        <p:nvSpPr>
          <p:cNvPr id="39938" name="Rectangle 2"/>
          <p:cNvSpPr>
            <a:spLocks noGrp="1" noRot="1" noChangeAspect="1" noChangeArrowheads="1" noTextEdit="1"/>
          </p:cNvSpPr>
          <p:nvPr>
            <p:ph type="sldImg"/>
          </p:nvPr>
        </p:nvSpPr>
        <p:spPr>
          <a:xfrm>
            <a:off x="390525" y="692150"/>
            <a:ext cx="6073775" cy="3417888"/>
          </a:xfrm>
          <a:solidFill>
            <a:srgbClr val="FFFFFF"/>
          </a:solidFill>
          <a:ln/>
        </p:spPr>
      </p:sp>
      <p:sp>
        <p:nvSpPr>
          <p:cNvPr id="399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lIns="94929" tIns="47464" rIns="94929" bIns="47464"/>
          <a:lstStyle/>
          <a:p>
            <a:pPr eaLnBrk="1" hangingPunct="1"/>
            <a:endParaRPr lang="en-US">
              <a:ea typeface="MS PGothic" charset="0"/>
            </a:endParaRPr>
          </a:p>
        </p:txBody>
      </p:sp>
    </p:spTree>
    <p:extLst>
      <p:ext uri="{BB962C8B-B14F-4D97-AF65-F5344CB8AC3E}">
        <p14:creationId xmlns:p14="http://schemas.microsoft.com/office/powerpoint/2010/main" val="1733579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434975" y="690563"/>
            <a:ext cx="6127750" cy="3448050"/>
          </a:xfrm>
          <a:ln/>
        </p:spPr>
      </p:sp>
      <p:sp>
        <p:nvSpPr>
          <p:cNvPr id="73731" name="Rectangle 3"/>
          <p:cNvSpPr>
            <a:spLocks noGrp="1" noChangeArrowheads="1"/>
          </p:cNvSpPr>
          <p:nvPr>
            <p:ph type="body" idx="1"/>
          </p:nvPr>
        </p:nvSpPr>
        <p:spPr>
          <a:xfrm>
            <a:off x="700089" y="4367215"/>
            <a:ext cx="5597525" cy="41370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atin typeface="Comic Sans MS" charset="0"/>
              </a:rPr>
              <a:t>Of the enormous variety of CITRIS projects going on at Berkeley, I will present one set that is tied together by this picture: the design, construction and use of MEMS devices, the sensor networks containing them, and making the information from these networks available to widely distributed users as scalable, reliable and secure services. </a:t>
            </a:r>
          </a:p>
          <a:p>
            <a:pPr>
              <a:defRPr/>
            </a:pPr>
            <a:r>
              <a:rPr lang="en-US">
                <a:latin typeface="Comic Sans MS" charset="0"/>
              </a:rPr>
              <a:t>The name we give to such an integrated system is a Societal Scale Information System, a name meant to evoke its scale – enormous -  and purpose – benefiting people and the economy.</a:t>
            </a:r>
          </a:p>
          <a:p>
            <a:pPr>
              <a:defRPr/>
            </a:pPr>
            <a:endParaRPr lang="en-US">
              <a:latin typeface="Comic Sans MS" charset="0"/>
            </a:endParaRPr>
          </a:p>
          <a:p>
            <a:pPr>
              <a:defRPr/>
            </a:pPr>
            <a:r>
              <a:rPr lang="en-US">
                <a:latin typeface="Comic Sans MS" charset="0"/>
              </a:rPr>
              <a:t>I will leave the details of all the specific applications that Ruzena mentioned, be it to energy efficiency or education or disaster response the social sciences, and indeed most details, to later talks and posters. </a:t>
            </a:r>
          </a:p>
        </p:txBody>
      </p:sp>
    </p:spTree>
    <p:extLst>
      <p:ext uri="{BB962C8B-B14F-4D97-AF65-F5344CB8AC3E}">
        <p14:creationId xmlns:p14="http://schemas.microsoft.com/office/powerpoint/2010/main" val="185900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291889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4048768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615800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023992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4294967295"/>
          </p:nvPr>
        </p:nvSpPr>
        <p:spPr bwMode="auto">
          <a:xfrm>
            <a:off x="3963975" y="8733864"/>
            <a:ext cx="3032568" cy="45894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7" tIns="45714" rIns="91427" bIns="45714"/>
          <a:lstStyle>
            <a:lvl1pPr eaLnBrk="0" hangingPunct="0">
              <a:defRPr sz="2400" b="1">
                <a:solidFill>
                  <a:schemeClr val="tx1"/>
                </a:solidFill>
                <a:latin typeface="Comic Sans MS" charset="0"/>
                <a:ea typeface="MS PGothic" charset="0"/>
                <a:cs typeface="MS PGothic" charset="0"/>
              </a:defRPr>
            </a:lvl1pPr>
            <a:lvl2pPr marL="742842" indent="-285708" eaLnBrk="0" hangingPunct="0">
              <a:defRPr sz="2400" b="1">
                <a:solidFill>
                  <a:schemeClr val="tx1"/>
                </a:solidFill>
                <a:latin typeface="Comic Sans MS" charset="0"/>
                <a:ea typeface="MS PGothic" charset="0"/>
                <a:cs typeface="MS PGothic" charset="0"/>
              </a:defRPr>
            </a:lvl2pPr>
            <a:lvl3pPr marL="1142833" indent="-228567" eaLnBrk="0" hangingPunct="0">
              <a:defRPr sz="2400" b="1">
                <a:solidFill>
                  <a:schemeClr val="tx1"/>
                </a:solidFill>
                <a:latin typeface="Comic Sans MS" charset="0"/>
                <a:ea typeface="MS PGothic" charset="0"/>
                <a:cs typeface="MS PGothic" charset="0"/>
              </a:defRPr>
            </a:lvl3pPr>
            <a:lvl4pPr marL="1599966" indent="-228567" eaLnBrk="0" hangingPunct="0">
              <a:defRPr sz="2400" b="1">
                <a:solidFill>
                  <a:schemeClr val="tx1"/>
                </a:solidFill>
                <a:latin typeface="Comic Sans MS" charset="0"/>
                <a:ea typeface="MS PGothic" charset="0"/>
                <a:cs typeface="MS PGothic" charset="0"/>
              </a:defRPr>
            </a:lvl4pPr>
            <a:lvl5pPr marL="2057099" indent="-228567" eaLnBrk="0" hangingPunct="0">
              <a:defRPr sz="2400" b="1">
                <a:solidFill>
                  <a:schemeClr val="tx1"/>
                </a:solidFill>
                <a:latin typeface="Comic Sans MS" charset="0"/>
                <a:ea typeface="MS PGothic" charset="0"/>
                <a:cs typeface="MS PGothic" charset="0"/>
              </a:defRPr>
            </a:lvl5pPr>
            <a:lvl6pPr marL="2514232" indent="-228567"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365" indent="-228567"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8497" indent="-228567"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5630" indent="-228567"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fld id="{E922C347-AB95-0B4D-8BEB-29D3C9D611EF}" type="slidenum">
              <a:rPr lang="en-US">
                <a:latin typeface="Times New Roman" charset="0"/>
              </a:rPr>
              <a:pPr eaLnBrk="1" hangingPunct="1"/>
              <a:t>33</a:t>
            </a:fld>
            <a:endParaRPr lang="en-US">
              <a:latin typeface="Times New Roman" charset="0"/>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3928555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914400" y="2130426"/>
            <a:ext cx="10363200" cy="1470025"/>
          </a:xfrm>
        </p:spPr>
        <p:txBody>
          <a:bodyPr/>
          <a:lstStyle>
            <a:lvl1pPr>
              <a:defRPr sz="3600"/>
            </a:lvl1pPr>
          </a:lstStyle>
          <a:p>
            <a:pPr lvl="0"/>
            <a:r>
              <a:rPr lang="en-US" noProof="0"/>
              <a:t>Click to edit Master title style</a:t>
            </a:r>
          </a:p>
        </p:txBody>
      </p:sp>
      <p:sp>
        <p:nvSpPr>
          <p:cNvPr id="128003"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10300691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2112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152400"/>
            <a:ext cx="26416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152400"/>
            <a:ext cx="7721600" cy="5867400"/>
          </a:xfrm>
        </p:spPr>
        <p:txBody>
          <a:bodyPr vert="eaVe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1902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152400"/>
            <a:ext cx="9550400" cy="533400"/>
          </a:xfrm>
        </p:spPr>
        <p:txBody>
          <a:bodyPr/>
          <a:lstStyle/>
          <a:p>
            <a:r>
              <a:rPr lang="en-US"/>
              <a:t>Click to edit Master title style</a:t>
            </a:r>
          </a:p>
        </p:txBody>
      </p:sp>
      <p:sp>
        <p:nvSpPr>
          <p:cNvPr id="3" name="Text Placeholder 2"/>
          <p:cNvSpPr>
            <a:spLocks noGrp="1"/>
          </p:cNvSpPr>
          <p:nvPr>
            <p:ph type="body" sz="half" idx="1"/>
          </p:nvPr>
        </p:nvSpPr>
        <p:spPr>
          <a:xfrm>
            <a:off x="812800" y="914400"/>
            <a:ext cx="5181600" cy="5105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692831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ll Sans" charset="0"/>
                <a:ea typeface="Gill Sans" charset="0"/>
                <a:cs typeface="Gill Sans"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0" i="0">
                <a:latin typeface="Gill Sans Light" charset="0"/>
                <a:ea typeface="Gill Sans Light" charset="0"/>
                <a:cs typeface="Gill Sans Light" charset="0"/>
              </a:defRPr>
            </a:lvl1pPr>
            <a:lvl2pPr>
              <a:defRPr b="0" i="0">
                <a:latin typeface="Gill Sans Light" charset="0"/>
                <a:ea typeface="Gill Sans Light" charset="0"/>
                <a:cs typeface="Gill Sans Light" charset="0"/>
              </a:defRPr>
            </a:lvl2pPr>
            <a:lvl3pPr>
              <a:defRPr b="0" i="0">
                <a:latin typeface="Gill Sans Light" charset="0"/>
                <a:ea typeface="Gill Sans Light" charset="0"/>
                <a:cs typeface="Gill Sans Light" charset="0"/>
              </a:defRPr>
            </a:lvl3pPr>
            <a:lvl4pPr>
              <a:defRPr b="0" i="0">
                <a:latin typeface="Gill Sans Light" charset="0"/>
                <a:ea typeface="Gill Sans Light" charset="0"/>
                <a:cs typeface="Gill Sans Light" charset="0"/>
              </a:defRPr>
            </a:lvl4pPr>
            <a:lvl5pPr>
              <a:defRPr b="0" i="0">
                <a:latin typeface="Gill Sans Light" charset="0"/>
                <a:ea typeface="Gill Sans Light" charset="0"/>
                <a:cs typeface="Gill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2189684"/>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54588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914400"/>
            <a:ext cx="5181600" cy="5105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3685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304875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38783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64620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946313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5009511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20800" y="152400"/>
            <a:ext cx="9550400" cy="533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ctr" anchorCtr="0" compatLnSpc="1">
            <a:prstTxWarp prst="textNoShape">
              <a:avLst/>
            </a:prstTxWarp>
          </a:bodyPr>
          <a:lstStyle/>
          <a:p>
            <a:pPr lvl="0"/>
            <a:r>
              <a:rPr lang="en-US" altLang="en-US"/>
              <a:t>Slide Title</a:t>
            </a:r>
          </a:p>
        </p:txBody>
      </p:sp>
      <p:sp>
        <p:nvSpPr>
          <p:cNvPr id="1027" name="Rectangle 3"/>
          <p:cNvSpPr>
            <a:spLocks noGrp="1" noChangeArrowheads="1"/>
          </p:cNvSpPr>
          <p:nvPr>
            <p:ph type="body" idx="1"/>
          </p:nvPr>
        </p:nvSpPr>
        <p:spPr bwMode="auto">
          <a:xfrm>
            <a:off x="812800" y="914400"/>
            <a:ext cx="10566400" cy="5105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p>
            <a:pPr lvl="0"/>
            <a:r>
              <a:rPr lang="en-US" altLang="en-US" dirty="0"/>
              <a:t>Body Text</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ChangeArrowheads="1"/>
          </p:cNvSpPr>
          <p:nvPr userDrawn="1"/>
        </p:nvSpPr>
        <p:spPr bwMode="auto">
          <a:xfrm>
            <a:off x="11128369" y="6551613"/>
            <a:ext cx="987431" cy="30520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p>
            <a:pPr algn="ctr"/>
            <a:r>
              <a:rPr lang="en-US" sz="1400" b="0" dirty="0" err="1">
                <a:solidFill>
                  <a:srgbClr val="2A40E2"/>
                </a:solidFill>
                <a:latin typeface="Gill Sans" charset="0"/>
                <a:cs typeface="Gill Sans" charset="0"/>
              </a:rPr>
              <a:t>Lec</a:t>
            </a:r>
            <a:r>
              <a:rPr lang="en-US" sz="1400" b="0" dirty="0">
                <a:solidFill>
                  <a:srgbClr val="2A40E2"/>
                </a:solidFill>
                <a:latin typeface="Gill Sans" charset="0"/>
                <a:cs typeface="Gill Sans" charset="0"/>
              </a:rPr>
              <a:t> </a:t>
            </a:r>
            <a:r>
              <a:rPr lang="en-US" sz="1400" b="0" dirty="0" smtClean="0">
                <a:solidFill>
                  <a:srgbClr val="2A40E2"/>
                </a:solidFill>
                <a:latin typeface="Gill Sans" charset="0"/>
                <a:cs typeface="Gill Sans" charset="0"/>
              </a:rPr>
              <a:t>24.</a:t>
            </a:r>
            <a:fld id="{8B82DB86-37F9-954E-8F10-00623E1FD261}" type="slidenum">
              <a:rPr lang="en-US" sz="1400" b="0" smtClean="0">
                <a:solidFill>
                  <a:srgbClr val="2A40E2"/>
                </a:solidFill>
                <a:latin typeface="Gill Sans" charset="0"/>
                <a:cs typeface="Gill Sans" charset="0"/>
              </a:rPr>
              <a:pPr algn="ctr"/>
              <a:t>‹#›</a:t>
            </a:fld>
            <a:endParaRPr lang="en-US" sz="1400" b="0" dirty="0">
              <a:solidFill>
                <a:srgbClr val="2A40E2"/>
              </a:solidFill>
              <a:latin typeface="Gill Sans" charset="0"/>
              <a:cs typeface="Gill Sans" charset="0"/>
            </a:endParaRPr>
          </a:p>
        </p:txBody>
      </p:sp>
      <p:sp>
        <p:nvSpPr>
          <p:cNvPr id="1029" name="Text Box 5"/>
          <p:cNvSpPr txBox="1">
            <a:spLocks noChangeArrowheads="1"/>
          </p:cNvSpPr>
          <p:nvPr/>
        </p:nvSpPr>
        <p:spPr bwMode="auto">
          <a:xfrm>
            <a:off x="1" y="6550025"/>
            <a:ext cx="979733" cy="30776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571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defRPr/>
            </a:pPr>
            <a:r>
              <a:rPr lang="en-US" sz="1400" b="0" dirty="0" smtClean="0">
                <a:solidFill>
                  <a:srgbClr val="2A40E2"/>
                </a:solidFill>
                <a:latin typeface="Gill Sans" charset="0"/>
                <a:ea typeface="Gill Sans" charset="0"/>
                <a:cs typeface="Gill Sans" charset="0"/>
              </a:rPr>
              <a:t>4/18/2024</a:t>
            </a:r>
            <a:endParaRPr lang="en-US" sz="1400" b="0" dirty="0">
              <a:solidFill>
                <a:srgbClr val="2A40E2"/>
              </a:solidFill>
              <a:latin typeface="Gill Sans" charset="0"/>
              <a:ea typeface="Gill Sans" charset="0"/>
              <a:cs typeface="Gill Sans" charset="0"/>
            </a:endParaRPr>
          </a:p>
        </p:txBody>
      </p:sp>
      <p:sp>
        <p:nvSpPr>
          <p:cNvPr id="1030" name="Line 6"/>
          <p:cNvSpPr>
            <a:spLocks noChangeShapeType="1"/>
          </p:cNvSpPr>
          <p:nvPr userDrawn="1"/>
        </p:nvSpPr>
        <p:spPr bwMode="auto">
          <a:xfrm>
            <a:off x="1320800" y="685800"/>
            <a:ext cx="9550400" cy="0"/>
          </a:xfrm>
          <a:prstGeom prst="line">
            <a:avLst/>
          </a:prstGeom>
          <a:noFill/>
          <a:ln w="38100" cmpd="dbl">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endParaRPr lang="en-US">
              <a:ea typeface="Arial" charset="0"/>
              <a:cs typeface="Arial" charset="0"/>
            </a:endParaRPr>
          </a:p>
        </p:txBody>
      </p:sp>
      <p:sp>
        <p:nvSpPr>
          <p:cNvPr id="1031" name="Text Box 7"/>
          <p:cNvSpPr txBox="1">
            <a:spLocks noChangeArrowheads="1"/>
          </p:cNvSpPr>
          <p:nvPr userDrawn="1"/>
        </p:nvSpPr>
        <p:spPr bwMode="auto">
          <a:xfrm>
            <a:off x="4412698" y="6550025"/>
            <a:ext cx="3366605" cy="30776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571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charset="0"/>
                <a:ea typeface="ＭＳ Ｐゴシック" charset="0"/>
                <a:cs typeface="Arial" charset="0"/>
              </a:defRPr>
            </a:lvl1pPr>
            <a:lvl2pPr marL="742950" indent="-285750">
              <a:defRPr b="1">
                <a:solidFill>
                  <a:schemeClr val="tx1"/>
                </a:solidFill>
                <a:latin typeface="Comic Sans MS" charset="0"/>
                <a:ea typeface="Arial" charset="0"/>
                <a:cs typeface="Arial" charset="0"/>
              </a:defRPr>
            </a:lvl2pPr>
            <a:lvl3pPr marL="1143000" indent="-228600">
              <a:defRPr b="1">
                <a:solidFill>
                  <a:schemeClr val="tx1"/>
                </a:solidFill>
                <a:latin typeface="Comic Sans MS" charset="0"/>
                <a:ea typeface="Arial" charset="0"/>
                <a:cs typeface="Arial" charset="0"/>
              </a:defRPr>
            </a:lvl3pPr>
            <a:lvl4pPr marL="1600200" indent="-228600">
              <a:defRPr b="1">
                <a:solidFill>
                  <a:schemeClr val="tx1"/>
                </a:solidFill>
                <a:latin typeface="Comic Sans MS" charset="0"/>
                <a:ea typeface="Arial" charset="0"/>
                <a:cs typeface="Arial" charset="0"/>
              </a:defRPr>
            </a:lvl4pPr>
            <a:lvl5pPr marL="2057400" indent="-228600">
              <a:defRPr b="1">
                <a:solidFill>
                  <a:schemeClr val="tx1"/>
                </a:solidFill>
                <a:latin typeface="Comic Sans MS" charset="0"/>
                <a:ea typeface="Arial" charset="0"/>
                <a:cs typeface="Arial" charset="0"/>
              </a:defRPr>
            </a:lvl5pPr>
            <a:lvl6pPr marL="2514600" indent="-228600" eaLnBrk="0" fontAlgn="base" hangingPunct="0">
              <a:spcBef>
                <a:spcPct val="0"/>
              </a:spcBef>
              <a:spcAft>
                <a:spcPct val="0"/>
              </a:spcAft>
              <a:defRPr b="1">
                <a:solidFill>
                  <a:schemeClr val="tx1"/>
                </a:solidFill>
                <a:latin typeface="Comic Sans MS" charset="0"/>
                <a:ea typeface="Arial" charset="0"/>
                <a:cs typeface="Arial" charset="0"/>
              </a:defRPr>
            </a:lvl6pPr>
            <a:lvl7pPr marL="2971800" indent="-228600" eaLnBrk="0" fontAlgn="base" hangingPunct="0">
              <a:spcBef>
                <a:spcPct val="0"/>
              </a:spcBef>
              <a:spcAft>
                <a:spcPct val="0"/>
              </a:spcAft>
              <a:defRPr b="1">
                <a:solidFill>
                  <a:schemeClr val="tx1"/>
                </a:solidFill>
                <a:latin typeface="Comic Sans MS" charset="0"/>
                <a:ea typeface="Arial" charset="0"/>
                <a:cs typeface="Arial" charset="0"/>
              </a:defRPr>
            </a:lvl7pPr>
            <a:lvl8pPr marL="3429000" indent="-228600" eaLnBrk="0" fontAlgn="base" hangingPunct="0">
              <a:spcBef>
                <a:spcPct val="0"/>
              </a:spcBef>
              <a:spcAft>
                <a:spcPct val="0"/>
              </a:spcAft>
              <a:defRPr b="1">
                <a:solidFill>
                  <a:schemeClr val="tx1"/>
                </a:solidFill>
                <a:latin typeface="Comic Sans MS" charset="0"/>
                <a:ea typeface="Arial" charset="0"/>
                <a:cs typeface="Arial" charset="0"/>
              </a:defRPr>
            </a:lvl8pPr>
            <a:lvl9pPr marL="3886200" indent="-228600" eaLnBrk="0" fontAlgn="base" hangingPunct="0">
              <a:spcBef>
                <a:spcPct val="0"/>
              </a:spcBef>
              <a:spcAft>
                <a:spcPct val="0"/>
              </a:spcAft>
              <a:defRPr b="1">
                <a:solidFill>
                  <a:schemeClr val="tx1"/>
                </a:solidFill>
                <a:latin typeface="Comic Sans MS" charset="0"/>
                <a:ea typeface="Arial" charset="0"/>
                <a:cs typeface="Arial" charset="0"/>
              </a:defRPr>
            </a:lvl9pPr>
          </a:lstStyle>
          <a:p>
            <a:pPr>
              <a:defRPr/>
            </a:pPr>
            <a:r>
              <a:rPr lang="en-US" sz="1400" b="0" dirty="0" err="1" smtClean="0">
                <a:solidFill>
                  <a:srgbClr val="2A40E2"/>
                </a:solidFill>
                <a:latin typeface="Gill Sans" charset="0"/>
                <a:cs typeface="Gill Sans" charset="0"/>
              </a:rPr>
              <a:t>Kubiatowicz</a:t>
            </a:r>
            <a:r>
              <a:rPr lang="en-US" sz="1400" b="0" dirty="0" smtClean="0">
                <a:solidFill>
                  <a:srgbClr val="2A40E2"/>
                </a:solidFill>
                <a:latin typeface="Gill Sans" charset="0"/>
                <a:cs typeface="Gill Sans" charset="0"/>
              </a:rPr>
              <a:t> </a:t>
            </a:r>
            <a:r>
              <a:rPr lang="en-US" sz="1400" b="0" dirty="0">
                <a:solidFill>
                  <a:srgbClr val="2A40E2"/>
                </a:solidFill>
                <a:latin typeface="Gill Sans" charset="0"/>
                <a:cs typeface="Gill Sans" charset="0"/>
              </a:rPr>
              <a:t>CS162 © UCB</a:t>
            </a:r>
            <a:r>
              <a:rPr lang="en-US" sz="1400" b="0" baseline="0" dirty="0">
                <a:solidFill>
                  <a:srgbClr val="2A40E2"/>
                </a:solidFill>
                <a:latin typeface="Gill Sans" charset="0"/>
                <a:cs typeface="Gill Sans" charset="0"/>
              </a:rPr>
              <a:t> Spring </a:t>
            </a:r>
            <a:r>
              <a:rPr lang="en-US" sz="1400" b="0" baseline="0" dirty="0" smtClean="0">
                <a:solidFill>
                  <a:srgbClr val="2A40E2"/>
                </a:solidFill>
                <a:latin typeface="Gill Sans" charset="0"/>
                <a:cs typeface="Gill Sans" charset="0"/>
              </a:rPr>
              <a:t>2024</a:t>
            </a:r>
            <a:endParaRPr lang="en-US" sz="1400" b="0" dirty="0">
              <a:solidFill>
                <a:srgbClr val="2A40E2"/>
              </a:solidFill>
              <a:latin typeface="Gill Sans" charset="0"/>
              <a:cs typeface="Gill Sans" charset="0"/>
            </a:endParaRPr>
          </a:p>
        </p:txBody>
      </p:sp>
    </p:spTree>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ransition/>
  <p:timing>
    <p:tnLst>
      <p:par>
        <p:cTn id="1" dur="indefinite" restart="never" nodeType="tmRoot"/>
      </p:par>
    </p:tnLst>
  </p:timing>
  <p:txStyles>
    <p:titleStyle>
      <a:lvl1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1pPr>
      <a:lvl2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2pPr>
      <a:lvl3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3pPr>
      <a:lvl4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4pPr>
      <a:lvl5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5pPr>
      <a:lvl6pPr marL="457200" algn="ctr" rtl="0" eaLnBrk="0" fontAlgn="base" hangingPunct="0">
        <a:lnSpc>
          <a:spcPct val="90000"/>
        </a:lnSpc>
        <a:spcBef>
          <a:spcPct val="0"/>
        </a:spcBef>
        <a:spcAft>
          <a:spcPct val="0"/>
        </a:spcAft>
        <a:defRPr sz="2400" b="1">
          <a:solidFill>
            <a:srgbClr val="2A40E2"/>
          </a:solidFill>
          <a:latin typeface="Comic Sans MS" pitchFamily="66" charset="0"/>
        </a:defRPr>
      </a:lvl6pPr>
      <a:lvl7pPr marL="914400" algn="ctr" rtl="0" eaLnBrk="0" fontAlgn="base" hangingPunct="0">
        <a:lnSpc>
          <a:spcPct val="90000"/>
        </a:lnSpc>
        <a:spcBef>
          <a:spcPct val="0"/>
        </a:spcBef>
        <a:spcAft>
          <a:spcPct val="0"/>
        </a:spcAft>
        <a:defRPr sz="2400" b="1">
          <a:solidFill>
            <a:srgbClr val="2A40E2"/>
          </a:solidFill>
          <a:latin typeface="Comic Sans MS" pitchFamily="66" charset="0"/>
        </a:defRPr>
      </a:lvl7pPr>
      <a:lvl8pPr marL="1371600" algn="ctr" rtl="0" eaLnBrk="0" fontAlgn="base" hangingPunct="0">
        <a:lnSpc>
          <a:spcPct val="90000"/>
        </a:lnSpc>
        <a:spcBef>
          <a:spcPct val="0"/>
        </a:spcBef>
        <a:spcAft>
          <a:spcPct val="0"/>
        </a:spcAft>
        <a:defRPr sz="2400" b="1">
          <a:solidFill>
            <a:srgbClr val="2A40E2"/>
          </a:solidFill>
          <a:latin typeface="Comic Sans MS" pitchFamily="66" charset="0"/>
        </a:defRPr>
      </a:lvl8pPr>
      <a:lvl9pPr marL="1828800" algn="ctr" rtl="0" eaLnBrk="0" fontAlgn="base" hangingPunct="0">
        <a:lnSpc>
          <a:spcPct val="90000"/>
        </a:lnSpc>
        <a:spcBef>
          <a:spcPct val="0"/>
        </a:spcBef>
        <a:spcAft>
          <a:spcPct val="0"/>
        </a:spcAft>
        <a:defRPr sz="2400" b="1">
          <a:solidFill>
            <a:srgbClr val="2A40E2"/>
          </a:solidFill>
          <a:latin typeface="Comic Sans MS" pitchFamily="66" charset="0"/>
        </a:defRPr>
      </a:lvl9pPr>
    </p:titleStyle>
    <p:body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notesSlide" Target="../notesSlides/notesSlide4.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oleObject" Target="../embeddings/oleObject1.bin"/><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2.wmf"/><Relationship Id="rId4" Type="http://schemas.openxmlformats.org/officeDocument/2006/relationships/image" Target="../media/image21.w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38200" y="1295400"/>
            <a:ext cx="10439400" cy="2057400"/>
          </a:xfrm>
        </p:spPr>
        <p:txBody>
          <a:bodyPr/>
          <a:lstStyle/>
          <a:p>
            <a:pPr>
              <a:defRPr/>
            </a:pPr>
            <a:r>
              <a:rPr lang="en-US" sz="3000" dirty="0"/>
              <a:t>CS162</a:t>
            </a:r>
            <a:br>
              <a:rPr lang="en-US" sz="3000" dirty="0"/>
            </a:br>
            <a:r>
              <a:rPr lang="en-US" sz="3000" dirty="0"/>
              <a:t>Operating Systems and</a:t>
            </a:r>
            <a:br>
              <a:rPr lang="en-US" sz="3000" dirty="0"/>
            </a:br>
            <a:r>
              <a:rPr lang="en-US" sz="3000" dirty="0"/>
              <a:t>Systems Programming</a:t>
            </a:r>
            <a:br>
              <a:rPr lang="en-US" sz="3000" dirty="0"/>
            </a:br>
            <a:r>
              <a:rPr lang="en-US" sz="3000" dirty="0"/>
              <a:t>Lecture </a:t>
            </a:r>
            <a:r>
              <a:rPr lang="en-US" sz="3000" dirty="0" smtClean="0"/>
              <a:t>24</a:t>
            </a:r>
            <a:r>
              <a:rPr lang="en-US" sz="3000" dirty="0"/>
              <a:t/>
            </a:r>
            <a:br>
              <a:rPr lang="en-US" sz="3000" dirty="0"/>
            </a:br>
            <a:r>
              <a:rPr lang="en-US" sz="3000" dirty="0"/>
              <a:t/>
            </a:r>
            <a:br>
              <a:rPr lang="en-US" sz="3000" dirty="0"/>
            </a:br>
            <a:r>
              <a:rPr lang="en-US" sz="3000" dirty="0" smtClean="0"/>
              <a:t>Distributed </a:t>
            </a:r>
            <a:r>
              <a:rPr lang="en-US" sz="3000" dirty="0"/>
              <a:t>1</a:t>
            </a:r>
            <a:r>
              <a:rPr lang="en-US" sz="3000" dirty="0" smtClean="0"/>
              <a:t>: Reliability</a:t>
            </a:r>
            <a:r>
              <a:rPr lang="en-US" sz="3000" dirty="0"/>
              <a:t>, </a:t>
            </a:r>
            <a:r>
              <a:rPr lang="en-US" sz="3000" dirty="0" smtClean="0"/>
              <a:t>Transactions,</a:t>
            </a:r>
            <a:br>
              <a:rPr lang="en-US" sz="3000" dirty="0" smtClean="0"/>
            </a:br>
            <a:r>
              <a:rPr lang="en-US" sz="3000" dirty="0" smtClean="0"/>
              <a:t>Distributed Decision Making</a:t>
            </a:r>
            <a:r>
              <a:rPr lang="en-US" sz="3000" smtClean="0"/>
              <a:t>, </a:t>
            </a:r>
            <a:r>
              <a:rPr lang="en-US" sz="3000" smtClean="0"/>
              <a:t>2PC</a:t>
            </a:r>
            <a:endParaRPr lang="en-US" sz="3000" dirty="0"/>
          </a:p>
        </p:txBody>
      </p:sp>
      <p:sp>
        <p:nvSpPr>
          <p:cNvPr id="3075" name="Rectangle 3"/>
          <p:cNvSpPr>
            <a:spLocks noGrp="1" noChangeArrowheads="1"/>
          </p:cNvSpPr>
          <p:nvPr>
            <p:ph type="subTitle" idx="1"/>
          </p:nvPr>
        </p:nvSpPr>
        <p:spPr>
          <a:xfrm>
            <a:off x="2133600" y="4191000"/>
            <a:ext cx="8001000" cy="1447800"/>
          </a:xfrm>
        </p:spPr>
        <p:txBody>
          <a:bodyPr/>
          <a:lstStyle/>
          <a:p>
            <a:pPr marL="285750" indent="-285750">
              <a:defRPr/>
            </a:pPr>
            <a:r>
              <a:rPr lang="en-US" altLang="en-US" dirty="0">
                <a:ea typeface="Gill Sans" charset="0"/>
              </a:rPr>
              <a:t>April </a:t>
            </a:r>
            <a:r>
              <a:rPr lang="en-US" altLang="en-US" dirty="0" smtClean="0">
                <a:ea typeface="Gill Sans" charset="0"/>
              </a:rPr>
              <a:t>18</a:t>
            </a:r>
            <a:r>
              <a:rPr lang="en-US" altLang="en-US" baseline="30000" dirty="0" smtClean="0">
                <a:ea typeface="Gill Sans" charset="0"/>
              </a:rPr>
              <a:t>th</a:t>
            </a:r>
            <a:r>
              <a:rPr lang="en-US" altLang="en-US" dirty="0">
                <a:ea typeface="Gill Sans" charset="0"/>
              </a:rPr>
              <a:t>, </a:t>
            </a:r>
            <a:r>
              <a:rPr lang="en-US" altLang="en-US" dirty="0" smtClean="0">
                <a:ea typeface="Gill Sans" charset="0"/>
              </a:rPr>
              <a:t>2023</a:t>
            </a:r>
            <a:endParaRPr lang="en-US" altLang="en-US" dirty="0">
              <a:ea typeface="Gill Sans" charset="0"/>
            </a:endParaRPr>
          </a:p>
          <a:p>
            <a:pPr marL="285750" indent="-285750">
              <a:defRPr/>
            </a:pPr>
            <a:r>
              <a:rPr lang="en-US" altLang="en-US" dirty="0">
                <a:ea typeface="Gill Sans" charset="0"/>
              </a:rPr>
              <a:t>Prof. </a:t>
            </a:r>
            <a:r>
              <a:rPr lang="en-US" altLang="en-US" dirty="0" smtClean="0">
                <a:ea typeface="Gill Sans" charset="0"/>
              </a:rPr>
              <a:t>John </a:t>
            </a:r>
            <a:r>
              <a:rPr lang="en-US" altLang="en-US" dirty="0" err="1">
                <a:ea typeface="Gill Sans" charset="0"/>
              </a:rPr>
              <a:t>Kubiatowicz</a:t>
            </a:r>
            <a:endParaRPr lang="en-US" altLang="en-US" dirty="0">
              <a:ea typeface="Gill Sans" charset="0"/>
            </a:endParaRPr>
          </a:p>
          <a:p>
            <a:pPr marL="285750" indent="-285750">
              <a:defRPr/>
            </a:pPr>
            <a:r>
              <a:rPr lang="en-US" altLang="en-US" dirty="0">
                <a:ea typeface="Gill Sans" charset="0"/>
              </a:rPr>
              <a:t>http://cs162.eecs.Berkeley.edu</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9144000" cy="533400"/>
          </a:xfrm>
        </p:spPr>
        <p:txBody>
          <a:bodyPr/>
          <a:lstStyle/>
          <a:p>
            <a:r>
              <a:rPr lang="en-US" sz="2800" dirty="0"/>
              <a:t>Reliability Approach #2: Copy on Write File Layout</a:t>
            </a:r>
          </a:p>
        </p:txBody>
      </p:sp>
      <p:sp>
        <p:nvSpPr>
          <p:cNvPr id="3" name="Content Placeholder 2"/>
          <p:cNvSpPr>
            <a:spLocks noGrp="1"/>
          </p:cNvSpPr>
          <p:nvPr>
            <p:ph idx="1"/>
          </p:nvPr>
        </p:nvSpPr>
        <p:spPr>
          <a:xfrm>
            <a:off x="666750" y="838200"/>
            <a:ext cx="10858500" cy="5486400"/>
          </a:xfrm>
        </p:spPr>
        <p:txBody>
          <a:bodyPr>
            <a:normAutofit/>
          </a:bodyPr>
          <a:lstStyle/>
          <a:p>
            <a:r>
              <a:rPr lang="en-US" dirty="0"/>
              <a:t>Recall: multi-level index structure lets us find the data blocks of a file</a:t>
            </a:r>
          </a:p>
          <a:p>
            <a:r>
              <a:rPr lang="en-US" dirty="0"/>
              <a:t>Instead of over-writing existing data blocks and updating the index structure:</a:t>
            </a:r>
          </a:p>
          <a:p>
            <a:pPr lvl="1"/>
            <a:r>
              <a:rPr lang="en-US" dirty="0"/>
              <a:t>Create a new version of the file with the updated data</a:t>
            </a:r>
          </a:p>
          <a:p>
            <a:pPr lvl="1"/>
            <a:r>
              <a:rPr lang="en-US" dirty="0"/>
              <a:t>Reuse blocks that don’t change much of what is already in place</a:t>
            </a:r>
          </a:p>
          <a:p>
            <a:pPr lvl="1"/>
            <a:r>
              <a:rPr lang="en-US" dirty="0"/>
              <a:t>This is called: </a:t>
            </a:r>
            <a:r>
              <a:rPr lang="en-US" dirty="0">
                <a:solidFill>
                  <a:srgbClr val="FF0000"/>
                </a:solidFill>
              </a:rPr>
              <a:t>Copy On Write (COW)</a:t>
            </a:r>
          </a:p>
          <a:p>
            <a:pPr lvl="3"/>
            <a:endParaRPr lang="en-US" dirty="0"/>
          </a:p>
          <a:p>
            <a:r>
              <a:rPr lang="en-US" dirty="0"/>
              <a:t>Seems expensive!  But</a:t>
            </a:r>
          </a:p>
          <a:p>
            <a:pPr lvl="1"/>
            <a:r>
              <a:rPr lang="en-US" dirty="0"/>
              <a:t>Updates can be batched</a:t>
            </a:r>
          </a:p>
          <a:p>
            <a:pPr lvl="1"/>
            <a:r>
              <a:rPr lang="en-US" dirty="0"/>
              <a:t>Almost all disk writes can occur in parallel</a:t>
            </a:r>
          </a:p>
          <a:p>
            <a:pPr lvl="4"/>
            <a:endParaRPr lang="en-US" dirty="0"/>
          </a:p>
          <a:p>
            <a:r>
              <a:rPr lang="en-US" dirty="0"/>
              <a:t>Approach taken in network file server appliances</a:t>
            </a:r>
          </a:p>
          <a:p>
            <a:pPr lvl="1"/>
            <a:r>
              <a:rPr lang="en-US" dirty="0"/>
              <a:t>NetApp’s Write Anywhere File Layout (WAFL)</a:t>
            </a:r>
          </a:p>
          <a:p>
            <a:pPr lvl="1"/>
            <a:r>
              <a:rPr lang="en-US" dirty="0"/>
              <a:t>ZFS (Sun/Oracle) and </a:t>
            </a:r>
            <a:r>
              <a:rPr lang="en-US" dirty="0" err="1"/>
              <a:t>OpenZFS</a:t>
            </a:r>
            <a:endParaRPr lang="en-US" dirty="0"/>
          </a:p>
        </p:txBody>
      </p:sp>
    </p:spTree>
    <p:extLst>
      <p:ext uri="{BB962C8B-B14F-4D97-AF65-F5344CB8AC3E}">
        <p14:creationId xmlns:p14="http://schemas.microsoft.com/office/powerpoint/2010/main" val="36474410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COW with Smaller-Radix Blocks</a:t>
            </a:r>
          </a:p>
        </p:txBody>
      </p:sp>
      <p:sp>
        <p:nvSpPr>
          <p:cNvPr id="3" name="Content Placeholder 2"/>
          <p:cNvSpPr>
            <a:spLocks noGrp="1"/>
          </p:cNvSpPr>
          <p:nvPr>
            <p:ph idx="1"/>
          </p:nvPr>
        </p:nvSpPr>
        <p:spPr>
          <a:xfrm>
            <a:off x="1981200" y="4999790"/>
            <a:ext cx="8229600" cy="1304505"/>
          </a:xfrm>
        </p:spPr>
        <p:txBody>
          <a:bodyPr>
            <a:normAutofit/>
          </a:bodyPr>
          <a:lstStyle/>
          <a:p>
            <a:r>
              <a:rPr lang="en-US" sz="2800" dirty="0"/>
              <a:t>If file represented as a tree of blocks, just need to update the leading fringe</a:t>
            </a:r>
          </a:p>
        </p:txBody>
      </p:sp>
      <p:sp>
        <p:nvSpPr>
          <p:cNvPr id="7" name="Rectangle 6"/>
          <p:cNvSpPr/>
          <p:nvPr/>
        </p:nvSpPr>
        <p:spPr>
          <a:xfrm>
            <a:off x="2355514" y="4047944"/>
            <a:ext cx="909053" cy="374315"/>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8" name="Rectangle 7"/>
          <p:cNvSpPr/>
          <p:nvPr/>
        </p:nvSpPr>
        <p:spPr>
          <a:xfrm>
            <a:off x="3416967" y="4047944"/>
            <a:ext cx="909053" cy="374315"/>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9" name="Rectangle 8"/>
          <p:cNvSpPr/>
          <p:nvPr/>
        </p:nvSpPr>
        <p:spPr>
          <a:xfrm>
            <a:off x="4478420" y="4047944"/>
            <a:ext cx="909053" cy="374315"/>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10" name="Rectangle 9"/>
          <p:cNvSpPr/>
          <p:nvPr/>
        </p:nvSpPr>
        <p:spPr>
          <a:xfrm>
            <a:off x="5539873" y="4047944"/>
            <a:ext cx="909053" cy="374315"/>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grpSp>
        <p:nvGrpSpPr>
          <p:cNvPr id="30" name="Group 29"/>
          <p:cNvGrpSpPr/>
          <p:nvPr/>
        </p:nvGrpSpPr>
        <p:grpSpPr>
          <a:xfrm>
            <a:off x="6010434" y="1677722"/>
            <a:ext cx="286084" cy="374315"/>
            <a:chOff x="3550649" y="1236578"/>
            <a:chExt cx="286084" cy="374315"/>
          </a:xfrm>
        </p:grpSpPr>
        <p:sp>
          <p:nvSpPr>
            <p:cNvPr id="11" name="Rectangle 10"/>
            <p:cNvSpPr/>
            <p:nvPr/>
          </p:nvSpPr>
          <p:spPr>
            <a:xfrm>
              <a:off x="3550649" y="1236578"/>
              <a:ext cx="286084" cy="374315"/>
            </a:xfrm>
            <a:prstGeom prst="rect">
              <a:avLst/>
            </a:prstGeom>
            <a:solidFill>
              <a:schemeClr val="tx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cxnSp>
          <p:nvCxnSpPr>
            <p:cNvPr id="19" name="Straight Connector 18"/>
            <p:cNvCxnSpPr/>
            <p:nvPr/>
          </p:nvCxnSpPr>
          <p:spPr>
            <a:xfrm>
              <a:off x="3703048" y="1236578"/>
              <a:ext cx="0" cy="374315"/>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20" name="Rectangle 19"/>
          <p:cNvSpPr/>
          <p:nvPr/>
        </p:nvSpPr>
        <p:spPr>
          <a:xfrm>
            <a:off x="6601326" y="4047944"/>
            <a:ext cx="909053" cy="374315"/>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21" name="Rectangle 20"/>
          <p:cNvSpPr/>
          <p:nvPr/>
        </p:nvSpPr>
        <p:spPr>
          <a:xfrm>
            <a:off x="7662779" y="4047944"/>
            <a:ext cx="909053" cy="374315"/>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40" name="Rectangle 39"/>
          <p:cNvSpPr/>
          <p:nvPr/>
        </p:nvSpPr>
        <p:spPr>
          <a:xfrm>
            <a:off x="8117305" y="4053296"/>
            <a:ext cx="454526" cy="374315"/>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b="0">
              <a:latin typeface="Gill Sans" charset="0"/>
              <a:ea typeface="Gill Sans" charset="0"/>
              <a:cs typeface="Gill Sans" charset="0"/>
            </a:endParaRPr>
          </a:p>
        </p:txBody>
      </p:sp>
      <p:grpSp>
        <p:nvGrpSpPr>
          <p:cNvPr id="70" name="Group 69"/>
          <p:cNvGrpSpPr/>
          <p:nvPr/>
        </p:nvGrpSpPr>
        <p:grpSpPr>
          <a:xfrm>
            <a:off x="7304954" y="4531882"/>
            <a:ext cx="1049662" cy="565515"/>
            <a:chOff x="5780954" y="4090737"/>
            <a:chExt cx="1049662" cy="565515"/>
          </a:xfrm>
        </p:grpSpPr>
        <p:sp>
          <p:nvSpPr>
            <p:cNvPr id="41" name="Up Arrow 40"/>
            <p:cNvSpPr/>
            <p:nvPr/>
          </p:nvSpPr>
          <p:spPr>
            <a:xfrm>
              <a:off x="6553201" y="4090737"/>
              <a:ext cx="277415" cy="454526"/>
            </a:xfrm>
            <a:prstGeom prst="upArrow">
              <a:avLst/>
            </a:prstGeom>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b="0">
                <a:latin typeface="Gill Sans" charset="0"/>
                <a:ea typeface="Gill Sans" charset="0"/>
                <a:cs typeface="Gill Sans" charset="0"/>
              </a:endParaRPr>
            </a:p>
          </p:txBody>
        </p:sp>
        <p:sp>
          <p:nvSpPr>
            <p:cNvPr id="42" name="TextBox 41"/>
            <p:cNvSpPr txBox="1"/>
            <p:nvPr/>
          </p:nvSpPr>
          <p:spPr>
            <a:xfrm>
              <a:off x="5780954" y="4256142"/>
              <a:ext cx="848502" cy="400110"/>
            </a:xfrm>
            <a:prstGeom prst="rect">
              <a:avLst/>
            </a:prstGeom>
            <a:noFill/>
          </p:spPr>
          <p:txBody>
            <a:bodyPr wrap="none" rtlCol="0">
              <a:spAutoFit/>
            </a:bodyPr>
            <a:lstStyle/>
            <a:p>
              <a:r>
                <a:rPr lang="en-US" sz="2000" b="0" dirty="0">
                  <a:latin typeface="Gill Sans" charset="0"/>
                  <a:ea typeface="Gill Sans" charset="0"/>
                  <a:cs typeface="Gill Sans" charset="0"/>
                </a:rPr>
                <a:t>Write </a:t>
              </a:r>
            </a:p>
          </p:txBody>
        </p:sp>
      </p:grpSp>
      <p:grpSp>
        <p:nvGrpSpPr>
          <p:cNvPr id="72" name="Group 71"/>
          <p:cNvGrpSpPr/>
          <p:nvPr/>
        </p:nvGrpSpPr>
        <p:grpSpPr>
          <a:xfrm>
            <a:off x="8978815" y="3680312"/>
            <a:ext cx="909053" cy="379667"/>
            <a:chOff x="6761747" y="3130881"/>
            <a:chExt cx="909053" cy="379667"/>
          </a:xfrm>
        </p:grpSpPr>
        <p:sp>
          <p:nvSpPr>
            <p:cNvPr id="64" name="Rectangle 63"/>
            <p:cNvSpPr/>
            <p:nvPr/>
          </p:nvSpPr>
          <p:spPr>
            <a:xfrm>
              <a:off x="6761747" y="3130881"/>
              <a:ext cx="909053" cy="374315"/>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sp>
          <p:nvSpPr>
            <p:cNvPr id="65" name="Rectangle 64"/>
            <p:cNvSpPr/>
            <p:nvPr/>
          </p:nvSpPr>
          <p:spPr>
            <a:xfrm>
              <a:off x="7216274" y="3136233"/>
              <a:ext cx="454526" cy="374315"/>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b="0">
                <a:latin typeface="Gill Sans" charset="0"/>
                <a:ea typeface="Gill Sans" charset="0"/>
                <a:cs typeface="Gill Sans" charset="0"/>
              </a:endParaRPr>
            </a:p>
          </p:txBody>
        </p:sp>
      </p:grpSp>
      <p:sp>
        <p:nvSpPr>
          <p:cNvPr id="66" name="Rectangle 65"/>
          <p:cNvSpPr/>
          <p:nvPr/>
        </p:nvSpPr>
        <p:spPr>
          <a:xfrm>
            <a:off x="9433342" y="3680312"/>
            <a:ext cx="178487" cy="374315"/>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b="0">
              <a:latin typeface="Gill Sans" charset="0"/>
              <a:ea typeface="Gill Sans" charset="0"/>
              <a:cs typeface="Gill Sans" charset="0"/>
            </a:endParaRPr>
          </a:p>
        </p:txBody>
      </p:sp>
      <p:sp>
        <p:nvSpPr>
          <p:cNvPr id="57" name="Rectangle 56"/>
          <p:cNvSpPr/>
          <p:nvPr/>
        </p:nvSpPr>
        <p:spPr>
          <a:xfrm>
            <a:off x="4495801" y="2391597"/>
            <a:ext cx="286084" cy="374315"/>
          </a:xfrm>
          <a:prstGeom prst="rect">
            <a:avLst/>
          </a:prstGeom>
          <a:solidFill>
            <a:schemeClr val="tx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cxnSp>
        <p:nvCxnSpPr>
          <p:cNvPr id="58" name="Straight Connector 57"/>
          <p:cNvCxnSpPr/>
          <p:nvPr/>
        </p:nvCxnSpPr>
        <p:spPr>
          <a:xfrm>
            <a:off x="4648200" y="2391597"/>
            <a:ext cx="0" cy="374315"/>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29" name="Group 28"/>
          <p:cNvGrpSpPr/>
          <p:nvPr/>
        </p:nvGrpSpPr>
        <p:grpSpPr>
          <a:xfrm>
            <a:off x="7877560" y="2391597"/>
            <a:ext cx="286084" cy="374315"/>
            <a:chOff x="4260517" y="1950452"/>
            <a:chExt cx="286084" cy="374315"/>
          </a:xfrm>
        </p:grpSpPr>
        <p:sp>
          <p:nvSpPr>
            <p:cNvPr id="59" name="Rectangle 58"/>
            <p:cNvSpPr/>
            <p:nvPr/>
          </p:nvSpPr>
          <p:spPr>
            <a:xfrm>
              <a:off x="4260517" y="1950452"/>
              <a:ext cx="286084" cy="374315"/>
            </a:xfrm>
            <a:prstGeom prst="rect">
              <a:avLst/>
            </a:prstGeom>
            <a:solidFill>
              <a:schemeClr val="tx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cxnSp>
          <p:nvCxnSpPr>
            <p:cNvPr id="60" name="Straight Connector 59"/>
            <p:cNvCxnSpPr/>
            <p:nvPr/>
          </p:nvCxnSpPr>
          <p:spPr>
            <a:xfrm>
              <a:off x="4412916" y="1950452"/>
              <a:ext cx="0" cy="374315"/>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12" name="Group 11"/>
          <p:cNvGrpSpPr/>
          <p:nvPr/>
        </p:nvGrpSpPr>
        <p:grpSpPr>
          <a:xfrm>
            <a:off x="3264566" y="3225788"/>
            <a:ext cx="286084" cy="374315"/>
            <a:chOff x="2482514" y="2624220"/>
            <a:chExt cx="286084" cy="374315"/>
          </a:xfrm>
        </p:grpSpPr>
        <p:sp>
          <p:nvSpPr>
            <p:cNvPr id="61" name="Rectangle 60"/>
            <p:cNvSpPr/>
            <p:nvPr/>
          </p:nvSpPr>
          <p:spPr>
            <a:xfrm>
              <a:off x="2482514" y="2624220"/>
              <a:ext cx="286084" cy="374315"/>
            </a:xfrm>
            <a:prstGeom prst="rect">
              <a:avLst/>
            </a:prstGeom>
            <a:solidFill>
              <a:schemeClr val="tx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cxnSp>
          <p:nvCxnSpPr>
            <p:cNvPr id="62" name="Straight Connector 61"/>
            <p:cNvCxnSpPr/>
            <p:nvPr/>
          </p:nvCxnSpPr>
          <p:spPr>
            <a:xfrm>
              <a:off x="2634913" y="2624220"/>
              <a:ext cx="0" cy="374315"/>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68" name="Group 67"/>
          <p:cNvGrpSpPr/>
          <p:nvPr/>
        </p:nvGrpSpPr>
        <p:grpSpPr>
          <a:xfrm>
            <a:off x="5275919" y="3225788"/>
            <a:ext cx="286084" cy="374315"/>
            <a:chOff x="2482514" y="2624220"/>
            <a:chExt cx="286084" cy="374315"/>
          </a:xfrm>
        </p:grpSpPr>
        <p:sp>
          <p:nvSpPr>
            <p:cNvPr id="73" name="Rectangle 72"/>
            <p:cNvSpPr/>
            <p:nvPr/>
          </p:nvSpPr>
          <p:spPr>
            <a:xfrm>
              <a:off x="2482514" y="2624220"/>
              <a:ext cx="286084" cy="374315"/>
            </a:xfrm>
            <a:prstGeom prst="rect">
              <a:avLst/>
            </a:prstGeom>
            <a:solidFill>
              <a:schemeClr val="tx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cxnSp>
          <p:nvCxnSpPr>
            <p:cNvPr id="74" name="Straight Connector 73"/>
            <p:cNvCxnSpPr/>
            <p:nvPr/>
          </p:nvCxnSpPr>
          <p:spPr>
            <a:xfrm>
              <a:off x="2634913" y="2624220"/>
              <a:ext cx="0" cy="374315"/>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75" name="Rectangle 74"/>
          <p:cNvSpPr/>
          <p:nvPr/>
        </p:nvSpPr>
        <p:spPr>
          <a:xfrm>
            <a:off x="7357979" y="3225788"/>
            <a:ext cx="286084" cy="374315"/>
          </a:xfrm>
          <a:prstGeom prst="rect">
            <a:avLst/>
          </a:prstGeom>
          <a:solidFill>
            <a:schemeClr val="tx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cxnSp>
        <p:nvCxnSpPr>
          <p:cNvPr id="76" name="Straight Connector 75"/>
          <p:cNvCxnSpPr/>
          <p:nvPr/>
        </p:nvCxnSpPr>
        <p:spPr>
          <a:xfrm>
            <a:off x="7510378" y="3225788"/>
            <a:ext cx="0" cy="37431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a:off x="4692316" y="1864880"/>
            <a:ext cx="1371591" cy="526717"/>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flipH="1">
            <a:off x="3340768" y="2543997"/>
            <a:ext cx="1228550" cy="681791"/>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endCxn id="73" idx="0"/>
          </p:cNvCxnSpPr>
          <p:nvPr/>
        </p:nvCxnSpPr>
        <p:spPr>
          <a:xfrm>
            <a:off x="4721719" y="2543997"/>
            <a:ext cx="697243" cy="681791"/>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endCxn id="59" idx="0"/>
          </p:cNvCxnSpPr>
          <p:nvPr/>
        </p:nvCxnSpPr>
        <p:spPr>
          <a:xfrm>
            <a:off x="6252704" y="1862206"/>
            <a:ext cx="1767899" cy="529391"/>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a:endCxn id="75" idx="0"/>
          </p:cNvCxnSpPr>
          <p:nvPr/>
        </p:nvCxnSpPr>
        <p:spPr>
          <a:xfrm flipH="1">
            <a:off x="7501021" y="2543997"/>
            <a:ext cx="418208" cy="681791"/>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flipH="1">
            <a:off x="2355513" y="3378187"/>
            <a:ext cx="985256" cy="669756"/>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H="1">
            <a:off x="3416966" y="3378188"/>
            <a:ext cx="76202" cy="681791"/>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flipH="1">
            <a:off x="4495802" y="3434331"/>
            <a:ext cx="846963" cy="613613"/>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5495164" y="3434331"/>
            <a:ext cx="44709" cy="613613"/>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flipH="1">
            <a:off x="6599993" y="3446366"/>
            <a:ext cx="846963" cy="613613"/>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a:off x="7599355" y="3446366"/>
            <a:ext cx="44709" cy="613613"/>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grpSp>
        <p:nvGrpSpPr>
          <p:cNvPr id="91" name="Group 90"/>
          <p:cNvGrpSpPr/>
          <p:nvPr/>
        </p:nvGrpSpPr>
        <p:grpSpPr>
          <a:xfrm>
            <a:off x="8748586" y="2391597"/>
            <a:ext cx="286084" cy="374315"/>
            <a:chOff x="4260517" y="1950452"/>
            <a:chExt cx="286084" cy="374315"/>
          </a:xfrm>
        </p:grpSpPr>
        <p:sp>
          <p:nvSpPr>
            <p:cNvPr id="92" name="Rectangle 91"/>
            <p:cNvSpPr/>
            <p:nvPr/>
          </p:nvSpPr>
          <p:spPr>
            <a:xfrm>
              <a:off x="4260517" y="1950452"/>
              <a:ext cx="286084" cy="374315"/>
            </a:xfrm>
            <a:prstGeom prst="rect">
              <a:avLst/>
            </a:prstGeom>
            <a:solidFill>
              <a:schemeClr val="tx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cxnSp>
          <p:nvCxnSpPr>
            <p:cNvPr id="93" name="Straight Connector 92"/>
            <p:cNvCxnSpPr/>
            <p:nvPr/>
          </p:nvCxnSpPr>
          <p:spPr>
            <a:xfrm>
              <a:off x="4412916" y="1950452"/>
              <a:ext cx="0" cy="374315"/>
            </a:xfrm>
            <a:prstGeom prst="line">
              <a:avLst/>
            </a:prstGeom>
            <a:effectLst/>
          </p:spPr>
          <p:style>
            <a:lnRef idx="2">
              <a:schemeClr val="accent1"/>
            </a:lnRef>
            <a:fillRef idx="0">
              <a:schemeClr val="accent1"/>
            </a:fillRef>
            <a:effectRef idx="1">
              <a:schemeClr val="accent1"/>
            </a:effectRef>
            <a:fontRef idx="minor">
              <a:schemeClr val="tx1"/>
            </a:fontRef>
          </p:style>
        </p:cxnSp>
      </p:grpSp>
      <p:sp>
        <p:nvSpPr>
          <p:cNvPr id="94" name="Rectangle 93"/>
          <p:cNvSpPr/>
          <p:nvPr/>
        </p:nvSpPr>
        <p:spPr>
          <a:xfrm>
            <a:off x="8229005" y="3225788"/>
            <a:ext cx="286084" cy="374315"/>
          </a:xfrm>
          <a:prstGeom prst="rect">
            <a:avLst/>
          </a:prstGeom>
          <a:solidFill>
            <a:schemeClr val="tx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cxnSp>
        <p:nvCxnSpPr>
          <p:cNvPr id="95" name="Straight Arrow Connector 94"/>
          <p:cNvCxnSpPr>
            <a:endCxn id="94" idx="0"/>
          </p:cNvCxnSpPr>
          <p:nvPr/>
        </p:nvCxnSpPr>
        <p:spPr>
          <a:xfrm flipH="1">
            <a:off x="8372047" y="2543997"/>
            <a:ext cx="418208" cy="681791"/>
          </a:xfrm>
          <a:prstGeom prst="straightConnector1">
            <a:avLst/>
          </a:prstGeom>
          <a:ln>
            <a:solidFill>
              <a:srgbClr val="4F6228"/>
            </a:solidFill>
            <a:headEnd type="oval"/>
            <a:tailEnd type="triangle"/>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flipH="1">
            <a:off x="6777790" y="3446365"/>
            <a:ext cx="1540193" cy="601578"/>
          </a:xfrm>
          <a:prstGeom prst="straightConnector1">
            <a:avLst/>
          </a:prstGeom>
          <a:ln>
            <a:solidFill>
              <a:srgbClr val="4F6228"/>
            </a:solidFill>
            <a:headEnd type="oval"/>
            <a:tailEnd type="triangle"/>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a:off x="8470380" y="3446365"/>
            <a:ext cx="564290" cy="233946"/>
          </a:xfrm>
          <a:prstGeom prst="straightConnector1">
            <a:avLst/>
          </a:prstGeom>
          <a:ln>
            <a:solidFill>
              <a:srgbClr val="4F6228"/>
            </a:solidFill>
            <a:headEnd type="oval"/>
            <a:tailEnd type="triangle"/>
          </a:ln>
        </p:spPr>
        <p:style>
          <a:lnRef idx="2">
            <a:schemeClr val="accent1"/>
          </a:lnRef>
          <a:fillRef idx="0">
            <a:schemeClr val="accent1"/>
          </a:fillRef>
          <a:effectRef idx="1">
            <a:schemeClr val="accent1"/>
          </a:effectRef>
          <a:fontRef idx="minor">
            <a:schemeClr val="tx1"/>
          </a:fontRef>
        </p:style>
      </p:cxnSp>
      <p:grpSp>
        <p:nvGrpSpPr>
          <p:cNvPr id="102" name="Group 101"/>
          <p:cNvGrpSpPr/>
          <p:nvPr/>
        </p:nvGrpSpPr>
        <p:grpSpPr>
          <a:xfrm>
            <a:off x="7456312" y="1657667"/>
            <a:ext cx="286084" cy="374315"/>
            <a:chOff x="3550649" y="1236578"/>
            <a:chExt cx="286084" cy="374315"/>
          </a:xfrm>
        </p:grpSpPr>
        <p:sp>
          <p:nvSpPr>
            <p:cNvPr id="103" name="Rectangle 102"/>
            <p:cNvSpPr/>
            <p:nvPr/>
          </p:nvSpPr>
          <p:spPr>
            <a:xfrm>
              <a:off x="3550649" y="1236578"/>
              <a:ext cx="286084" cy="374315"/>
            </a:xfrm>
            <a:prstGeom prst="rect">
              <a:avLst/>
            </a:prstGeom>
            <a:solidFill>
              <a:schemeClr val="tx2">
                <a:lumMod val="20000"/>
                <a:lumOff val="80000"/>
              </a:schemeClr>
            </a:solidFill>
            <a:ln>
              <a:solidFill>
                <a:srgbClr val="4F622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0">
                <a:latin typeface="Gill Sans" charset="0"/>
                <a:ea typeface="Gill Sans" charset="0"/>
                <a:cs typeface="Gill Sans" charset="0"/>
              </a:endParaRPr>
            </a:p>
          </p:txBody>
        </p:sp>
        <p:cxnSp>
          <p:nvCxnSpPr>
            <p:cNvPr id="104" name="Straight Connector 103"/>
            <p:cNvCxnSpPr/>
            <p:nvPr/>
          </p:nvCxnSpPr>
          <p:spPr>
            <a:xfrm>
              <a:off x="3703048" y="1236578"/>
              <a:ext cx="0" cy="374315"/>
            </a:xfrm>
            <a:prstGeom prst="line">
              <a:avLst/>
            </a:prstGeom>
            <a:ln>
              <a:solidFill>
                <a:srgbClr val="4F6228"/>
              </a:solidFill>
            </a:ln>
            <a:effectLst/>
          </p:spPr>
          <p:style>
            <a:lnRef idx="2">
              <a:schemeClr val="accent1"/>
            </a:lnRef>
            <a:fillRef idx="0">
              <a:schemeClr val="accent1"/>
            </a:fillRef>
            <a:effectRef idx="1">
              <a:schemeClr val="accent1"/>
            </a:effectRef>
            <a:fontRef idx="minor">
              <a:schemeClr val="tx1"/>
            </a:fontRef>
          </p:style>
        </p:cxnSp>
      </p:grpSp>
      <p:cxnSp>
        <p:nvCxnSpPr>
          <p:cNvPr id="105" name="Straight Arrow Connector 104"/>
          <p:cNvCxnSpPr/>
          <p:nvPr/>
        </p:nvCxnSpPr>
        <p:spPr>
          <a:xfrm flipH="1">
            <a:off x="4906211" y="1864880"/>
            <a:ext cx="2604168" cy="526717"/>
          </a:xfrm>
          <a:prstGeom prst="straightConnector1">
            <a:avLst/>
          </a:prstGeom>
          <a:ln>
            <a:solidFill>
              <a:srgbClr val="4F6228"/>
            </a:solidFill>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a:off x="7664716" y="1862206"/>
            <a:ext cx="1083871" cy="529391"/>
          </a:xfrm>
          <a:prstGeom prst="straightConnector1">
            <a:avLst/>
          </a:prstGeom>
          <a:ln>
            <a:solidFill>
              <a:srgbClr val="4F6228"/>
            </a:solidFill>
            <a:headEnd type="oval"/>
            <a:tailEnd type="triangle"/>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8384650" y="3231140"/>
            <a:ext cx="0" cy="374315"/>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10" name="TextBox 109"/>
          <p:cNvSpPr txBox="1"/>
          <p:nvPr/>
        </p:nvSpPr>
        <p:spPr>
          <a:xfrm>
            <a:off x="5104063" y="808395"/>
            <a:ext cx="1425390" cy="400110"/>
          </a:xfrm>
          <a:prstGeom prst="rect">
            <a:avLst/>
          </a:prstGeom>
          <a:noFill/>
        </p:spPr>
        <p:txBody>
          <a:bodyPr wrap="none" rtlCol="0">
            <a:spAutoFit/>
          </a:bodyPr>
          <a:lstStyle/>
          <a:p>
            <a:r>
              <a:rPr lang="en-US" sz="2000" b="0" dirty="0">
                <a:latin typeface="Gill Sans" charset="0"/>
                <a:ea typeface="Gill Sans" charset="0"/>
                <a:cs typeface="Gill Sans" charset="0"/>
              </a:rPr>
              <a:t>old version</a:t>
            </a:r>
          </a:p>
        </p:txBody>
      </p:sp>
      <p:cxnSp>
        <p:nvCxnSpPr>
          <p:cNvPr id="111" name="Straight Arrow Connector 110"/>
          <p:cNvCxnSpPr/>
          <p:nvPr/>
        </p:nvCxnSpPr>
        <p:spPr>
          <a:xfrm>
            <a:off x="5891242" y="1177727"/>
            <a:ext cx="140591" cy="503808"/>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6553723" y="811249"/>
            <a:ext cx="1553630" cy="873140"/>
            <a:chOff x="5029723" y="811249"/>
            <a:chExt cx="1553630" cy="873140"/>
          </a:xfrm>
        </p:grpSpPr>
        <p:sp>
          <p:nvSpPr>
            <p:cNvPr id="112" name="TextBox 111"/>
            <p:cNvSpPr txBox="1"/>
            <p:nvPr/>
          </p:nvSpPr>
          <p:spPr>
            <a:xfrm>
              <a:off x="5029723" y="811249"/>
              <a:ext cx="1553630" cy="400110"/>
            </a:xfrm>
            <a:prstGeom prst="rect">
              <a:avLst/>
            </a:prstGeom>
            <a:noFill/>
          </p:spPr>
          <p:txBody>
            <a:bodyPr wrap="none" rtlCol="0">
              <a:spAutoFit/>
            </a:bodyPr>
            <a:lstStyle/>
            <a:p>
              <a:r>
                <a:rPr lang="en-US" sz="2000" b="0" dirty="0">
                  <a:latin typeface="Gill Sans" charset="0"/>
                  <a:ea typeface="Gill Sans" charset="0"/>
                  <a:cs typeface="Gill Sans" charset="0"/>
                </a:rPr>
                <a:t>new version</a:t>
              </a:r>
            </a:p>
          </p:txBody>
        </p:sp>
        <p:cxnSp>
          <p:nvCxnSpPr>
            <p:cNvPr id="113" name="Straight Arrow Connector 112"/>
            <p:cNvCxnSpPr/>
            <p:nvPr/>
          </p:nvCxnSpPr>
          <p:spPr>
            <a:xfrm>
              <a:off x="5816901" y="1180581"/>
              <a:ext cx="140591" cy="503808"/>
            </a:xfrm>
            <a:prstGeom prst="straightConnector1">
              <a:avLst/>
            </a:prstGeom>
            <a:ln>
              <a:headEnd type="ova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805231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9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ZFS and </a:t>
            </a:r>
            <a:r>
              <a:rPr lang="en-US" dirty="0" err="1"/>
              <a:t>OpenZFS</a:t>
            </a:r>
            <a:endParaRPr lang="en-US" dirty="0"/>
          </a:p>
        </p:txBody>
      </p:sp>
      <p:sp>
        <p:nvSpPr>
          <p:cNvPr id="3" name="Content Placeholder 2"/>
          <p:cNvSpPr>
            <a:spLocks noGrp="1"/>
          </p:cNvSpPr>
          <p:nvPr>
            <p:ph idx="1"/>
          </p:nvPr>
        </p:nvSpPr>
        <p:spPr>
          <a:xfrm>
            <a:off x="685800" y="838200"/>
            <a:ext cx="10972800" cy="5638800"/>
          </a:xfrm>
        </p:spPr>
        <p:txBody>
          <a:bodyPr>
            <a:normAutofit/>
          </a:bodyPr>
          <a:lstStyle/>
          <a:p>
            <a:r>
              <a:rPr lang="en-US" dirty="0"/>
              <a:t>Variable sized blocks: 512 B – 128 KB</a:t>
            </a:r>
          </a:p>
          <a:p>
            <a:r>
              <a:rPr lang="en-US" dirty="0"/>
              <a:t>Symmetric tree</a:t>
            </a:r>
          </a:p>
          <a:p>
            <a:pPr lvl="1"/>
            <a:r>
              <a:rPr lang="en-US" dirty="0"/>
              <a:t>Know if it is large or small when we make the copy</a:t>
            </a:r>
          </a:p>
          <a:p>
            <a:r>
              <a:rPr lang="en-US" dirty="0"/>
              <a:t>Store version number with pointers</a:t>
            </a:r>
          </a:p>
          <a:p>
            <a:pPr lvl="1"/>
            <a:r>
              <a:rPr lang="en-US" dirty="0"/>
              <a:t>Can create new version by adding blocks and new pointers</a:t>
            </a:r>
          </a:p>
          <a:p>
            <a:r>
              <a:rPr lang="en-US" dirty="0"/>
              <a:t>Buffers a collection of writes before creating a new version with them</a:t>
            </a:r>
          </a:p>
          <a:p>
            <a:r>
              <a:rPr lang="en-US" dirty="0"/>
              <a:t>Free space represented as tree of extents in each block group</a:t>
            </a:r>
          </a:p>
          <a:p>
            <a:pPr lvl="1"/>
            <a:r>
              <a:rPr lang="en-US" dirty="0"/>
              <a:t>Delay updates to </a:t>
            </a:r>
            <a:r>
              <a:rPr lang="en-US" dirty="0" err="1"/>
              <a:t>freespace</a:t>
            </a:r>
            <a:r>
              <a:rPr lang="en-US" dirty="0"/>
              <a:t> (in log) and do them all when block group is activated</a:t>
            </a:r>
          </a:p>
        </p:txBody>
      </p:sp>
    </p:spTree>
    <p:extLst>
      <p:ext uri="{BB962C8B-B14F-4D97-AF65-F5344CB8AC3E}">
        <p14:creationId xmlns:p14="http://schemas.microsoft.com/office/powerpoint/2010/main" val="8380552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a:xfrm>
            <a:off x="381000" y="850127"/>
            <a:ext cx="7620000" cy="5105400"/>
          </a:xfrm>
        </p:spPr>
        <p:txBody>
          <a:bodyPr/>
          <a:lstStyle/>
          <a:p>
            <a:r>
              <a:rPr lang="en-US" dirty="0" smtClean="0"/>
              <a:t>Midterm 3: Next Thursday!</a:t>
            </a:r>
          </a:p>
          <a:p>
            <a:pPr lvl="1"/>
            <a:r>
              <a:rPr lang="en-US" dirty="0" smtClean="0"/>
              <a:t>No class on day of midterm</a:t>
            </a:r>
          </a:p>
          <a:p>
            <a:pPr lvl="1"/>
            <a:r>
              <a:rPr lang="en-US" dirty="0" smtClean="0"/>
              <a:t>Three double-sided pages of notes</a:t>
            </a:r>
          </a:p>
          <a:p>
            <a:pPr lvl="1"/>
            <a:r>
              <a:rPr lang="en-US" dirty="0" smtClean="0"/>
              <a:t>Watch for Ed post about where you should go: we have multiple exam rooms</a:t>
            </a:r>
          </a:p>
          <a:p>
            <a:pPr lvl="1"/>
            <a:r>
              <a:rPr lang="en-US" dirty="0" err="1" smtClean="0"/>
              <a:t>Confict</a:t>
            </a:r>
            <a:r>
              <a:rPr lang="en-US" dirty="0" smtClean="0"/>
              <a:t> request form due Thursday!</a:t>
            </a:r>
          </a:p>
          <a:p>
            <a:r>
              <a:rPr lang="en-US" dirty="0" smtClean="0"/>
              <a:t>All material up to next Tuesday’s lecture is fair </a:t>
            </a:r>
            <a:r>
              <a:rPr lang="en-US" dirty="0" smtClean="0"/>
              <a:t>game</a:t>
            </a:r>
            <a:endParaRPr lang="en-US" dirty="0" smtClean="0"/>
          </a:p>
          <a:p>
            <a:r>
              <a:rPr lang="en-US" dirty="0" smtClean="0"/>
              <a:t>Final deadlines during RRR week:</a:t>
            </a:r>
          </a:p>
          <a:p>
            <a:pPr lvl="1"/>
            <a:r>
              <a:rPr lang="en-US" dirty="0" smtClean="0"/>
              <a:t>Yes, there will be </a:t>
            </a:r>
            <a:r>
              <a:rPr lang="en-US" dirty="0" smtClean="0"/>
              <a:t>some office </a:t>
            </a:r>
            <a:r>
              <a:rPr lang="en-US" dirty="0" smtClean="0"/>
              <a:t>hours – watch for </a:t>
            </a:r>
            <a:r>
              <a:rPr lang="en-US" dirty="0" smtClean="0"/>
              <a:t>specifics</a:t>
            </a:r>
          </a:p>
          <a:p>
            <a:r>
              <a:rPr lang="en-US" dirty="0" smtClean="0"/>
              <a:t>Extra “fun” lecture on Tuesday of RRR week!</a:t>
            </a:r>
            <a:endParaRPr lang="en-US" dirty="0" smtClean="0"/>
          </a:p>
          <a:p>
            <a:endParaRPr lang="en-US" dirty="0"/>
          </a:p>
        </p:txBody>
      </p:sp>
      <p:pic>
        <p:nvPicPr>
          <p:cNvPr id="4" name="Picture 3"/>
          <p:cNvPicPr>
            <a:picLocks noChangeAspect="1"/>
          </p:cNvPicPr>
          <p:nvPr/>
        </p:nvPicPr>
        <p:blipFill>
          <a:blip r:embed="rId2"/>
          <a:stretch>
            <a:fillRect/>
          </a:stretch>
        </p:blipFill>
        <p:spPr>
          <a:xfrm>
            <a:off x="8362950" y="838200"/>
            <a:ext cx="3352800" cy="3352800"/>
          </a:xfrm>
          <a:prstGeom prst="rect">
            <a:avLst/>
          </a:prstGeom>
        </p:spPr>
      </p:pic>
      <p:sp>
        <p:nvSpPr>
          <p:cNvPr id="5" name="TextBox 4"/>
          <p:cNvSpPr txBox="1"/>
          <p:nvPr/>
        </p:nvSpPr>
        <p:spPr>
          <a:xfrm>
            <a:off x="8065893" y="4267200"/>
            <a:ext cx="3946914" cy="461665"/>
          </a:xfrm>
          <a:prstGeom prst="rect">
            <a:avLst/>
          </a:prstGeom>
          <a:noFill/>
        </p:spPr>
        <p:txBody>
          <a:bodyPr wrap="none" rtlCol="0">
            <a:spAutoFit/>
          </a:bodyPr>
          <a:lstStyle/>
          <a:p>
            <a:r>
              <a:rPr lang="en-US" sz="2400" b="0" dirty="0">
                <a:latin typeface="Gill Sans Light"/>
              </a:rPr>
              <a:t>https://tinyurl.com/mby6f47t</a:t>
            </a:r>
            <a:endParaRPr lang="en-US" sz="2400" dirty="0">
              <a:latin typeface="Gill Sans Light"/>
            </a:endParaRPr>
          </a:p>
        </p:txBody>
      </p:sp>
    </p:spTree>
    <p:extLst>
      <p:ext uri="{BB962C8B-B14F-4D97-AF65-F5344CB8AC3E}">
        <p14:creationId xmlns:p14="http://schemas.microsoft.com/office/powerpoint/2010/main" val="5662425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More General Reliability Solutions</a:t>
            </a:r>
            <a:endParaRPr lang="en-US" dirty="0"/>
          </a:p>
        </p:txBody>
      </p:sp>
      <p:sp>
        <p:nvSpPr>
          <p:cNvPr id="3" name="Content Placeholder 2"/>
          <p:cNvSpPr>
            <a:spLocks noGrp="1"/>
          </p:cNvSpPr>
          <p:nvPr>
            <p:ph idx="1"/>
          </p:nvPr>
        </p:nvSpPr>
        <p:spPr>
          <a:xfrm>
            <a:off x="609600" y="838200"/>
            <a:ext cx="11125200" cy="5410200"/>
          </a:xfrm>
        </p:spPr>
        <p:txBody>
          <a:bodyPr/>
          <a:lstStyle/>
          <a:p>
            <a:r>
              <a:rPr lang="en-US" dirty="0"/>
              <a:t>Use Transactions for atomic updates</a:t>
            </a:r>
          </a:p>
          <a:p>
            <a:pPr lvl="1"/>
            <a:r>
              <a:rPr lang="en-US" dirty="0"/>
              <a:t>Ensure that multiple related updates are performed atomically</a:t>
            </a:r>
          </a:p>
          <a:p>
            <a:pPr lvl="1"/>
            <a:r>
              <a:rPr lang="en-US" dirty="0"/>
              <a:t>i.e., if a crash occurs in the middle, the state of the systems reflects either all or none of the updates</a:t>
            </a:r>
          </a:p>
          <a:p>
            <a:pPr lvl="1"/>
            <a:r>
              <a:rPr lang="en-US" dirty="0"/>
              <a:t>Most modern file systems use transactions internally to update </a:t>
            </a:r>
            <a:r>
              <a:rPr lang="en-US" dirty="0" err="1"/>
              <a:t>filesystem</a:t>
            </a:r>
            <a:r>
              <a:rPr lang="en-US" dirty="0"/>
              <a:t> structures and metadata</a:t>
            </a:r>
          </a:p>
          <a:p>
            <a:pPr lvl="1"/>
            <a:r>
              <a:rPr lang="en-US" dirty="0"/>
              <a:t>Many applications implement their own transactions</a:t>
            </a:r>
          </a:p>
          <a:p>
            <a:pPr lvl="1"/>
            <a:endParaRPr lang="en-US" dirty="0"/>
          </a:p>
          <a:p>
            <a:r>
              <a:rPr lang="en-US" dirty="0"/>
              <a:t>Provide Redundancy for media failures</a:t>
            </a:r>
          </a:p>
          <a:p>
            <a:pPr lvl="1"/>
            <a:r>
              <a:rPr lang="en-US" dirty="0"/>
              <a:t>Redundant representation on media (Error Correcting Codes)</a:t>
            </a:r>
          </a:p>
          <a:p>
            <a:pPr lvl="1"/>
            <a:r>
              <a:rPr lang="en-US" dirty="0"/>
              <a:t>Replication across media (e.g., RAID disk array)</a:t>
            </a:r>
          </a:p>
        </p:txBody>
      </p:sp>
    </p:spTree>
    <p:extLst>
      <p:ext uri="{BB962C8B-B14F-4D97-AF65-F5344CB8AC3E}">
        <p14:creationId xmlns:p14="http://schemas.microsoft.com/office/powerpoint/2010/main" val="35971709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Transactions</a:t>
            </a:r>
            <a:endParaRPr lang="en-US" dirty="0"/>
          </a:p>
        </p:txBody>
      </p:sp>
      <p:sp>
        <p:nvSpPr>
          <p:cNvPr id="3" name="Content Placeholder 2"/>
          <p:cNvSpPr>
            <a:spLocks noGrp="1"/>
          </p:cNvSpPr>
          <p:nvPr>
            <p:ph idx="1"/>
          </p:nvPr>
        </p:nvSpPr>
        <p:spPr>
          <a:xfrm>
            <a:off x="685800" y="838200"/>
            <a:ext cx="10439400" cy="5486400"/>
          </a:xfrm>
        </p:spPr>
        <p:txBody>
          <a:bodyPr/>
          <a:lstStyle/>
          <a:p>
            <a:r>
              <a:rPr lang="en-US" dirty="0"/>
              <a:t>Closely related to critical sections for manipulating shared data structures</a:t>
            </a:r>
          </a:p>
          <a:p>
            <a:endParaRPr lang="en-US" dirty="0"/>
          </a:p>
          <a:p>
            <a:r>
              <a:rPr lang="en-US" dirty="0"/>
              <a:t>They extend concept of atomic update from memory to stable storage</a:t>
            </a:r>
          </a:p>
          <a:p>
            <a:pPr lvl="1"/>
            <a:r>
              <a:rPr lang="en-US" dirty="0"/>
              <a:t>Atomically update multiple persistent data structures</a:t>
            </a:r>
          </a:p>
          <a:p>
            <a:endParaRPr lang="en-US" dirty="0"/>
          </a:p>
          <a:p>
            <a:r>
              <a:rPr lang="en-US" dirty="0"/>
              <a:t>Many ad-hoc approaches</a:t>
            </a:r>
          </a:p>
          <a:p>
            <a:pPr lvl="1"/>
            <a:r>
              <a:rPr lang="en-US" dirty="0"/>
              <a:t>FFS carefully ordered the sequence of updates so that if a crash occurred while manipulating directory or </a:t>
            </a:r>
            <a:r>
              <a:rPr lang="en-US" dirty="0" err="1"/>
              <a:t>inodes</a:t>
            </a:r>
            <a:r>
              <a:rPr lang="en-US" dirty="0"/>
              <a:t> the disk scan on reboot would detect and recover the error (</a:t>
            </a:r>
            <a:r>
              <a:rPr lang="en-US" dirty="0" err="1"/>
              <a:t>fsck</a:t>
            </a:r>
            <a:r>
              <a:rPr lang="en-US" dirty="0"/>
              <a:t>)</a:t>
            </a:r>
          </a:p>
          <a:p>
            <a:pPr lvl="1"/>
            <a:r>
              <a:rPr lang="en-US" dirty="0"/>
              <a:t>Applications use temporary files and rename </a:t>
            </a:r>
          </a:p>
        </p:txBody>
      </p:sp>
    </p:spTree>
    <p:extLst>
      <p:ext uri="{BB962C8B-B14F-4D97-AF65-F5344CB8AC3E}">
        <p14:creationId xmlns:p14="http://schemas.microsoft.com/office/powerpoint/2010/main" val="39056382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2590800" y="-76200"/>
            <a:ext cx="7772400" cy="897236"/>
          </a:xfrm>
        </p:spPr>
        <p:txBody>
          <a:bodyPr/>
          <a:lstStyle/>
          <a:p>
            <a:pPr eaLnBrk="1" hangingPunct="1"/>
            <a:r>
              <a:rPr lang="en-US" sz="3600">
                <a:ea typeface="MS PGothic" charset="0"/>
              </a:rPr>
              <a:t>Key Concept: Transaction</a:t>
            </a:r>
            <a:endParaRPr lang="en-US" sz="3600" dirty="0">
              <a:ea typeface="MS PGothic" charset="0"/>
            </a:endParaRPr>
          </a:p>
        </p:txBody>
      </p:sp>
      <p:sp>
        <p:nvSpPr>
          <p:cNvPr id="38914" name="Rectangle 3"/>
          <p:cNvSpPr>
            <a:spLocks noGrp="1" noChangeArrowheads="1"/>
          </p:cNvSpPr>
          <p:nvPr>
            <p:ph type="body" idx="1"/>
          </p:nvPr>
        </p:nvSpPr>
        <p:spPr>
          <a:xfrm>
            <a:off x="609600" y="914400"/>
            <a:ext cx="10972800" cy="5283290"/>
          </a:xfrm>
        </p:spPr>
        <p:txBody>
          <a:bodyPr>
            <a:normAutofit/>
          </a:bodyPr>
          <a:lstStyle/>
          <a:p>
            <a:r>
              <a:rPr lang="en-US" dirty="0"/>
              <a:t>A </a:t>
            </a:r>
            <a:r>
              <a:rPr lang="en-US" i="1" dirty="0">
                <a:solidFill>
                  <a:srgbClr val="FF0000"/>
                </a:solidFill>
              </a:rPr>
              <a:t>transaction</a:t>
            </a:r>
            <a:r>
              <a:rPr lang="en-US" dirty="0"/>
              <a:t> is an atomic sequence of reads and writes that takes the system from consistent state to another.</a:t>
            </a:r>
          </a:p>
          <a:p>
            <a:endParaRPr lang="en-US" dirty="0"/>
          </a:p>
          <a:p>
            <a:endParaRPr lang="en-US" dirty="0"/>
          </a:p>
          <a:p>
            <a:endParaRPr lang="en-US" dirty="0"/>
          </a:p>
          <a:p>
            <a:endParaRPr lang="en-US" dirty="0"/>
          </a:p>
          <a:p>
            <a:r>
              <a:rPr lang="en-US" dirty="0"/>
              <a:t>Recall: Code in a critical section appears atomic to other threads</a:t>
            </a:r>
          </a:p>
          <a:p>
            <a:r>
              <a:rPr lang="en-US" dirty="0">
                <a:solidFill>
                  <a:srgbClr val="FF0000"/>
                </a:solidFill>
              </a:rPr>
              <a:t>Transactions extend the concept of atomic updates from </a:t>
            </a:r>
            <a:r>
              <a:rPr lang="en-US" i="1" dirty="0">
                <a:solidFill>
                  <a:srgbClr val="FF0000"/>
                </a:solidFill>
              </a:rPr>
              <a:t>memory</a:t>
            </a:r>
            <a:r>
              <a:rPr lang="en-US" dirty="0">
                <a:solidFill>
                  <a:srgbClr val="FF0000"/>
                </a:solidFill>
              </a:rPr>
              <a:t> to </a:t>
            </a:r>
            <a:r>
              <a:rPr lang="en-US" i="1" dirty="0">
                <a:solidFill>
                  <a:srgbClr val="FF0000"/>
                </a:solidFill>
              </a:rPr>
              <a:t>persistent storage</a:t>
            </a:r>
          </a:p>
        </p:txBody>
      </p:sp>
      <p:grpSp>
        <p:nvGrpSpPr>
          <p:cNvPr id="2" name="Group 1"/>
          <p:cNvGrpSpPr/>
          <p:nvPr/>
        </p:nvGrpSpPr>
        <p:grpSpPr>
          <a:xfrm>
            <a:off x="2133600" y="2057400"/>
            <a:ext cx="7848600" cy="1066800"/>
            <a:chOff x="609600" y="3471387"/>
            <a:chExt cx="7848600" cy="1066800"/>
          </a:xfrm>
        </p:grpSpPr>
        <p:sp>
          <p:nvSpPr>
            <p:cNvPr id="38915" name="AutoShape 4"/>
            <p:cNvSpPr>
              <a:spLocks noChangeArrowheads="1"/>
            </p:cNvSpPr>
            <p:nvPr/>
          </p:nvSpPr>
          <p:spPr bwMode="auto">
            <a:xfrm>
              <a:off x="609600" y="3471387"/>
              <a:ext cx="2819400" cy="1066800"/>
            </a:xfrm>
            <a:prstGeom prst="roundRect">
              <a:avLst>
                <a:gd name="adj" fmla="val 16667"/>
              </a:avLst>
            </a:prstGeom>
            <a:noFill/>
            <a:ln w="28575">
              <a:solidFill>
                <a:schemeClr val="tx1"/>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endParaRPr lang="en-US" b="0">
                <a:latin typeface="Gill Sans" charset="0"/>
                <a:ea typeface="Gill Sans" charset="0"/>
                <a:cs typeface="Gill Sans" charset="0"/>
              </a:endParaRPr>
            </a:p>
          </p:txBody>
        </p:sp>
        <p:sp>
          <p:nvSpPr>
            <p:cNvPr id="38916" name="Text Box 5"/>
            <p:cNvSpPr txBox="1">
              <a:spLocks noChangeArrowheads="1"/>
            </p:cNvSpPr>
            <p:nvPr/>
          </p:nvSpPr>
          <p:spPr bwMode="auto">
            <a:xfrm>
              <a:off x="609600" y="3733800"/>
              <a:ext cx="257955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b="0" dirty="0">
                  <a:latin typeface="Gill Sans" charset="0"/>
                  <a:ea typeface="Gill Sans" charset="0"/>
                  <a:cs typeface="Gill Sans" charset="0"/>
                </a:rPr>
                <a:t>consistent state 1</a:t>
              </a:r>
              <a:endParaRPr lang="en-US" b="0" dirty="0">
                <a:solidFill>
                  <a:schemeClr val="accent2"/>
                </a:solidFill>
                <a:latin typeface="Gill Sans" charset="0"/>
                <a:ea typeface="Gill Sans" charset="0"/>
                <a:cs typeface="Gill Sans" charset="0"/>
              </a:endParaRPr>
            </a:p>
          </p:txBody>
        </p:sp>
        <p:sp>
          <p:nvSpPr>
            <p:cNvPr id="38917" name="AutoShape 6"/>
            <p:cNvSpPr>
              <a:spLocks noChangeArrowheads="1"/>
            </p:cNvSpPr>
            <p:nvPr/>
          </p:nvSpPr>
          <p:spPr bwMode="auto">
            <a:xfrm>
              <a:off x="5638800" y="3471387"/>
              <a:ext cx="2819400" cy="1066800"/>
            </a:xfrm>
            <a:prstGeom prst="roundRect">
              <a:avLst>
                <a:gd name="adj" fmla="val 16667"/>
              </a:avLst>
            </a:prstGeom>
            <a:noFill/>
            <a:ln w="28575">
              <a:solidFill>
                <a:schemeClr val="tx1"/>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endParaRPr lang="en-US" b="0">
                <a:latin typeface="Gill Sans" charset="0"/>
                <a:ea typeface="Gill Sans" charset="0"/>
                <a:cs typeface="Gill Sans" charset="0"/>
              </a:endParaRPr>
            </a:p>
          </p:txBody>
        </p:sp>
        <p:sp>
          <p:nvSpPr>
            <p:cNvPr id="38918" name="Text Box 7"/>
            <p:cNvSpPr txBox="1">
              <a:spLocks noChangeArrowheads="1"/>
            </p:cNvSpPr>
            <p:nvPr/>
          </p:nvSpPr>
          <p:spPr bwMode="auto">
            <a:xfrm>
              <a:off x="5654227" y="3733800"/>
              <a:ext cx="257955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b="0">
                  <a:latin typeface="Gill Sans" charset="0"/>
                  <a:ea typeface="Gill Sans" charset="0"/>
                  <a:cs typeface="Gill Sans" charset="0"/>
                </a:rPr>
                <a:t>consistent state 2</a:t>
              </a:r>
              <a:endParaRPr lang="en-US" b="0">
                <a:solidFill>
                  <a:schemeClr val="accent2"/>
                </a:solidFill>
                <a:latin typeface="Gill Sans" charset="0"/>
                <a:ea typeface="Gill Sans" charset="0"/>
                <a:cs typeface="Gill Sans" charset="0"/>
              </a:endParaRPr>
            </a:p>
          </p:txBody>
        </p:sp>
        <p:sp>
          <p:nvSpPr>
            <p:cNvPr id="38919" name="Line 8"/>
            <p:cNvSpPr>
              <a:spLocks noChangeShapeType="1"/>
            </p:cNvSpPr>
            <p:nvPr/>
          </p:nvSpPr>
          <p:spPr bwMode="auto">
            <a:xfrm>
              <a:off x="3429000" y="4004787"/>
              <a:ext cx="2209800" cy="0"/>
            </a:xfrm>
            <a:prstGeom prst="line">
              <a:avLst/>
            </a:prstGeom>
            <a:noFill/>
            <a:ln w="38100">
              <a:solidFill>
                <a:srgbClr val="000000"/>
              </a:solidFill>
              <a:round/>
              <a:headEnd type="none" w="sm" len="sm"/>
              <a:tailEnd type="stealth" w="lg" len="lg"/>
            </a:ln>
            <a:extLst>
              <a:ext uri="{909E8E84-426E-40dd-AFC4-6F175D3DCCD1}">
                <a14:hiddenFill xmlns="" xmlns:a14="http://schemas.microsoft.com/office/drawing/2010/main">
                  <a:noFill/>
                </a14:hiddenFill>
              </a:ext>
            </a:extLst>
          </p:spPr>
          <p:txBody>
            <a:bodyPr wrap="none" anchor="ctr"/>
            <a:lstStyle/>
            <a:p>
              <a:endParaRPr lang="en-US" b="0">
                <a:latin typeface="Gill Sans" charset="0"/>
                <a:ea typeface="Gill Sans" charset="0"/>
                <a:cs typeface="Gill Sans" charset="0"/>
              </a:endParaRPr>
            </a:p>
          </p:txBody>
        </p:sp>
        <p:sp>
          <p:nvSpPr>
            <p:cNvPr id="38920" name="Text Box 9"/>
            <p:cNvSpPr txBox="1">
              <a:spLocks noChangeArrowheads="1"/>
            </p:cNvSpPr>
            <p:nvPr/>
          </p:nvSpPr>
          <p:spPr bwMode="auto">
            <a:xfrm>
              <a:off x="3657600" y="3492025"/>
              <a:ext cx="169148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b="0">
                  <a:solidFill>
                    <a:srgbClr val="FF0000"/>
                  </a:solidFill>
                  <a:latin typeface="Gill Sans" charset="0"/>
                  <a:ea typeface="Gill Sans" charset="0"/>
                  <a:cs typeface="Gill Sans" charset="0"/>
                </a:rPr>
                <a:t>transaction</a:t>
              </a:r>
            </a:p>
          </p:txBody>
        </p:sp>
      </p:grpSp>
    </p:spTree>
    <p:extLst>
      <p:ext uri="{BB962C8B-B14F-4D97-AF65-F5344CB8AC3E}">
        <p14:creationId xmlns:p14="http://schemas.microsoft.com/office/powerpoint/2010/main" val="34893724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left)">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8914">
                                            <p:txEl>
                                              <p:pRg st="5" end="5"/>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89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Structure</a:t>
            </a:r>
          </a:p>
        </p:txBody>
      </p:sp>
      <p:sp>
        <p:nvSpPr>
          <p:cNvPr id="3" name="Content Placeholder 2"/>
          <p:cNvSpPr>
            <a:spLocks noGrp="1"/>
          </p:cNvSpPr>
          <p:nvPr>
            <p:ph idx="1"/>
          </p:nvPr>
        </p:nvSpPr>
        <p:spPr>
          <a:xfrm>
            <a:off x="685800" y="838200"/>
            <a:ext cx="10820400" cy="5105400"/>
          </a:xfrm>
        </p:spPr>
        <p:txBody>
          <a:bodyPr>
            <a:normAutofit/>
          </a:bodyPr>
          <a:lstStyle/>
          <a:p>
            <a:r>
              <a:rPr lang="en-US" dirty="0">
                <a:solidFill>
                  <a:srgbClr val="0000FF"/>
                </a:solidFill>
              </a:rPr>
              <a:t>Begin</a:t>
            </a:r>
            <a:r>
              <a:rPr lang="en-US" dirty="0"/>
              <a:t> a transaction – get transaction id</a:t>
            </a:r>
          </a:p>
          <a:p>
            <a:endParaRPr lang="en-US" dirty="0"/>
          </a:p>
          <a:p>
            <a:r>
              <a:rPr lang="en-US" dirty="0"/>
              <a:t>Do a bunch of updates</a:t>
            </a:r>
          </a:p>
          <a:p>
            <a:pPr lvl="1"/>
            <a:r>
              <a:rPr lang="en-US" sz="2000" dirty="0"/>
              <a:t>If any fail along the way, </a:t>
            </a:r>
            <a:r>
              <a:rPr lang="en-US" sz="2000" dirty="0">
                <a:solidFill>
                  <a:srgbClr val="0000FF"/>
                </a:solidFill>
              </a:rPr>
              <a:t>roll-back</a:t>
            </a:r>
          </a:p>
          <a:p>
            <a:pPr lvl="1"/>
            <a:r>
              <a:rPr lang="en-US" sz="2000" dirty="0"/>
              <a:t>Or, if any conflicts with other transactions, </a:t>
            </a:r>
            <a:r>
              <a:rPr lang="en-US" sz="2000" dirty="0">
                <a:solidFill>
                  <a:srgbClr val="0000FF"/>
                </a:solidFill>
              </a:rPr>
              <a:t>roll-back</a:t>
            </a:r>
          </a:p>
          <a:p>
            <a:pPr lvl="1"/>
            <a:endParaRPr lang="en-US" sz="2000" dirty="0">
              <a:solidFill>
                <a:srgbClr val="0000FF"/>
              </a:solidFill>
            </a:endParaRPr>
          </a:p>
          <a:p>
            <a:r>
              <a:rPr lang="en-US" dirty="0">
                <a:solidFill>
                  <a:srgbClr val="0000FF"/>
                </a:solidFill>
              </a:rPr>
              <a:t>Commit</a:t>
            </a:r>
            <a:r>
              <a:rPr lang="en-US" dirty="0"/>
              <a:t> the transaction</a:t>
            </a:r>
          </a:p>
        </p:txBody>
      </p:sp>
    </p:spTree>
    <p:extLst>
      <p:ext uri="{BB962C8B-B14F-4D97-AF65-F5344CB8AC3E}">
        <p14:creationId xmlns:p14="http://schemas.microsoft.com/office/powerpoint/2010/main" val="3918391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2590800" y="0"/>
            <a:ext cx="7010400" cy="838200"/>
          </a:xfrm>
        </p:spPr>
        <p:txBody>
          <a:bodyPr/>
          <a:lstStyle/>
          <a:p>
            <a:r>
              <a:rPr lang="en-US" dirty="0">
                <a:ea typeface="MS PGothic" charset="0"/>
              </a:rPr>
              <a:t>“Classic” Example: Transaction</a:t>
            </a:r>
          </a:p>
        </p:txBody>
      </p:sp>
      <p:sp>
        <p:nvSpPr>
          <p:cNvPr id="54274" name="Content Placeholder 2"/>
          <p:cNvSpPr>
            <a:spLocks noGrp="1"/>
          </p:cNvSpPr>
          <p:nvPr>
            <p:ph idx="1"/>
          </p:nvPr>
        </p:nvSpPr>
        <p:spPr>
          <a:xfrm>
            <a:off x="2133600" y="1219200"/>
            <a:ext cx="7848600" cy="4572000"/>
          </a:xfrm>
        </p:spPr>
        <p:txBody>
          <a:bodyPr>
            <a:normAutofit/>
          </a:bodyPr>
          <a:lstStyle/>
          <a:p>
            <a:pPr>
              <a:spcAft>
                <a:spcPts val="1200"/>
              </a:spcAft>
              <a:buNone/>
            </a:pPr>
            <a:r>
              <a:rPr lang="en-US" sz="2000" dirty="0">
                <a:latin typeface="Consolas" charset="0"/>
                <a:ea typeface="Consolas" charset="0"/>
                <a:cs typeface="Consolas" charset="0"/>
              </a:rPr>
              <a:t>UPDATE accounts SET balance = balance - 100.00 WHERE name = 'Alice'; </a:t>
            </a:r>
          </a:p>
          <a:p>
            <a:pPr>
              <a:spcAft>
                <a:spcPts val="1200"/>
              </a:spcAft>
              <a:buNone/>
            </a:pPr>
            <a:r>
              <a:rPr lang="en-US" sz="2000" dirty="0">
                <a:latin typeface="Consolas" charset="0"/>
                <a:ea typeface="Consolas" charset="0"/>
                <a:cs typeface="Consolas" charset="0"/>
              </a:rPr>
              <a:t>UPDATE branches SET balance = balance - 100.00 WHERE name = (SELECT </a:t>
            </a:r>
            <a:r>
              <a:rPr lang="en-US" sz="2000" dirty="0" err="1">
                <a:latin typeface="Consolas" charset="0"/>
                <a:ea typeface="Consolas" charset="0"/>
                <a:cs typeface="Consolas" charset="0"/>
              </a:rPr>
              <a:t>branch_name</a:t>
            </a:r>
            <a:r>
              <a:rPr lang="en-US" sz="2000" dirty="0">
                <a:latin typeface="Consolas" charset="0"/>
                <a:ea typeface="Consolas" charset="0"/>
                <a:cs typeface="Consolas" charset="0"/>
              </a:rPr>
              <a:t> FROM accounts WHERE name = 'Alice');</a:t>
            </a:r>
          </a:p>
          <a:p>
            <a:pPr>
              <a:spcAft>
                <a:spcPts val="1200"/>
              </a:spcAft>
              <a:buNone/>
            </a:pPr>
            <a:r>
              <a:rPr lang="en-US" sz="2000" dirty="0">
                <a:latin typeface="Consolas" charset="0"/>
                <a:ea typeface="Consolas" charset="0"/>
                <a:cs typeface="Consolas" charset="0"/>
              </a:rPr>
              <a:t>UPDATE accounts SET balance = balance + 100.00 WHERE name = 'Bob'; </a:t>
            </a:r>
          </a:p>
          <a:p>
            <a:pPr>
              <a:buFontTx/>
              <a:buNone/>
            </a:pPr>
            <a:r>
              <a:rPr lang="en-US" sz="2000" dirty="0">
                <a:latin typeface="Consolas" charset="0"/>
                <a:ea typeface="Consolas" charset="0"/>
                <a:cs typeface="Consolas" charset="0"/>
              </a:rPr>
              <a:t>UPDATE branches SET balance = balance + 100.00 WHERE name = (SELECT </a:t>
            </a:r>
            <a:r>
              <a:rPr lang="en-US" sz="2000" dirty="0" err="1">
                <a:latin typeface="Consolas" charset="0"/>
                <a:ea typeface="Consolas" charset="0"/>
                <a:cs typeface="Consolas" charset="0"/>
              </a:rPr>
              <a:t>branch_name</a:t>
            </a:r>
            <a:r>
              <a:rPr lang="en-US" sz="2000" dirty="0">
                <a:latin typeface="Consolas" charset="0"/>
                <a:ea typeface="Consolas" charset="0"/>
                <a:cs typeface="Consolas" charset="0"/>
              </a:rPr>
              <a:t> FROM accounts WHERE name = 'Bob');</a:t>
            </a:r>
          </a:p>
        </p:txBody>
      </p:sp>
      <p:sp>
        <p:nvSpPr>
          <p:cNvPr id="54275" name="Footer Placeholder 3"/>
          <p:cNvSpPr>
            <a:spLocks noGrp="1"/>
          </p:cNvSpPr>
          <p:nvPr>
            <p:ph type="ftr" sz="quarter" idx="4294967295"/>
          </p:nvPr>
        </p:nvSpPr>
        <p:spPr bwMode="auto">
          <a:xfrm>
            <a:off x="2157413" y="6453189"/>
            <a:ext cx="2895600" cy="4032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endParaRPr lang="en-US" sz="1200">
              <a:latin typeface="Times New Roman" charset="0"/>
            </a:endParaRPr>
          </a:p>
          <a:p>
            <a:endParaRPr lang="en-US" sz="1200">
              <a:latin typeface="Times New Roman" charset="0"/>
            </a:endParaRPr>
          </a:p>
        </p:txBody>
      </p:sp>
      <p:sp>
        <p:nvSpPr>
          <p:cNvPr id="5" name="Rectangle 4"/>
          <p:cNvSpPr>
            <a:spLocks noChangeArrowheads="1"/>
          </p:cNvSpPr>
          <p:nvPr/>
        </p:nvSpPr>
        <p:spPr bwMode="auto">
          <a:xfrm>
            <a:off x="1981200" y="889000"/>
            <a:ext cx="3857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0" hangingPunct="0"/>
            <a:r>
              <a:rPr lang="en-US" b="0" dirty="0">
                <a:solidFill>
                  <a:srgbClr val="FF0000"/>
                </a:solidFill>
                <a:latin typeface="Consolas" charset="0"/>
                <a:ea typeface="Consolas" charset="0"/>
                <a:cs typeface="Consolas" charset="0"/>
              </a:rPr>
              <a:t>BEGIN;    --BEGIN TRANSACTION</a:t>
            </a:r>
          </a:p>
        </p:txBody>
      </p:sp>
      <p:sp>
        <p:nvSpPr>
          <p:cNvPr id="6" name="Rectangle 5"/>
          <p:cNvSpPr>
            <a:spLocks noChangeArrowheads="1"/>
          </p:cNvSpPr>
          <p:nvPr/>
        </p:nvSpPr>
        <p:spPr bwMode="auto">
          <a:xfrm>
            <a:off x="2057401" y="4724400"/>
            <a:ext cx="322395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0" hangingPunct="0"/>
            <a:r>
              <a:rPr lang="en-US" b="0" dirty="0">
                <a:solidFill>
                  <a:srgbClr val="FF0000"/>
                </a:solidFill>
                <a:latin typeface="Consolas" charset="0"/>
                <a:ea typeface="Consolas" charset="0"/>
                <a:cs typeface="Consolas" charset="0"/>
              </a:rPr>
              <a:t>COMMIT;    --COMMIT WORK</a:t>
            </a:r>
          </a:p>
        </p:txBody>
      </p:sp>
      <p:sp>
        <p:nvSpPr>
          <p:cNvPr id="54278" name="Rectangle 7"/>
          <p:cNvSpPr>
            <a:spLocks noChangeArrowheads="1"/>
          </p:cNvSpPr>
          <p:nvPr/>
        </p:nvSpPr>
        <p:spPr bwMode="auto">
          <a:xfrm>
            <a:off x="2209800" y="5867400"/>
            <a:ext cx="7848600" cy="609600"/>
          </a:xfrm>
          <a:prstGeom prst="rect">
            <a:avLst/>
          </a:prstGeom>
          <a:solidFill>
            <a:srgbClr val="FFFFAA"/>
          </a:solidFill>
          <a:ln w="25400">
            <a:solidFill>
              <a:schemeClr val="tx1"/>
            </a:solidFill>
            <a:round/>
            <a:headEnd type="triangle" w="med" len="med"/>
            <a:tailEnd/>
          </a:ln>
        </p:spPr>
        <p:txBody>
          <a:bodyPr anchor="ctr"/>
          <a:lstStyle/>
          <a:p>
            <a:pPr algn="ctr"/>
            <a:r>
              <a:rPr lang="en-US" sz="2400" b="0" dirty="0">
                <a:latin typeface="Gill Sans Light"/>
                <a:cs typeface="Gill Sans Light"/>
              </a:rPr>
              <a:t>Transfer $100 from Alice’</a:t>
            </a:r>
            <a:r>
              <a:rPr lang="en-US" altLang="ja-JP" sz="2400" b="0" dirty="0">
                <a:latin typeface="Gill Sans Light"/>
                <a:cs typeface="Gill Sans Light"/>
              </a:rPr>
              <a:t>s account to Bob’s account</a:t>
            </a:r>
            <a:endParaRPr lang="en-US" sz="2400" b="0" dirty="0">
              <a:latin typeface="Gill Sans Light"/>
              <a:cs typeface="Gill Sans Light"/>
            </a:endParaRPr>
          </a:p>
        </p:txBody>
      </p:sp>
    </p:spTree>
    <p:extLst>
      <p:ext uri="{BB962C8B-B14F-4D97-AF65-F5344CB8AC3E}">
        <p14:creationId xmlns:p14="http://schemas.microsoft.com/office/powerpoint/2010/main" val="39954321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0B43E1-1ADD-7143-8DB7-4BFC71D3E84B}"/>
              </a:ext>
            </a:extLst>
          </p:cNvPr>
          <p:cNvSpPr/>
          <p:nvPr/>
        </p:nvSpPr>
        <p:spPr bwMode="auto">
          <a:xfrm>
            <a:off x="2286000" y="2209800"/>
            <a:ext cx="7620000" cy="3177654"/>
          </a:xfrm>
          <a:prstGeom prst="rect">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2" name="Title 1">
            <a:extLst>
              <a:ext uri="{FF2B5EF4-FFF2-40B4-BE49-F238E27FC236}">
                <a16:creationId xmlns:a16="http://schemas.microsoft.com/office/drawing/2014/main" id="{6203ABD3-CD2A-2F47-91B7-5CE26BCFFF94}"/>
              </a:ext>
            </a:extLst>
          </p:cNvPr>
          <p:cNvSpPr>
            <a:spLocks noGrp="1"/>
          </p:cNvSpPr>
          <p:nvPr>
            <p:ph type="title"/>
          </p:nvPr>
        </p:nvSpPr>
        <p:spPr/>
        <p:txBody>
          <a:bodyPr/>
          <a:lstStyle/>
          <a:p>
            <a:r>
              <a:rPr lang="en-US" dirty="0">
                <a:latin typeface="Gill Sans Light"/>
              </a:rPr>
              <a:t>Concept of a log</a:t>
            </a:r>
          </a:p>
        </p:txBody>
      </p:sp>
      <p:sp>
        <p:nvSpPr>
          <p:cNvPr id="3" name="Content Placeholder 2">
            <a:extLst>
              <a:ext uri="{FF2B5EF4-FFF2-40B4-BE49-F238E27FC236}">
                <a16:creationId xmlns:a16="http://schemas.microsoft.com/office/drawing/2014/main" id="{D35AD5C0-14E8-5141-9D31-FA73D670B728}"/>
              </a:ext>
            </a:extLst>
          </p:cNvPr>
          <p:cNvSpPr>
            <a:spLocks noGrp="1"/>
          </p:cNvSpPr>
          <p:nvPr>
            <p:ph idx="1"/>
          </p:nvPr>
        </p:nvSpPr>
        <p:spPr>
          <a:xfrm>
            <a:off x="609600" y="851025"/>
            <a:ext cx="10668000" cy="1371600"/>
          </a:xfrm>
        </p:spPr>
        <p:txBody>
          <a:bodyPr>
            <a:normAutofit/>
          </a:bodyPr>
          <a:lstStyle/>
          <a:p>
            <a:r>
              <a:rPr lang="en-US" dirty="0">
                <a:latin typeface="Gill Sans Light"/>
              </a:rPr>
              <a:t>One simple action is atomic – write/append a basic item</a:t>
            </a:r>
          </a:p>
          <a:p>
            <a:r>
              <a:rPr lang="en-US" dirty="0">
                <a:latin typeface="Gill Sans Light"/>
              </a:rPr>
              <a:t>Use that to seal the commitment to a whole series of actions</a:t>
            </a:r>
          </a:p>
        </p:txBody>
      </p:sp>
      <p:sp>
        <p:nvSpPr>
          <p:cNvPr id="5" name="TextBox 4">
            <a:extLst>
              <a:ext uri="{FF2B5EF4-FFF2-40B4-BE49-F238E27FC236}">
                <a16:creationId xmlns:a16="http://schemas.microsoft.com/office/drawing/2014/main" id="{3562DFA8-5A97-8947-9406-DD3467063A7C}"/>
              </a:ext>
            </a:extLst>
          </p:cNvPr>
          <p:cNvSpPr txBox="1"/>
          <p:nvPr/>
        </p:nvSpPr>
        <p:spPr>
          <a:xfrm rot="16200000">
            <a:off x="2992404" y="3652845"/>
            <a:ext cx="2766527" cy="369332"/>
          </a:xfrm>
          <a:prstGeom prst="rect">
            <a:avLst/>
          </a:prstGeom>
          <a:noFill/>
        </p:spPr>
        <p:txBody>
          <a:bodyPr wrap="none" rtlCol="0">
            <a:spAutoFit/>
          </a:bodyPr>
          <a:lstStyle/>
          <a:p>
            <a:r>
              <a:rPr lang="en-US" dirty="0">
                <a:latin typeface="Gill Sans Light"/>
              </a:rPr>
              <a:t>Get 10$ from account A</a:t>
            </a:r>
          </a:p>
        </p:txBody>
      </p:sp>
      <p:sp>
        <p:nvSpPr>
          <p:cNvPr id="6" name="TextBox 5">
            <a:extLst>
              <a:ext uri="{FF2B5EF4-FFF2-40B4-BE49-F238E27FC236}">
                <a16:creationId xmlns:a16="http://schemas.microsoft.com/office/drawing/2014/main" id="{BDFE39E4-BC22-FB4B-98EE-E7B61363B921}"/>
              </a:ext>
            </a:extLst>
          </p:cNvPr>
          <p:cNvSpPr txBox="1"/>
          <p:nvPr/>
        </p:nvSpPr>
        <p:spPr>
          <a:xfrm rot="16200000">
            <a:off x="4195227" y="3652845"/>
            <a:ext cx="2646878" cy="369332"/>
          </a:xfrm>
          <a:prstGeom prst="rect">
            <a:avLst/>
          </a:prstGeom>
          <a:noFill/>
        </p:spPr>
        <p:txBody>
          <a:bodyPr wrap="none" rtlCol="0">
            <a:spAutoFit/>
          </a:bodyPr>
          <a:lstStyle/>
          <a:p>
            <a:r>
              <a:rPr lang="en-US" dirty="0">
                <a:latin typeface="Gill Sans Light"/>
              </a:rPr>
              <a:t>Get 7$ from account B</a:t>
            </a:r>
          </a:p>
        </p:txBody>
      </p:sp>
      <p:sp>
        <p:nvSpPr>
          <p:cNvPr id="7" name="TextBox 6">
            <a:extLst>
              <a:ext uri="{FF2B5EF4-FFF2-40B4-BE49-F238E27FC236}">
                <a16:creationId xmlns:a16="http://schemas.microsoft.com/office/drawing/2014/main" id="{0057A47E-FAB1-DC40-A050-AD54C21612C0}"/>
              </a:ext>
            </a:extLst>
          </p:cNvPr>
          <p:cNvSpPr txBox="1"/>
          <p:nvPr/>
        </p:nvSpPr>
        <p:spPr>
          <a:xfrm rot="16200000">
            <a:off x="4997380" y="3652845"/>
            <a:ext cx="2775119" cy="369332"/>
          </a:xfrm>
          <a:prstGeom prst="rect">
            <a:avLst/>
          </a:prstGeom>
          <a:noFill/>
        </p:spPr>
        <p:txBody>
          <a:bodyPr wrap="none" rtlCol="0">
            <a:spAutoFit/>
          </a:bodyPr>
          <a:lstStyle/>
          <a:p>
            <a:r>
              <a:rPr lang="en-US" dirty="0">
                <a:latin typeface="Gill Sans Light"/>
              </a:rPr>
              <a:t>Get 13$ from account C</a:t>
            </a:r>
          </a:p>
        </p:txBody>
      </p:sp>
      <p:sp>
        <p:nvSpPr>
          <p:cNvPr id="8" name="TextBox 7">
            <a:extLst>
              <a:ext uri="{FF2B5EF4-FFF2-40B4-BE49-F238E27FC236}">
                <a16:creationId xmlns:a16="http://schemas.microsoft.com/office/drawing/2014/main" id="{494F25E3-25CA-374B-9CA8-BE27737391B0}"/>
              </a:ext>
            </a:extLst>
          </p:cNvPr>
          <p:cNvSpPr txBox="1"/>
          <p:nvPr/>
        </p:nvSpPr>
        <p:spPr>
          <a:xfrm rot="16200000">
            <a:off x="6390227" y="3652845"/>
            <a:ext cx="2659702" cy="369332"/>
          </a:xfrm>
          <a:prstGeom prst="rect">
            <a:avLst/>
          </a:prstGeom>
          <a:noFill/>
        </p:spPr>
        <p:txBody>
          <a:bodyPr wrap="none" rtlCol="0">
            <a:spAutoFit/>
          </a:bodyPr>
          <a:lstStyle/>
          <a:p>
            <a:r>
              <a:rPr lang="en-US" dirty="0">
                <a:latin typeface="Gill Sans Light"/>
              </a:rPr>
              <a:t>Put 15$ into account X</a:t>
            </a:r>
          </a:p>
        </p:txBody>
      </p:sp>
      <p:sp>
        <p:nvSpPr>
          <p:cNvPr id="9" name="TextBox 8">
            <a:extLst>
              <a:ext uri="{FF2B5EF4-FFF2-40B4-BE49-F238E27FC236}">
                <a16:creationId xmlns:a16="http://schemas.microsoft.com/office/drawing/2014/main" id="{7A4F4C8D-B643-BF41-A2E3-A2105B86F55C}"/>
              </a:ext>
            </a:extLst>
          </p:cNvPr>
          <p:cNvSpPr txBox="1"/>
          <p:nvPr/>
        </p:nvSpPr>
        <p:spPr>
          <a:xfrm rot="16200000">
            <a:off x="6741591" y="3652845"/>
            <a:ext cx="2655535" cy="369332"/>
          </a:xfrm>
          <a:prstGeom prst="rect">
            <a:avLst/>
          </a:prstGeom>
          <a:noFill/>
        </p:spPr>
        <p:txBody>
          <a:bodyPr wrap="none" rtlCol="0">
            <a:spAutoFit/>
          </a:bodyPr>
          <a:lstStyle/>
          <a:p>
            <a:r>
              <a:rPr lang="en-US" dirty="0">
                <a:latin typeface="Gill Sans Light"/>
              </a:rPr>
              <a:t>Put 15$ into account Y</a:t>
            </a:r>
          </a:p>
        </p:txBody>
      </p:sp>
      <p:sp>
        <p:nvSpPr>
          <p:cNvPr id="10" name="Rectangle 9">
            <a:extLst>
              <a:ext uri="{FF2B5EF4-FFF2-40B4-BE49-F238E27FC236}">
                <a16:creationId xmlns:a16="http://schemas.microsoft.com/office/drawing/2014/main" id="{3DD181C4-B74B-DB40-9435-731A5842B3D7}"/>
              </a:ext>
            </a:extLst>
          </p:cNvPr>
          <p:cNvSpPr/>
          <p:nvPr/>
        </p:nvSpPr>
        <p:spPr bwMode="auto">
          <a:xfrm>
            <a:off x="4724400" y="2430715"/>
            <a:ext cx="381000" cy="2813592"/>
          </a:xfrm>
          <a:prstGeom prst="rect">
            <a:avLst/>
          </a:prstGeom>
          <a:solidFill>
            <a:schemeClr val="accent5"/>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11" name="Rectangle 10">
            <a:extLst>
              <a:ext uri="{FF2B5EF4-FFF2-40B4-BE49-F238E27FC236}">
                <a16:creationId xmlns:a16="http://schemas.microsoft.com/office/drawing/2014/main" id="{818110EB-9378-DD4F-9D2A-8CA347730D22}"/>
              </a:ext>
            </a:extLst>
          </p:cNvPr>
          <p:cNvSpPr/>
          <p:nvPr/>
        </p:nvSpPr>
        <p:spPr bwMode="auto">
          <a:xfrm>
            <a:off x="6669138" y="2428283"/>
            <a:ext cx="381000" cy="2813592"/>
          </a:xfrm>
          <a:prstGeom prst="rect">
            <a:avLst/>
          </a:prstGeom>
          <a:solidFill>
            <a:schemeClr val="accent6">
              <a:lumMod val="20000"/>
              <a:lumOff val="8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12" name="Rectangle 11">
            <a:extLst>
              <a:ext uri="{FF2B5EF4-FFF2-40B4-BE49-F238E27FC236}">
                <a16:creationId xmlns:a16="http://schemas.microsoft.com/office/drawing/2014/main" id="{9DB7BCA9-35F3-EB4C-B5A7-AC06CBFFBBA2}"/>
              </a:ext>
            </a:extLst>
          </p:cNvPr>
          <p:cNvSpPr/>
          <p:nvPr/>
        </p:nvSpPr>
        <p:spPr bwMode="auto">
          <a:xfrm>
            <a:off x="7102274" y="2428283"/>
            <a:ext cx="381000" cy="2813592"/>
          </a:xfrm>
          <a:prstGeom prst="rect">
            <a:avLst/>
          </a:prstGeom>
          <a:solidFill>
            <a:srgbClr val="ECE21C"/>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13" name="Rectangle 12">
            <a:extLst>
              <a:ext uri="{FF2B5EF4-FFF2-40B4-BE49-F238E27FC236}">
                <a16:creationId xmlns:a16="http://schemas.microsoft.com/office/drawing/2014/main" id="{11668E52-8272-C146-BC6F-44DBE83EB36D}"/>
              </a:ext>
            </a:extLst>
          </p:cNvPr>
          <p:cNvSpPr/>
          <p:nvPr/>
        </p:nvSpPr>
        <p:spPr bwMode="auto">
          <a:xfrm>
            <a:off x="4179333" y="2348962"/>
            <a:ext cx="381000" cy="2929008"/>
          </a:xfrm>
          <a:prstGeom prst="rect">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14" name="Rectangle 13">
            <a:extLst>
              <a:ext uri="{FF2B5EF4-FFF2-40B4-BE49-F238E27FC236}">
                <a16:creationId xmlns:a16="http://schemas.microsoft.com/office/drawing/2014/main" id="{B91337A8-8B2F-0742-8E86-BF3B18BB4160}"/>
              </a:ext>
            </a:extLst>
          </p:cNvPr>
          <p:cNvSpPr/>
          <p:nvPr/>
        </p:nvSpPr>
        <p:spPr bwMode="auto">
          <a:xfrm>
            <a:off x="5359888" y="2360183"/>
            <a:ext cx="381000" cy="2929008"/>
          </a:xfrm>
          <a:prstGeom prst="rect">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15" name="Rectangle 14">
            <a:extLst>
              <a:ext uri="{FF2B5EF4-FFF2-40B4-BE49-F238E27FC236}">
                <a16:creationId xmlns:a16="http://schemas.microsoft.com/office/drawing/2014/main" id="{16ABF3DB-039D-4447-8D17-8E6B94672F41}"/>
              </a:ext>
            </a:extLst>
          </p:cNvPr>
          <p:cNvSpPr/>
          <p:nvPr/>
        </p:nvSpPr>
        <p:spPr bwMode="auto">
          <a:xfrm>
            <a:off x="6162174" y="2332109"/>
            <a:ext cx="381000" cy="2929008"/>
          </a:xfrm>
          <a:prstGeom prst="rect">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16" name="Rectangle 15">
            <a:extLst>
              <a:ext uri="{FF2B5EF4-FFF2-40B4-BE49-F238E27FC236}">
                <a16:creationId xmlns:a16="http://schemas.microsoft.com/office/drawing/2014/main" id="{4EB67E9D-0516-E643-9CA5-63C67B35964A}"/>
              </a:ext>
            </a:extLst>
          </p:cNvPr>
          <p:cNvSpPr/>
          <p:nvPr/>
        </p:nvSpPr>
        <p:spPr bwMode="auto">
          <a:xfrm>
            <a:off x="7519551" y="2344951"/>
            <a:ext cx="381000" cy="2929008"/>
          </a:xfrm>
          <a:prstGeom prst="rect">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17" name="Rectangle 16">
            <a:extLst>
              <a:ext uri="{FF2B5EF4-FFF2-40B4-BE49-F238E27FC236}">
                <a16:creationId xmlns:a16="http://schemas.microsoft.com/office/drawing/2014/main" id="{F7E7C984-412F-904F-8706-4998B9445A0E}"/>
              </a:ext>
            </a:extLst>
          </p:cNvPr>
          <p:cNvSpPr/>
          <p:nvPr/>
        </p:nvSpPr>
        <p:spPr bwMode="auto">
          <a:xfrm>
            <a:off x="7936828" y="2360183"/>
            <a:ext cx="381000" cy="2929008"/>
          </a:xfrm>
          <a:prstGeom prst="rect">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18" name="Rectangle 17">
            <a:extLst>
              <a:ext uri="{FF2B5EF4-FFF2-40B4-BE49-F238E27FC236}">
                <a16:creationId xmlns:a16="http://schemas.microsoft.com/office/drawing/2014/main" id="{9B83B2CD-AE19-D04E-A571-00BEEDC49E93}"/>
              </a:ext>
            </a:extLst>
          </p:cNvPr>
          <p:cNvSpPr/>
          <p:nvPr/>
        </p:nvSpPr>
        <p:spPr bwMode="auto">
          <a:xfrm>
            <a:off x="3144527" y="2312867"/>
            <a:ext cx="381000" cy="2929008"/>
          </a:xfrm>
          <a:prstGeom prst="rect">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19" name="Rectangle 18">
            <a:extLst>
              <a:ext uri="{FF2B5EF4-FFF2-40B4-BE49-F238E27FC236}">
                <a16:creationId xmlns:a16="http://schemas.microsoft.com/office/drawing/2014/main" id="{1356362D-9A4F-A24B-9B7B-10F68BFFEE58}"/>
              </a:ext>
            </a:extLst>
          </p:cNvPr>
          <p:cNvSpPr/>
          <p:nvPr/>
        </p:nvSpPr>
        <p:spPr bwMode="auto">
          <a:xfrm>
            <a:off x="8540414" y="2360183"/>
            <a:ext cx="381000" cy="2929008"/>
          </a:xfrm>
          <a:prstGeom prst="rect">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sp>
        <p:nvSpPr>
          <p:cNvPr id="21" name="TextBox 20">
            <a:extLst>
              <a:ext uri="{FF2B5EF4-FFF2-40B4-BE49-F238E27FC236}">
                <a16:creationId xmlns:a16="http://schemas.microsoft.com/office/drawing/2014/main" id="{686D3B4C-913C-E14A-978B-C4682F6F024F}"/>
              </a:ext>
            </a:extLst>
          </p:cNvPr>
          <p:cNvSpPr txBox="1"/>
          <p:nvPr/>
        </p:nvSpPr>
        <p:spPr>
          <a:xfrm rot="16200000">
            <a:off x="2596569" y="3613960"/>
            <a:ext cx="1492781" cy="369332"/>
          </a:xfrm>
          <a:prstGeom prst="rect">
            <a:avLst/>
          </a:prstGeom>
          <a:noFill/>
        </p:spPr>
        <p:txBody>
          <a:bodyPr wrap="none" rtlCol="0">
            <a:spAutoFit/>
          </a:bodyPr>
          <a:lstStyle/>
          <a:p>
            <a:r>
              <a:rPr lang="en-US" dirty="0">
                <a:latin typeface="Gill Sans Light"/>
              </a:rPr>
              <a:t>Start Tran N</a:t>
            </a:r>
          </a:p>
        </p:txBody>
      </p:sp>
      <p:sp>
        <p:nvSpPr>
          <p:cNvPr id="22" name="TextBox 21">
            <a:extLst>
              <a:ext uri="{FF2B5EF4-FFF2-40B4-BE49-F238E27FC236}">
                <a16:creationId xmlns:a16="http://schemas.microsoft.com/office/drawing/2014/main" id="{ABE6FBDE-D96D-E944-B7FB-7FF81147C2AE}"/>
              </a:ext>
            </a:extLst>
          </p:cNvPr>
          <p:cNvSpPr txBox="1"/>
          <p:nvPr/>
        </p:nvSpPr>
        <p:spPr>
          <a:xfrm rot="16200000">
            <a:off x="7787388" y="3466190"/>
            <a:ext cx="1887055" cy="369332"/>
          </a:xfrm>
          <a:prstGeom prst="rect">
            <a:avLst/>
          </a:prstGeom>
          <a:noFill/>
        </p:spPr>
        <p:txBody>
          <a:bodyPr wrap="none" rtlCol="0">
            <a:spAutoFit/>
          </a:bodyPr>
          <a:lstStyle/>
          <a:p>
            <a:r>
              <a:rPr lang="en-US" dirty="0">
                <a:latin typeface="Gill Sans Light"/>
              </a:rPr>
              <a:t>Commit Tran N</a:t>
            </a:r>
          </a:p>
        </p:txBody>
      </p:sp>
    </p:spTree>
    <p:extLst>
      <p:ext uri="{BB962C8B-B14F-4D97-AF65-F5344CB8AC3E}">
        <p14:creationId xmlns:p14="http://schemas.microsoft.com/office/powerpoint/2010/main" val="16899396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heckerboard(across)">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8" grpId="0" animBg="1"/>
      <p:bldP spid="19" grpId="0" animBg="1"/>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ko-KR" dirty="0" smtClean="0">
                <a:ea typeface="굴림" panose="020B0600000101010101" pitchFamily="34" charset="-127"/>
              </a:rPr>
              <a:t>Review: Important </a:t>
            </a:r>
            <a:r>
              <a:rPr lang="en-US" altLang="ko-KR" dirty="0">
                <a:ea typeface="굴림" panose="020B0600000101010101" pitchFamily="34" charset="-127"/>
              </a:rPr>
              <a:t>“</a:t>
            </a:r>
            <a:r>
              <a:rPr lang="en-US" altLang="ko-KR" dirty="0" err="1">
                <a:ea typeface="굴림" panose="020B0600000101010101" pitchFamily="34" charset="-127"/>
              </a:rPr>
              <a:t>ilities</a:t>
            </a:r>
            <a:r>
              <a:rPr lang="en-US" altLang="ko-KR" dirty="0">
                <a:ea typeface="굴림" panose="020B0600000101010101" pitchFamily="34" charset="-127"/>
              </a:rPr>
              <a:t>”</a:t>
            </a:r>
          </a:p>
        </p:txBody>
      </p:sp>
      <p:sp>
        <p:nvSpPr>
          <p:cNvPr id="32771" name="Rectangle 3"/>
          <p:cNvSpPr>
            <a:spLocks noGrp="1" noChangeArrowheads="1"/>
          </p:cNvSpPr>
          <p:nvPr>
            <p:ph type="body" idx="1"/>
          </p:nvPr>
        </p:nvSpPr>
        <p:spPr>
          <a:xfrm>
            <a:off x="685800" y="838200"/>
            <a:ext cx="11125200" cy="5943600"/>
          </a:xfrm>
        </p:spPr>
        <p:txBody>
          <a:bodyPr/>
          <a:lstStyle/>
          <a:p>
            <a:pPr>
              <a:lnSpc>
                <a:spcPct val="80000"/>
              </a:lnSpc>
              <a:spcBef>
                <a:spcPct val="15000"/>
              </a:spcBef>
              <a:tabLst>
                <a:tab pos="6288088" algn="l"/>
              </a:tabLst>
            </a:pPr>
            <a:r>
              <a:rPr lang="en-US" altLang="ko-KR" dirty="0">
                <a:solidFill>
                  <a:schemeClr val="hlink"/>
                </a:solidFill>
                <a:ea typeface="굴림" panose="020B0600000101010101" pitchFamily="34" charset="-127"/>
              </a:rPr>
              <a:t>Availability:</a:t>
            </a:r>
            <a:r>
              <a:rPr lang="en-US" altLang="ko-KR" dirty="0">
                <a:ea typeface="굴림" panose="020B0600000101010101" pitchFamily="34" charset="-127"/>
              </a:rPr>
              <a:t> the probability that the system can accept and process requests</a:t>
            </a:r>
          </a:p>
          <a:p>
            <a:pPr lvl="1">
              <a:lnSpc>
                <a:spcPct val="80000"/>
              </a:lnSpc>
              <a:spcBef>
                <a:spcPct val="15000"/>
              </a:spcBef>
              <a:tabLst>
                <a:tab pos="6288088" algn="l"/>
              </a:tabLst>
            </a:pPr>
            <a:r>
              <a:rPr lang="en-US" altLang="ko-KR" dirty="0">
                <a:ea typeface="굴림" panose="020B0600000101010101" pitchFamily="34" charset="-127"/>
              </a:rPr>
              <a:t>Measured in “nines” of probability: e.g. 99.9% probability is “3-nines of availability”</a:t>
            </a:r>
          </a:p>
          <a:p>
            <a:pPr lvl="1">
              <a:lnSpc>
                <a:spcPct val="80000"/>
              </a:lnSpc>
              <a:spcBef>
                <a:spcPct val="15000"/>
              </a:spcBef>
              <a:tabLst>
                <a:tab pos="6288088" algn="l"/>
              </a:tabLst>
            </a:pPr>
            <a:r>
              <a:rPr lang="en-US" altLang="ko-KR" dirty="0">
                <a:ea typeface="굴림" panose="020B0600000101010101" pitchFamily="34" charset="-127"/>
              </a:rPr>
              <a:t>Key idea here is independence of failures</a:t>
            </a:r>
          </a:p>
          <a:p>
            <a:pPr lvl="1">
              <a:lnSpc>
                <a:spcPct val="80000"/>
              </a:lnSpc>
              <a:spcBef>
                <a:spcPct val="15000"/>
              </a:spcBef>
              <a:tabLst>
                <a:tab pos="6288088" algn="l"/>
              </a:tabLst>
            </a:pPr>
            <a:endParaRPr lang="en-US" altLang="ko-KR" dirty="0">
              <a:ea typeface="굴림" panose="020B0600000101010101" pitchFamily="34" charset="-127"/>
            </a:endParaRPr>
          </a:p>
          <a:p>
            <a:pPr>
              <a:lnSpc>
                <a:spcPct val="80000"/>
              </a:lnSpc>
              <a:spcBef>
                <a:spcPct val="15000"/>
              </a:spcBef>
              <a:tabLst>
                <a:tab pos="6288088" algn="l"/>
              </a:tabLst>
            </a:pPr>
            <a:r>
              <a:rPr lang="en-US" altLang="ko-KR" dirty="0">
                <a:solidFill>
                  <a:schemeClr val="hlink"/>
                </a:solidFill>
                <a:ea typeface="굴림" panose="020B0600000101010101" pitchFamily="34" charset="-127"/>
              </a:rPr>
              <a:t>Durability:</a:t>
            </a:r>
            <a:r>
              <a:rPr lang="en-US" altLang="ko-KR" dirty="0">
                <a:ea typeface="굴림" panose="020B0600000101010101" pitchFamily="34" charset="-127"/>
              </a:rPr>
              <a:t> the ability of a system to recover data despite faults</a:t>
            </a:r>
          </a:p>
          <a:p>
            <a:pPr lvl="1">
              <a:lnSpc>
                <a:spcPct val="80000"/>
              </a:lnSpc>
              <a:spcBef>
                <a:spcPct val="15000"/>
              </a:spcBef>
              <a:tabLst>
                <a:tab pos="6288088" algn="l"/>
              </a:tabLst>
            </a:pPr>
            <a:r>
              <a:rPr lang="en-US" altLang="ko-KR" dirty="0">
                <a:ea typeface="굴림" panose="020B0600000101010101" pitchFamily="34" charset="-127"/>
              </a:rPr>
              <a:t>This idea is fault tolerance applied to data</a:t>
            </a:r>
          </a:p>
          <a:p>
            <a:pPr lvl="1">
              <a:lnSpc>
                <a:spcPct val="80000"/>
              </a:lnSpc>
              <a:spcBef>
                <a:spcPct val="15000"/>
              </a:spcBef>
              <a:tabLst>
                <a:tab pos="6288088" algn="l"/>
              </a:tabLst>
            </a:pPr>
            <a:r>
              <a:rPr lang="en-US" altLang="ko-KR" dirty="0">
                <a:ea typeface="굴림" panose="020B0600000101010101" pitchFamily="34" charset="-127"/>
              </a:rPr>
              <a:t>Doesn’t necessarily imply availability: information on pyramids was very durable, but could not be accessed until discovery of Rosetta Stone</a:t>
            </a:r>
          </a:p>
          <a:p>
            <a:pPr lvl="1">
              <a:lnSpc>
                <a:spcPct val="80000"/>
              </a:lnSpc>
              <a:spcBef>
                <a:spcPct val="15000"/>
              </a:spcBef>
              <a:tabLst>
                <a:tab pos="6288088" algn="l"/>
              </a:tabLst>
            </a:pPr>
            <a:endParaRPr lang="en-US" altLang="ko-KR" dirty="0">
              <a:ea typeface="굴림" panose="020B0600000101010101" pitchFamily="34" charset="-127"/>
            </a:endParaRPr>
          </a:p>
          <a:p>
            <a:pPr>
              <a:lnSpc>
                <a:spcPct val="80000"/>
              </a:lnSpc>
              <a:spcBef>
                <a:spcPct val="15000"/>
              </a:spcBef>
              <a:tabLst>
                <a:tab pos="6288088" algn="l"/>
              </a:tabLst>
            </a:pPr>
            <a:r>
              <a:rPr lang="en-US" altLang="ko-KR" dirty="0">
                <a:solidFill>
                  <a:schemeClr val="hlink"/>
                </a:solidFill>
                <a:ea typeface="굴림" panose="020B0600000101010101" pitchFamily="34" charset="-127"/>
              </a:rPr>
              <a:t>Reliability: </a:t>
            </a:r>
            <a:r>
              <a:rPr lang="en-US" altLang="ko-KR" dirty="0">
                <a:ea typeface="굴림" panose="020B0600000101010101" pitchFamily="34" charset="-127"/>
              </a:rPr>
              <a:t>the ability of a system or component to perform its required functions under stated conditions for a specified period of time (IEEE definition)</a:t>
            </a:r>
            <a:endParaRPr lang="en-US" altLang="ko-KR" dirty="0">
              <a:solidFill>
                <a:schemeClr val="hlink"/>
              </a:solidFill>
              <a:ea typeface="굴림" panose="020B0600000101010101" pitchFamily="34" charset="-127"/>
            </a:endParaRPr>
          </a:p>
          <a:p>
            <a:pPr lvl="1">
              <a:lnSpc>
                <a:spcPct val="80000"/>
              </a:lnSpc>
              <a:spcBef>
                <a:spcPct val="15000"/>
              </a:spcBef>
              <a:tabLst>
                <a:tab pos="6288088" algn="l"/>
              </a:tabLst>
            </a:pPr>
            <a:r>
              <a:rPr lang="en-US" altLang="ko-KR" dirty="0">
                <a:ea typeface="굴림" panose="020B0600000101010101" pitchFamily="34" charset="-127"/>
              </a:rPr>
              <a:t>Usually stronger than simply availability: means that the system is not only “up”, but also working correctly</a:t>
            </a:r>
          </a:p>
          <a:p>
            <a:pPr lvl="1">
              <a:lnSpc>
                <a:spcPct val="80000"/>
              </a:lnSpc>
              <a:spcBef>
                <a:spcPct val="15000"/>
              </a:spcBef>
              <a:tabLst>
                <a:tab pos="6288088" algn="l"/>
              </a:tabLst>
            </a:pPr>
            <a:r>
              <a:rPr lang="en-US" altLang="ko-KR" dirty="0">
                <a:ea typeface="굴림" panose="020B0600000101010101" pitchFamily="34" charset="-127"/>
              </a:rPr>
              <a:t>Includes availability, security, fault tolerance/durability</a:t>
            </a:r>
          </a:p>
          <a:p>
            <a:pPr lvl="1">
              <a:lnSpc>
                <a:spcPct val="80000"/>
              </a:lnSpc>
              <a:spcBef>
                <a:spcPct val="15000"/>
              </a:spcBef>
              <a:tabLst>
                <a:tab pos="6288088" algn="l"/>
              </a:tabLst>
            </a:pPr>
            <a:r>
              <a:rPr lang="en-US" altLang="ko-KR" dirty="0">
                <a:ea typeface="굴림" panose="020B0600000101010101" pitchFamily="34" charset="-127"/>
              </a:rPr>
              <a:t>Must make sure data survives system crashes, disk crashes, other problems</a:t>
            </a:r>
          </a:p>
        </p:txBody>
      </p:sp>
    </p:spTree>
    <p:extLst>
      <p:ext uri="{BB962C8B-B14F-4D97-AF65-F5344CB8AC3E}">
        <p14:creationId xmlns:p14="http://schemas.microsoft.com/office/powerpoint/2010/main" val="205648688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Transactional File Systems</a:t>
            </a:r>
            <a:endParaRPr lang="en-US" dirty="0"/>
          </a:p>
        </p:txBody>
      </p:sp>
      <p:sp>
        <p:nvSpPr>
          <p:cNvPr id="3" name="Content Placeholder 2"/>
          <p:cNvSpPr>
            <a:spLocks noGrp="1"/>
          </p:cNvSpPr>
          <p:nvPr>
            <p:ph idx="1"/>
          </p:nvPr>
        </p:nvSpPr>
        <p:spPr>
          <a:xfrm>
            <a:off x="673100" y="762000"/>
            <a:ext cx="10845800" cy="5105400"/>
          </a:xfrm>
        </p:spPr>
        <p:txBody>
          <a:bodyPr/>
          <a:lstStyle/>
          <a:p>
            <a:r>
              <a:rPr lang="en-US" altLang="ko-KR" dirty="0"/>
              <a:t>Better reliability through use of log</a:t>
            </a:r>
          </a:p>
          <a:p>
            <a:pPr lvl="1"/>
            <a:r>
              <a:rPr lang="en-US" altLang="ko-KR" dirty="0"/>
              <a:t>Changes are treated as transactions </a:t>
            </a:r>
          </a:p>
          <a:p>
            <a:pPr lvl="1"/>
            <a:r>
              <a:rPr lang="en-US" altLang="ko-KR" dirty="0"/>
              <a:t>A transaction is committed once it is written to the log</a:t>
            </a:r>
          </a:p>
          <a:p>
            <a:pPr lvl="2"/>
            <a:r>
              <a:rPr lang="en-US" altLang="ko-KR" dirty="0"/>
              <a:t>Data forced to disk for reliability</a:t>
            </a:r>
          </a:p>
          <a:p>
            <a:pPr lvl="2"/>
            <a:r>
              <a:rPr lang="en-US" altLang="ko-KR" dirty="0"/>
              <a:t>Process can be accelerated with NVRAM</a:t>
            </a:r>
          </a:p>
          <a:p>
            <a:pPr lvl="1"/>
            <a:r>
              <a:rPr lang="en-US" altLang="ko-KR" dirty="0"/>
              <a:t>Although File system may not be updated immediately, data preserved in the log</a:t>
            </a:r>
          </a:p>
          <a:p>
            <a:pPr lvl="1"/>
            <a:endParaRPr lang="en-US" altLang="ko-KR" dirty="0"/>
          </a:p>
          <a:p>
            <a:r>
              <a:rPr lang="en-US" altLang="ko-KR" dirty="0"/>
              <a:t>Difference between “Log Structured” and “</a:t>
            </a:r>
            <a:r>
              <a:rPr lang="en-US" altLang="ko-KR" dirty="0" err="1"/>
              <a:t>Journaled</a:t>
            </a:r>
            <a:r>
              <a:rPr lang="en-US" altLang="ko-KR" dirty="0"/>
              <a:t>”</a:t>
            </a:r>
          </a:p>
          <a:p>
            <a:pPr lvl="1"/>
            <a:r>
              <a:rPr lang="en-US" altLang="ko-KR" dirty="0"/>
              <a:t>In a Log Structured </a:t>
            </a:r>
            <a:r>
              <a:rPr lang="en-US" altLang="ko-KR" dirty="0" err="1"/>
              <a:t>filesystem</a:t>
            </a:r>
            <a:r>
              <a:rPr lang="en-US" altLang="ko-KR" dirty="0"/>
              <a:t>, data stays in log form</a:t>
            </a:r>
          </a:p>
          <a:p>
            <a:pPr lvl="1"/>
            <a:r>
              <a:rPr lang="en-US" altLang="ko-KR" dirty="0"/>
              <a:t>In a </a:t>
            </a:r>
            <a:r>
              <a:rPr lang="en-US" altLang="ko-KR" dirty="0" err="1"/>
              <a:t>Journaled</a:t>
            </a:r>
            <a:r>
              <a:rPr lang="en-US" altLang="ko-KR" dirty="0"/>
              <a:t> </a:t>
            </a:r>
            <a:r>
              <a:rPr lang="en-US" altLang="ko-KR" dirty="0" err="1"/>
              <a:t>filesystem</a:t>
            </a:r>
            <a:r>
              <a:rPr lang="en-US" altLang="ko-KR" dirty="0"/>
              <a:t>, Log used for recovery</a:t>
            </a:r>
          </a:p>
          <a:p>
            <a:pPr lvl="1"/>
            <a:endParaRPr lang="en-US" dirty="0"/>
          </a:p>
        </p:txBody>
      </p:sp>
    </p:spTree>
    <p:extLst>
      <p:ext uri="{BB962C8B-B14F-4D97-AF65-F5344CB8AC3E}">
        <p14:creationId xmlns:p14="http://schemas.microsoft.com/office/powerpoint/2010/main" val="12915012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4742A-801D-4AB2-AC76-5BE433B8A2C8}"/>
              </a:ext>
            </a:extLst>
          </p:cNvPr>
          <p:cNvSpPr>
            <a:spLocks noGrp="1"/>
          </p:cNvSpPr>
          <p:nvPr>
            <p:ph type="title"/>
          </p:nvPr>
        </p:nvSpPr>
        <p:spPr/>
        <p:txBody>
          <a:bodyPr/>
          <a:lstStyle/>
          <a:p>
            <a:r>
              <a:rPr lang="en-US"/>
              <a:t>Journaling File Systems</a:t>
            </a:r>
            <a:endParaRPr lang="en-US" dirty="0"/>
          </a:p>
        </p:txBody>
      </p:sp>
      <p:sp>
        <p:nvSpPr>
          <p:cNvPr id="3" name="Content Placeholder 2">
            <a:extLst>
              <a:ext uri="{FF2B5EF4-FFF2-40B4-BE49-F238E27FC236}">
                <a16:creationId xmlns:a16="http://schemas.microsoft.com/office/drawing/2014/main" id="{7121675D-E821-4D2D-8916-A6743FFAD81C}"/>
              </a:ext>
            </a:extLst>
          </p:cNvPr>
          <p:cNvSpPr>
            <a:spLocks noGrp="1"/>
          </p:cNvSpPr>
          <p:nvPr>
            <p:ph idx="1"/>
          </p:nvPr>
        </p:nvSpPr>
        <p:spPr>
          <a:xfrm>
            <a:off x="533400" y="838200"/>
            <a:ext cx="11201400" cy="5715000"/>
          </a:xfrm>
        </p:spPr>
        <p:txBody>
          <a:bodyPr>
            <a:normAutofit/>
          </a:bodyPr>
          <a:lstStyle/>
          <a:p>
            <a:r>
              <a:rPr lang="en-US" dirty="0"/>
              <a:t>Don’t modify data structures on disk directly</a:t>
            </a:r>
          </a:p>
          <a:p>
            <a:r>
              <a:rPr lang="en-US" dirty="0"/>
              <a:t>Write each update as transaction recorded in a log</a:t>
            </a:r>
          </a:p>
          <a:p>
            <a:pPr lvl="1"/>
            <a:r>
              <a:rPr lang="en-US" dirty="0"/>
              <a:t>Commonly called a journal or intention list</a:t>
            </a:r>
          </a:p>
          <a:p>
            <a:pPr lvl="1"/>
            <a:r>
              <a:rPr lang="en-US" dirty="0"/>
              <a:t>Also maintained on disk (allocate blocks for it when formatting)</a:t>
            </a:r>
          </a:p>
          <a:p>
            <a:r>
              <a:rPr lang="en-US" dirty="0"/>
              <a:t>Once changes are in the log, they can be safely applied to file system </a:t>
            </a:r>
          </a:p>
          <a:p>
            <a:pPr lvl="1"/>
            <a:r>
              <a:rPr lang="en-US" dirty="0"/>
              <a:t>e.g. modify </a:t>
            </a:r>
            <a:r>
              <a:rPr lang="en-US" dirty="0" err="1"/>
              <a:t>inode</a:t>
            </a:r>
            <a:r>
              <a:rPr lang="en-US" dirty="0"/>
              <a:t> pointers and directory mapping</a:t>
            </a:r>
          </a:p>
          <a:p>
            <a:r>
              <a:rPr lang="en-US" dirty="0"/>
              <a:t>Garbage collection: once a change is applied, remove its entry from the log</a:t>
            </a:r>
          </a:p>
          <a:p>
            <a:endParaRPr lang="en-US" dirty="0"/>
          </a:p>
          <a:p>
            <a:r>
              <a:rPr lang="en-US" dirty="0"/>
              <a:t>Linux took original FFS-like file system (ext2) and added a journal to get ext3!</a:t>
            </a:r>
          </a:p>
          <a:p>
            <a:pPr lvl="1"/>
            <a:r>
              <a:rPr lang="en-US" dirty="0"/>
              <a:t>Some options: whether or not to write all data to journal or just metadata</a:t>
            </a:r>
          </a:p>
          <a:p>
            <a:endParaRPr lang="en-US" dirty="0"/>
          </a:p>
          <a:p>
            <a:r>
              <a:rPr lang="en-US" dirty="0"/>
              <a:t>Other examples: NTFS, Apple HFS+/</a:t>
            </a:r>
            <a:r>
              <a:rPr lang="en-US" dirty="0" err="1"/>
              <a:t>apfs</a:t>
            </a:r>
            <a:r>
              <a:rPr lang="en-US" dirty="0"/>
              <a:t>, Linux XFS, JFS, ext4</a:t>
            </a:r>
          </a:p>
          <a:p>
            <a:endParaRPr lang="en-US" dirty="0"/>
          </a:p>
          <a:p>
            <a:endParaRPr lang="en-US" dirty="0"/>
          </a:p>
          <a:p>
            <a:endParaRPr lang="en-US" dirty="0"/>
          </a:p>
        </p:txBody>
      </p:sp>
    </p:spTree>
    <p:extLst>
      <p:ext uri="{BB962C8B-B14F-4D97-AF65-F5344CB8AC3E}">
        <p14:creationId xmlns:p14="http://schemas.microsoft.com/office/powerpoint/2010/main" val="41107064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216FD-075B-47CC-A3DC-4845389767FB}"/>
              </a:ext>
            </a:extLst>
          </p:cNvPr>
          <p:cNvSpPr>
            <a:spLocks noGrp="1"/>
          </p:cNvSpPr>
          <p:nvPr>
            <p:ph type="title"/>
          </p:nvPr>
        </p:nvSpPr>
        <p:spPr/>
        <p:txBody>
          <a:bodyPr/>
          <a:lstStyle/>
          <a:p>
            <a:r>
              <a:rPr lang="en-US" dirty="0">
                <a:latin typeface="Gill Sans Light"/>
              </a:rPr>
              <a:t>Creating a File (No Journaling Yet)</a:t>
            </a:r>
          </a:p>
        </p:txBody>
      </p:sp>
      <p:sp>
        <p:nvSpPr>
          <p:cNvPr id="3" name="Content Placeholder 2">
            <a:extLst>
              <a:ext uri="{FF2B5EF4-FFF2-40B4-BE49-F238E27FC236}">
                <a16:creationId xmlns:a16="http://schemas.microsoft.com/office/drawing/2014/main" id="{3D2E7A15-3469-4132-BA54-149F9F9561D9}"/>
              </a:ext>
            </a:extLst>
          </p:cNvPr>
          <p:cNvSpPr>
            <a:spLocks noGrp="1"/>
          </p:cNvSpPr>
          <p:nvPr>
            <p:ph idx="1"/>
          </p:nvPr>
        </p:nvSpPr>
        <p:spPr>
          <a:xfrm>
            <a:off x="838200" y="1424149"/>
            <a:ext cx="6846934" cy="3245288"/>
          </a:xfrm>
        </p:spPr>
        <p:txBody>
          <a:bodyPr>
            <a:normAutofit/>
          </a:bodyPr>
          <a:lstStyle/>
          <a:p>
            <a:r>
              <a:rPr lang="en-US" dirty="0">
                <a:latin typeface="Gill Sans Light"/>
              </a:rPr>
              <a:t>Find free data block(s)</a:t>
            </a:r>
            <a:endParaRPr lang="en-US" sz="1800" dirty="0">
              <a:latin typeface="Gill Sans Light"/>
            </a:endParaRPr>
          </a:p>
          <a:p>
            <a:r>
              <a:rPr lang="en-US" dirty="0">
                <a:latin typeface="Gill Sans Light"/>
              </a:rPr>
              <a:t>Find free </a:t>
            </a:r>
            <a:r>
              <a:rPr lang="en-US" dirty="0" err="1">
                <a:latin typeface="Gill Sans Light"/>
              </a:rPr>
              <a:t>inode</a:t>
            </a:r>
            <a:r>
              <a:rPr lang="en-US" dirty="0">
                <a:latin typeface="Gill Sans Light"/>
              </a:rPr>
              <a:t> entry</a:t>
            </a:r>
            <a:endParaRPr lang="en-US" sz="1800" dirty="0">
              <a:latin typeface="Gill Sans Light"/>
            </a:endParaRPr>
          </a:p>
          <a:p>
            <a:r>
              <a:rPr lang="en-US" dirty="0">
                <a:latin typeface="Gill Sans Light"/>
              </a:rPr>
              <a:t>Find </a:t>
            </a:r>
            <a:r>
              <a:rPr lang="en-US" dirty="0" err="1">
                <a:latin typeface="Gill Sans Light"/>
              </a:rPr>
              <a:t>dirent</a:t>
            </a:r>
            <a:r>
              <a:rPr lang="en-US" dirty="0">
                <a:latin typeface="Gill Sans Light"/>
              </a:rPr>
              <a:t> insertion point</a:t>
            </a:r>
          </a:p>
          <a:p>
            <a:pPr marL="0" indent="0">
              <a:spcBef>
                <a:spcPts val="0"/>
              </a:spcBef>
              <a:buNone/>
            </a:pPr>
            <a:r>
              <a:rPr lang="en-US" dirty="0">
                <a:latin typeface="Gill Sans Light"/>
              </a:rPr>
              <a:t>-----------------------------------------</a:t>
            </a:r>
          </a:p>
          <a:p>
            <a:r>
              <a:rPr lang="en-US" dirty="0">
                <a:latin typeface="Gill Sans Light"/>
              </a:rPr>
              <a:t>Write map (i.e., mark used)</a:t>
            </a:r>
            <a:endParaRPr lang="en-US" sz="1800" dirty="0">
              <a:latin typeface="Gill Sans Light"/>
            </a:endParaRPr>
          </a:p>
          <a:p>
            <a:r>
              <a:rPr lang="en-US" dirty="0">
                <a:latin typeface="Gill Sans Light"/>
              </a:rPr>
              <a:t>Write </a:t>
            </a:r>
            <a:r>
              <a:rPr lang="en-US" dirty="0" err="1">
                <a:latin typeface="Gill Sans Light"/>
              </a:rPr>
              <a:t>inode</a:t>
            </a:r>
            <a:r>
              <a:rPr lang="en-US" dirty="0">
                <a:latin typeface="Gill Sans Light"/>
              </a:rPr>
              <a:t> entry to point to block(s)</a:t>
            </a:r>
            <a:endParaRPr lang="en-US" sz="1800" dirty="0">
              <a:latin typeface="Gill Sans Light"/>
            </a:endParaRPr>
          </a:p>
          <a:p>
            <a:r>
              <a:rPr lang="en-US" dirty="0">
                <a:latin typeface="Gill Sans Light"/>
              </a:rPr>
              <a:t>Write </a:t>
            </a:r>
            <a:r>
              <a:rPr lang="en-US" dirty="0" err="1">
                <a:latin typeface="Gill Sans Light"/>
              </a:rPr>
              <a:t>dirent</a:t>
            </a:r>
            <a:r>
              <a:rPr lang="en-US" dirty="0">
                <a:latin typeface="Gill Sans Light"/>
              </a:rPr>
              <a:t> to point to </a:t>
            </a:r>
            <a:r>
              <a:rPr lang="en-US" dirty="0" err="1">
                <a:latin typeface="Gill Sans Light"/>
              </a:rPr>
              <a:t>inode</a:t>
            </a:r>
            <a:endParaRPr lang="en-US" dirty="0">
              <a:latin typeface="Gill Sans Light"/>
            </a:endParaRPr>
          </a:p>
        </p:txBody>
      </p:sp>
      <p:sp>
        <p:nvSpPr>
          <p:cNvPr id="7" name="Can 9">
            <a:extLst>
              <a:ext uri="{FF2B5EF4-FFF2-40B4-BE49-F238E27FC236}">
                <a16:creationId xmlns:a16="http://schemas.microsoft.com/office/drawing/2014/main" id="{8C387936-60E3-4D10-89EA-640794CD7455}"/>
              </a:ext>
            </a:extLst>
          </p:cNvPr>
          <p:cNvSpPr/>
          <p:nvPr/>
        </p:nvSpPr>
        <p:spPr>
          <a:xfrm>
            <a:off x="7934572" y="1499100"/>
            <a:ext cx="2099734" cy="3048000"/>
          </a:xfrm>
          <a:prstGeom prst="can">
            <a:avLst/>
          </a:prstGeom>
          <a:solidFill>
            <a:schemeClr val="accent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8" name="TextBox 7">
            <a:extLst>
              <a:ext uri="{FF2B5EF4-FFF2-40B4-BE49-F238E27FC236}">
                <a16:creationId xmlns:a16="http://schemas.microsoft.com/office/drawing/2014/main" id="{39C2EAC3-2DEB-44D5-B3A4-D0309D34CF3E}"/>
              </a:ext>
            </a:extLst>
          </p:cNvPr>
          <p:cNvSpPr txBox="1"/>
          <p:nvPr/>
        </p:nvSpPr>
        <p:spPr>
          <a:xfrm>
            <a:off x="10105395" y="2720443"/>
            <a:ext cx="1390124" cy="369332"/>
          </a:xfrm>
          <a:prstGeom prst="rect">
            <a:avLst/>
          </a:prstGeom>
          <a:noFill/>
        </p:spPr>
        <p:txBody>
          <a:bodyPr wrap="none" rtlCol="0">
            <a:spAutoFit/>
          </a:bodyPr>
          <a:lstStyle/>
          <a:p>
            <a:r>
              <a:rPr lang="en-US" b="0" dirty="0">
                <a:latin typeface="Gill Sans Light"/>
                <a:ea typeface="Gill Sans" charset="0"/>
                <a:cs typeface="Gill Sans" charset="0"/>
              </a:rPr>
              <a:t>Data blocks</a:t>
            </a:r>
          </a:p>
        </p:txBody>
      </p:sp>
      <p:sp>
        <p:nvSpPr>
          <p:cNvPr id="9" name="TextBox 8">
            <a:extLst>
              <a:ext uri="{FF2B5EF4-FFF2-40B4-BE49-F238E27FC236}">
                <a16:creationId xmlns:a16="http://schemas.microsoft.com/office/drawing/2014/main" id="{BAC2BF7B-3329-4387-839C-34AB7DC0A120}"/>
              </a:ext>
            </a:extLst>
          </p:cNvPr>
          <p:cNvSpPr txBox="1"/>
          <p:nvPr/>
        </p:nvSpPr>
        <p:spPr>
          <a:xfrm>
            <a:off x="10175430" y="2000553"/>
            <a:ext cx="1293146" cy="923330"/>
          </a:xfrm>
          <a:prstGeom prst="rect">
            <a:avLst/>
          </a:prstGeom>
          <a:noFill/>
        </p:spPr>
        <p:txBody>
          <a:bodyPr wrap="square" rtlCol="0">
            <a:spAutoFit/>
          </a:bodyPr>
          <a:lstStyle/>
          <a:p>
            <a:r>
              <a:rPr lang="en-US" b="0" dirty="0">
                <a:latin typeface="Gill Sans Light"/>
                <a:ea typeface="Gill Sans" charset="0"/>
                <a:cs typeface="Gill Sans" charset="0"/>
              </a:rPr>
              <a:t>Free space map</a:t>
            </a:r>
          </a:p>
        </p:txBody>
      </p:sp>
      <p:grpSp>
        <p:nvGrpSpPr>
          <p:cNvPr id="10" name="Group 9">
            <a:extLst>
              <a:ext uri="{FF2B5EF4-FFF2-40B4-BE49-F238E27FC236}">
                <a16:creationId xmlns:a16="http://schemas.microsoft.com/office/drawing/2014/main" id="{DDC406B0-6CDD-4035-A00B-BDD5B5DA982B}"/>
              </a:ext>
            </a:extLst>
          </p:cNvPr>
          <p:cNvGrpSpPr/>
          <p:nvPr/>
        </p:nvGrpSpPr>
        <p:grpSpPr>
          <a:xfrm rot="16200000">
            <a:off x="8780167" y="1905276"/>
            <a:ext cx="415498" cy="1802120"/>
            <a:chOff x="7569977" y="1270135"/>
            <a:chExt cx="415498" cy="1802120"/>
          </a:xfrm>
        </p:grpSpPr>
        <p:sp>
          <p:nvSpPr>
            <p:cNvPr id="11" name="Rectangle 10">
              <a:extLst>
                <a:ext uri="{FF2B5EF4-FFF2-40B4-BE49-F238E27FC236}">
                  <a16:creationId xmlns:a16="http://schemas.microsoft.com/office/drawing/2014/main" id="{8F851CFE-34C0-49AC-83E7-E3A79AE6C633}"/>
                </a:ext>
              </a:extLst>
            </p:cNvPr>
            <p:cNvSpPr/>
            <p:nvPr/>
          </p:nvSpPr>
          <p:spPr>
            <a:xfrm>
              <a:off x="7605706" y="1270135"/>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12" name="Rectangle 11">
              <a:extLst>
                <a:ext uri="{FF2B5EF4-FFF2-40B4-BE49-F238E27FC236}">
                  <a16:creationId xmlns:a16="http://schemas.microsoft.com/office/drawing/2014/main" id="{8644A316-1501-4B33-962C-8DFC11DAE023}"/>
                </a:ext>
              </a:extLst>
            </p:cNvPr>
            <p:cNvSpPr/>
            <p:nvPr/>
          </p:nvSpPr>
          <p:spPr>
            <a:xfrm>
              <a:off x="7605706" y="1591319"/>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13" name="Rectangle 12">
              <a:extLst>
                <a:ext uri="{FF2B5EF4-FFF2-40B4-BE49-F238E27FC236}">
                  <a16:creationId xmlns:a16="http://schemas.microsoft.com/office/drawing/2014/main" id="{A7C7EF1C-0646-42FA-BDCA-578539C2459B}"/>
                </a:ext>
              </a:extLst>
            </p:cNvPr>
            <p:cNvSpPr/>
            <p:nvPr/>
          </p:nvSpPr>
          <p:spPr>
            <a:xfrm>
              <a:off x="7605706" y="1897904"/>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14" name="Rectangle 13">
              <a:extLst>
                <a:ext uri="{FF2B5EF4-FFF2-40B4-BE49-F238E27FC236}">
                  <a16:creationId xmlns:a16="http://schemas.microsoft.com/office/drawing/2014/main" id="{85E70A95-395D-4A5D-B23E-9B59714B031D}"/>
                </a:ext>
              </a:extLst>
            </p:cNvPr>
            <p:cNvSpPr/>
            <p:nvPr/>
          </p:nvSpPr>
          <p:spPr>
            <a:xfrm>
              <a:off x="7605706" y="2219088"/>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15" name="Rectangle 14">
              <a:extLst>
                <a:ext uri="{FF2B5EF4-FFF2-40B4-BE49-F238E27FC236}">
                  <a16:creationId xmlns:a16="http://schemas.microsoft.com/office/drawing/2014/main" id="{E150467B-0C02-47C0-AED4-E68BDEFA57FF}"/>
                </a:ext>
              </a:extLst>
            </p:cNvPr>
            <p:cNvSpPr/>
            <p:nvPr/>
          </p:nvSpPr>
          <p:spPr>
            <a:xfrm>
              <a:off x="7605706" y="2751071"/>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16" name="TextBox 15">
              <a:extLst>
                <a:ext uri="{FF2B5EF4-FFF2-40B4-BE49-F238E27FC236}">
                  <a16:creationId xmlns:a16="http://schemas.microsoft.com/office/drawing/2014/main" id="{C90D3554-D304-4C3D-9AA1-977A5AAB8D55}"/>
                </a:ext>
              </a:extLst>
            </p:cNvPr>
            <p:cNvSpPr txBox="1"/>
            <p:nvPr/>
          </p:nvSpPr>
          <p:spPr>
            <a:xfrm>
              <a:off x="7569977" y="2425538"/>
              <a:ext cx="415498" cy="369332"/>
            </a:xfrm>
            <a:prstGeom prst="rect">
              <a:avLst/>
            </a:prstGeom>
            <a:noFill/>
          </p:spPr>
          <p:txBody>
            <a:bodyPr wrap="none" rtlCol="0">
              <a:spAutoFit/>
            </a:bodyPr>
            <a:lstStyle/>
            <a:p>
              <a:r>
                <a:rPr lang="en-US" dirty="0">
                  <a:latin typeface="Gill Sans Light"/>
                  <a:cs typeface="Gill Sans Light"/>
                </a:rPr>
                <a:t>…</a:t>
              </a:r>
            </a:p>
          </p:txBody>
        </p:sp>
      </p:grpSp>
      <p:grpSp>
        <p:nvGrpSpPr>
          <p:cNvPr id="17" name="Group 16">
            <a:extLst>
              <a:ext uri="{FF2B5EF4-FFF2-40B4-BE49-F238E27FC236}">
                <a16:creationId xmlns:a16="http://schemas.microsoft.com/office/drawing/2014/main" id="{74A591AA-366C-46BE-A5DF-855A39CE4581}"/>
              </a:ext>
            </a:extLst>
          </p:cNvPr>
          <p:cNvGrpSpPr/>
          <p:nvPr/>
        </p:nvGrpSpPr>
        <p:grpSpPr>
          <a:xfrm>
            <a:off x="7544110" y="2185219"/>
            <a:ext cx="2561285" cy="121398"/>
            <a:chOff x="64770" y="2031999"/>
            <a:chExt cx="5082551" cy="364957"/>
          </a:xfrm>
        </p:grpSpPr>
        <p:grpSp>
          <p:nvGrpSpPr>
            <p:cNvPr id="18" name="Group 17">
              <a:extLst>
                <a:ext uri="{FF2B5EF4-FFF2-40B4-BE49-F238E27FC236}">
                  <a16:creationId xmlns:a16="http://schemas.microsoft.com/office/drawing/2014/main" id="{F1064C16-A76E-4CA1-98BB-468C2305D70D}"/>
                </a:ext>
              </a:extLst>
            </p:cNvPr>
            <p:cNvGrpSpPr/>
            <p:nvPr/>
          </p:nvGrpSpPr>
          <p:grpSpPr>
            <a:xfrm>
              <a:off x="2607047" y="2031999"/>
              <a:ext cx="1270137" cy="364957"/>
              <a:chOff x="2607047" y="2031999"/>
              <a:chExt cx="1270137" cy="364957"/>
            </a:xfrm>
          </p:grpSpPr>
          <p:sp>
            <p:nvSpPr>
              <p:cNvPr id="34" name="Rectangle 33">
                <a:extLst>
                  <a:ext uri="{FF2B5EF4-FFF2-40B4-BE49-F238E27FC236}">
                    <a16:creationId xmlns:a16="http://schemas.microsoft.com/office/drawing/2014/main" id="{42B2B8F8-9BD5-44CA-AE26-4535A0D2A593}"/>
                  </a:ext>
                </a:extLst>
              </p:cNvPr>
              <p:cNvSpPr/>
              <p:nvPr/>
            </p:nvSpPr>
            <p:spPr>
              <a:xfrm rot="16200000">
                <a:off x="2585160"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35" name="Rectangle 34">
                <a:extLst>
                  <a:ext uri="{FF2B5EF4-FFF2-40B4-BE49-F238E27FC236}">
                    <a16:creationId xmlns:a16="http://schemas.microsoft.com/office/drawing/2014/main" id="{7561B0B3-F068-46D1-AB9D-C306DA183EFA}"/>
                  </a:ext>
                </a:extLst>
              </p:cNvPr>
              <p:cNvSpPr/>
              <p:nvPr/>
            </p:nvSpPr>
            <p:spPr>
              <a:xfrm rot="16200000">
                <a:off x="2906344" y="2053886"/>
                <a:ext cx="364957" cy="321184"/>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36" name="Rectangle 35">
                <a:extLst>
                  <a:ext uri="{FF2B5EF4-FFF2-40B4-BE49-F238E27FC236}">
                    <a16:creationId xmlns:a16="http://schemas.microsoft.com/office/drawing/2014/main" id="{3EFBE795-FF7E-45E9-A7E4-537F1F069AD7}"/>
                  </a:ext>
                </a:extLst>
              </p:cNvPr>
              <p:cNvSpPr/>
              <p:nvPr/>
            </p:nvSpPr>
            <p:spPr>
              <a:xfrm rot="16200000">
                <a:off x="3212929"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37" name="Rectangle 36">
                <a:extLst>
                  <a:ext uri="{FF2B5EF4-FFF2-40B4-BE49-F238E27FC236}">
                    <a16:creationId xmlns:a16="http://schemas.microsoft.com/office/drawing/2014/main" id="{12D7FD24-58B9-44F0-88F0-45BB675FB9D2}"/>
                  </a:ext>
                </a:extLst>
              </p:cNvPr>
              <p:cNvSpPr/>
              <p:nvPr/>
            </p:nvSpPr>
            <p:spPr>
              <a:xfrm rot="16200000">
                <a:off x="3534113"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grpSp>
          <p:nvGrpSpPr>
            <p:cNvPr id="19" name="Group 18">
              <a:extLst>
                <a:ext uri="{FF2B5EF4-FFF2-40B4-BE49-F238E27FC236}">
                  <a16:creationId xmlns:a16="http://schemas.microsoft.com/office/drawing/2014/main" id="{2B8B347E-1A20-45C0-8962-31DD8EBBBCD9}"/>
                </a:ext>
              </a:extLst>
            </p:cNvPr>
            <p:cNvGrpSpPr/>
            <p:nvPr/>
          </p:nvGrpSpPr>
          <p:grpSpPr>
            <a:xfrm>
              <a:off x="3877184" y="2031999"/>
              <a:ext cx="1270137" cy="364957"/>
              <a:chOff x="2607047" y="2031999"/>
              <a:chExt cx="1270137" cy="364957"/>
            </a:xfrm>
          </p:grpSpPr>
          <p:sp>
            <p:nvSpPr>
              <p:cNvPr id="30" name="Rectangle 29">
                <a:extLst>
                  <a:ext uri="{FF2B5EF4-FFF2-40B4-BE49-F238E27FC236}">
                    <a16:creationId xmlns:a16="http://schemas.microsoft.com/office/drawing/2014/main" id="{42617352-A108-4C29-A441-32C92A25C9CB}"/>
                  </a:ext>
                </a:extLst>
              </p:cNvPr>
              <p:cNvSpPr/>
              <p:nvPr/>
            </p:nvSpPr>
            <p:spPr>
              <a:xfrm rot="16200000">
                <a:off x="2585160"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31" name="Rectangle 30">
                <a:extLst>
                  <a:ext uri="{FF2B5EF4-FFF2-40B4-BE49-F238E27FC236}">
                    <a16:creationId xmlns:a16="http://schemas.microsoft.com/office/drawing/2014/main" id="{2CAB54F2-0CDA-4C5C-8096-BB613FAC457C}"/>
                  </a:ext>
                </a:extLst>
              </p:cNvPr>
              <p:cNvSpPr/>
              <p:nvPr/>
            </p:nvSpPr>
            <p:spPr>
              <a:xfrm rot="16200000">
                <a:off x="2906344"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32" name="Rectangle 31">
                <a:extLst>
                  <a:ext uri="{FF2B5EF4-FFF2-40B4-BE49-F238E27FC236}">
                    <a16:creationId xmlns:a16="http://schemas.microsoft.com/office/drawing/2014/main" id="{F28CE80F-B413-43D4-BD27-3A6D98CEDAA3}"/>
                  </a:ext>
                </a:extLst>
              </p:cNvPr>
              <p:cNvSpPr/>
              <p:nvPr/>
            </p:nvSpPr>
            <p:spPr>
              <a:xfrm rot="16200000">
                <a:off x="3212929"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33" name="Rectangle 32">
                <a:extLst>
                  <a:ext uri="{FF2B5EF4-FFF2-40B4-BE49-F238E27FC236}">
                    <a16:creationId xmlns:a16="http://schemas.microsoft.com/office/drawing/2014/main" id="{ADFD4869-000B-4A57-83C9-5D5A7DC17F0A}"/>
                  </a:ext>
                </a:extLst>
              </p:cNvPr>
              <p:cNvSpPr/>
              <p:nvPr/>
            </p:nvSpPr>
            <p:spPr>
              <a:xfrm rot="16200000">
                <a:off x="3534113"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grpSp>
          <p:nvGrpSpPr>
            <p:cNvPr id="20" name="Group 19">
              <a:extLst>
                <a:ext uri="{FF2B5EF4-FFF2-40B4-BE49-F238E27FC236}">
                  <a16:creationId xmlns:a16="http://schemas.microsoft.com/office/drawing/2014/main" id="{8C571C2F-A153-40D1-92D0-BB2981ABAEF1}"/>
                </a:ext>
              </a:extLst>
            </p:cNvPr>
            <p:cNvGrpSpPr/>
            <p:nvPr/>
          </p:nvGrpSpPr>
          <p:grpSpPr>
            <a:xfrm>
              <a:off x="64770" y="2031999"/>
              <a:ext cx="1270137" cy="364957"/>
              <a:chOff x="2607047" y="2031999"/>
              <a:chExt cx="1270137" cy="364957"/>
            </a:xfrm>
          </p:grpSpPr>
          <p:sp>
            <p:nvSpPr>
              <p:cNvPr id="26" name="Rectangle 25">
                <a:extLst>
                  <a:ext uri="{FF2B5EF4-FFF2-40B4-BE49-F238E27FC236}">
                    <a16:creationId xmlns:a16="http://schemas.microsoft.com/office/drawing/2014/main" id="{DEB8AD19-F1C9-4759-9B11-088DB12D3FC7}"/>
                  </a:ext>
                </a:extLst>
              </p:cNvPr>
              <p:cNvSpPr/>
              <p:nvPr/>
            </p:nvSpPr>
            <p:spPr>
              <a:xfrm rot="16200000">
                <a:off x="2585160" y="2053886"/>
                <a:ext cx="364957" cy="321184"/>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27" name="Rectangle 26">
                <a:extLst>
                  <a:ext uri="{FF2B5EF4-FFF2-40B4-BE49-F238E27FC236}">
                    <a16:creationId xmlns:a16="http://schemas.microsoft.com/office/drawing/2014/main" id="{5EA04909-528F-495F-9510-7D3354C1F1EB}"/>
                  </a:ext>
                </a:extLst>
              </p:cNvPr>
              <p:cNvSpPr/>
              <p:nvPr/>
            </p:nvSpPr>
            <p:spPr>
              <a:xfrm rot="16200000">
                <a:off x="2906344" y="2053886"/>
                <a:ext cx="364957" cy="321184"/>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28" name="Rectangle 27">
                <a:extLst>
                  <a:ext uri="{FF2B5EF4-FFF2-40B4-BE49-F238E27FC236}">
                    <a16:creationId xmlns:a16="http://schemas.microsoft.com/office/drawing/2014/main" id="{E738A646-95A6-4D9C-9DD3-CF07758FE725}"/>
                  </a:ext>
                </a:extLst>
              </p:cNvPr>
              <p:cNvSpPr/>
              <p:nvPr/>
            </p:nvSpPr>
            <p:spPr>
              <a:xfrm rot="16200000">
                <a:off x="3212929" y="2053886"/>
                <a:ext cx="364957" cy="321184"/>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29" name="Rectangle 28">
                <a:extLst>
                  <a:ext uri="{FF2B5EF4-FFF2-40B4-BE49-F238E27FC236}">
                    <a16:creationId xmlns:a16="http://schemas.microsoft.com/office/drawing/2014/main" id="{FA56E242-CAE6-424E-AF44-A24A1260715F}"/>
                  </a:ext>
                </a:extLst>
              </p:cNvPr>
              <p:cNvSpPr/>
              <p:nvPr/>
            </p:nvSpPr>
            <p:spPr>
              <a:xfrm rot="16200000">
                <a:off x="3534113" y="2053886"/>
                <a:ext cx="364957" cy="321184"/>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grpSp>
          <p:nvGrpSpPr>
            <p:cNvPr id="21" name="Group 20">
              <a:extLst>
                <a:ext uri="{FF2B5EF4-FFF2-40B4-BE49-F238E27FC236}">
                  <a16:creationId xmlns:a16="http://schemas.microsoft.com/office/drawing/2014/main" id="{DA367F94-4DCD-4ED1-93B3-F3BED2144113}"/>
                </a:ext>
              </a:extLst>
            </p:cNvPr>
            <p:cNvGrpSpPr/>
            <p:nvPr/>
          </p:nvGrpSpPr>
          <p:grpSpPr>
            <a:xfrm>
              <a:off x="1334907" y="2031999"/>
              <a:ext cx="1270137" cy="364957"/>
              <a:chOff x="2607047" y="2031999"/>
              <a:chExt cx="1270137" cy="364957"/>
            </a:xfrm>
          </p:grpSpPr>
          <p:sp>
            <p:nvSpPr>
              <p:cNvPr id="22" name="Rectangle 21">
                <a:extLst>
                  <a:ext uri="{FF2B5EF4-FFF2-40B4-BE49-F238E27FC236}">
                    <a16:creationId xmlns:a16="http://schemas.microsoft.com/office/drawing/2014/main" id="{5448E54E-FB36-48DF-AEE2-5A5FDD698BFD}"/>
                  </a:ext>
                </a:extLst>
              </p:cNvPr>
              <p:cNvSpPr/>
              <p:nvPr/>
            </p:nvSpPr>
            <p:spPr>
              <a:xfrm rot="16200000">
                <a:off x="2585160"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23" name="Rectangle 22">
                <a:extLst>
                  <a:ext uri="{FF2B5EF4-FFF2-40B4-BE49-F238E27FC236}">
                    <a16:creationId xmlns:a16="http://schemas.microsoft.com/office/drawing/2014/main" id="{9FAD62FA-F9C2-4631-BEF3-9C3BE87E01DB}"/>
                  </a:ext>
                </a:extLst>
              </p:cNvPr>
              <p:cNvSpPr/>
              <p:nvPr/>
            </p:nvSpPr>
            <p:spPr>
              <a:xfrm rot="16200000">
                <a:off x="2906344"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24" name="Rectangle 23">
                <a:extLst>
                  <a:ext uri="{FF2B5EF4-FFF2-40B4-BE49-F238E27FC236}">
                    <a16:creationId xmlns:a16="http://schemas.microsoft.com/office/drawing/2014/main" id="{D9608723-42E3-4409-AF51-6D55F470EAE6}"/>
                  </a:ext>
                </a:extLst>
              </p:cNvPr>
              <p:cNvSpPr/>
              <p:nvPr/>
            </p:nvSpPr>
            <p:spPr>
              <a:xfrm rot="16200000">
                <a:off x="3212929" y="2053886"/>
                <a:ext cx="364957" cy="321184"/>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25" name="Rectangle 24">
                <a:extLst>
                  <a:ext uri="{FF2B5EF4-FFF2-40B4-BE49-F238E27FC236}">
                    <a16:creationId xmlns:a16="http://schemas.microsoft.com/office/drawing/2014/main" id="{4111FE68-35BC-457C-9B82-EECCF2E6A08F}"/>
                  </a:ext>
                </a:extLst>
              </p:cNvPr>
              <p:cNvSpPr/>
              <p:nvPr/>
            </p:nvSpPr>
            <p:spPr>
              <a:xfrm rot="16200000">
                <a:off x="3534113" y="2053886"/>
                <a:ext cx="364957" cy="321184"/>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grpSp>
      <p:sp>
        <p:nvSpPr>
          <p:cNvPr id="38" name="Rectangle 37">
            <a:extLst>
              <a:ext uri="{FF2B5EF4-FFF2-40B4-BE49-F238E27FC236}">
                <a16:creationId xmlns:a16="http://schemas.microsoft.com/office/drawing/2014/main" id="{5C46EBB3-C81E-437C-841D-A2CD5CE0C109}"/>
              </a:ext>
            </a:extLst>
          </p:cNvPr>
          <p:cNvSpPr/>
          <p:nvPr/>
        </p:nvSpPr>
        <p:spPr>
          <a:xfrm rot="16200000">
            <a:off x="9411896" y="3219296"/>
            <a:ext cx="242349" cy="2409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39" name="Rectangle 38">
            <a:extLst>
              <a:ext uri="{FF2B5EF4-FFF2-40B4-BE49-F238E27FC236}">
                <a16:creationId xmlns:a16="http://schemas.microsoft.com/office/drawing/2014/main" id="{463B1AC1-0B35-48C6-82E0-0683C22FF04E}"/>
              </a:ext>
            </a:extLst>
          </p:cNvPr>
          <p:cNvSpPr/>
          <p:nvPr/>
        </p:nvSpPr>
        <p:spPr>
          <a:xfrm rot="16200000">
            <a:off x="9652816" y="3219296"/>
            <a:ext cx="242349" cy="2409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40" name="Rectangle 39">
            <a:extLst>
              <a:ext uri="{FF2B5EF4-FFF2-40B4-BE49-F238E27FC236}">
                <a16:creationId xmlns:a16="http://schemas.microsoft.com/office/drawing/2014/main" id="{095A8FAC-80A4-43C0-A8FD-69C4897EC2AB}"/>
              </a:ext>
            </a:extLst>
          </p:cNvPr>
          <p:cNvSpPr/>
          <p:nvPr/>
        </p:nvSpPr>
        <p:spPr>
          <a:xfrm rot="16200000">
            <a:off x="9882785" y="3219296"/>
            <a:ext cx="242349" cy="2409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grpSp>
        <p:nvGrpSpPr>
          <p:cNvPr id="41" name="Group 40">
            <a:extLst>
              <a:ext uri="{FF2B5EF4-FFF2-40B4-BE49-F238E27FC236}">
                <a16:creationId xmlns:a16="http://schemas.microsoft.com/office/drawing/2014/main" id="{DC28D1A9-D3D3-4496-957C-5E6169842A4A}"/>
              </a:ext>
            </a:extLst>
          </p:cNvPr>
          <p:cNvGrpSpPr/>
          <p:nvPr/>
        </p:nvGrpSpPr>
        <p:grpSpPr>
          <a:xfrm>
            <a:off x="7505653" y="3218581"/>
            <a:ext cx="952728" cy="242349"/>
            <a:chOff x="2607047" y="2031999"/>
            <a:chExt cx="1270137" cy="364957"/>
          </a:xfrm>
        </p:grpSpPr>
        <p:sp>
          <p:nvSpPr>
            <p:cNvPr id="42" name="Rectangle 41">
              <a:extLst>
                <a:ext uri="{FF2B5EF4-FFF2-40B4-BE49-F238E27FC236}">
                  <a16:creationId xmlns:a16="http://schemas.microsoft.com/office/drawing/2014/main" id="{5DEA9427-5A6D-4AEC-BB52-3C809C6B0982}"/>
                </a:ext>
              </a:extLst>
            </p:cNvPr>
            <p:cNvSpPr/>
            <p:nvPr/>
          </p:nvSpPr>
          <p:spPr>
            <a:xfrm rot="16200000">
              <a:off x="2585160"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43" name="Rectangle 42">
              <a:extLst>
                <a:ext uri="{FF2B5EF4-FFF2-40B4-BE49-F238E27FC236}">
                  <a16:creationId xmlns:a16="http://schemas.microsoft.com/office/drawing/2014/main" id="{D3B79423-0383-43E9-900B-9995DCB0DE9D}"/>
                </a:ext>
              </a:extLst>
            </p:cNvPr>
            <p:cNvSpPr/>
            <p:nvPr/>
          </p:nvSpPr>
          <p:spPr>
            <a:xfrm rot="16200000">
              <a:off x="2906344"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44" name="Rectangle 43">
              <a:extLst>
                <a:ext uri="{FF2B5EF4-FFF2-40B4-BE49-F238E27FC236}">
                  <a16:creationId xmlns:a16="http://schemas.microsoft.com/office/drawing/2014/main" id="{91D76AAC-1250-4123-8973-BA552B15424C}"/>
                </a:ext>
              </a:extLst>
            </p:cNvPr>
            <p:cNvSpPr/>
            <p:nvPr/>
          </p:nvSpPr>
          <p:spPr>
            <a:xfrm rot="16200000">
              <a:off x="3212929"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45" name="Rectangle 44">
              <a:extLst>
                <a:ext uri="{FF2B5EF4-FFF2-40B4-BE49-F238E27FC236}">
                  <a16:creationId xmlns:a16="http://schemas.microsoft.com/office/drawing/2014/main" id="{029179B0-FCED-4983-9B2C-B704F9BF3360}"/>
                </a:ext>
              </a:extLst>
            </p:cNvPr>
            <p:cNvSpPr/>
            <p:nvPr/>
          </p:nvSpPr>
          <p:spPr>
            <a:xfrm rot="16200000">
              <a:off x="3534113"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grpSp>
        <p:nvGrpSpPr>
          <p:cNvPr id="46" name="Group 45">
            <a:extLst>
              <a:ext uri="{FF2B5EF4-FFF2-40B4-BE49-F238E27FC236}">
                <a16:creationId xmlns:a16="http://schemas.microsoft.com/office/drawing/2014/main" id="{406539FF-8EFD-4DD8-AB8F-1EA301BFE4FF}"/>
              </a:ext>
            </a:extLst>
          </p:cNvPr>
          <p:cNvGrpSpPr/>
          <p:nvPr/>
        </p:nvGrpSpPr>
        <p:grpSpPr>
          <a:xfrm>
            <a:off x="8458381" y="3218581"/>
            <a:ext cx="952728" cy="242349"/>
            <a:chOff x="2607047" y="2031999"/>
            <a:chExt cx="1270137" cy="364957"/>
          </a:xfrm>
        </p:grpSpPr>
        <p:sp>
          <p:nvSpPr>
            <p:cNvPr id="47" name="Rectangle 46">
              <a:extLst>
                <a:ext uri="{FF2B5EF4-FFF2-40B4-BE49-F238E27FC236}">
                  <a16:creationId xmlns:a16="http://schemas.microsoft.com/office/drawing/2014/main" id="{18756FC7-B1F2-413B-AD65-07AF71BC94ED}"/>
                </a:ext>
              </a:extLst>
            </p:cNvPr>
            <p:cNvSpPr/>
            <p:nvPr/>
          </p:nvSpPr>
          <p:spPr>
            <a:xfrm rot="16200000">
              <a:off x="2585160"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48" name="Rectangle 47">
              <a:extLst>
                <a:ext uri="{FF2B5EF4-FFF2-40B4-BE49-F238E27FC236}">
                  <a16:creationId xmlns:a16="http://schemas.microsoft.com/office/drawing/2014/main" id="{5FB3C23B-EEC4-4554-BC7A-3F4B0258113D}"/>
                </a:ext>
              </a:extLst>
            </p:cNvPr>
            <p:cNvSpPr/>
            <p:nvPr/>
          </p:nvSpPr>
          <p:spPr>
            <a:xfrm rot="16200000">
              <a:off x="2906344"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49" name="Rectangle 48">
              <a:extLst>
                <a:ext uri="{FF2B5EF4-FFF2-40B4-BE49-F238E27FC236}">
                  <a16:creationId xmlns:a16="http://schemas.microsoft.com/office/drawing/2014/main" id="{B6D3315F-C233-4BF3-8BA8-0BD0E2064DFE}"/>
                </a:ext>
              </a:extLst>
            </p:cNvPr>
            <p:cNvSpPr/>
            <p:nvPr/>
          </p:nvSpPr>
          <p:spPr>
            <a:xfrm rot="16200000">
              <a:off x="3212929"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50" name="Rectangle 49">
              <a:extLst>
                <a:ext uri="{FF2B5EF4-FFF2-40B4-BE49-F238E27FC236}">
                  <a16:creationId xmlns:a16="http://schemas.microsoft.com/office/drawing/2014/main" id="{31AE19C2-EDDC-4D5F-8048-BC4E111087C1}"/>
                </a:ext>
              </a:extLst>
            </p:cNvPr>
            <p:cNvSpPr/>
            <p:nvPr/>
          </p:nvSpPr>
          <p:spPr>
            <a:xfrm rot="16200000">
              <a:off x="3534113"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sp>
        <p:nvSpPr>
          <p:cNvPr id="51" name="TextBox 50">
            <a:extLst>
              <a:ext uri="{FF2B5EF4-FFF2-40B4-BE49-F238E27FC236}">
                <a16:creationId xmlns:a16="http://schemas.microsoft.com/office/drawing/2014/main" id="{27473C36-0ED5-4CB1-A3F0-67AE22F4B9DB}"/>
              </a:ext>
            </a:extLst>
          </p:cNvPr>
          <p:cNvSpPr txBox="1"/>
          <p:nvPr/>
        </p:nvSpPr>
        <p:spPr>
          <a:xfrm>
            <a:off x="10209505" y="3161505"/>
            <a:ext cx="1326004" cy="369332"/>
          </a:xfrm>
          <a:prstGeom prst="rect">
            <a:avLst/>
          </a:prstGeom>
          <a:noFill/>
        </p:spPr>
        <p:txBody>
          <a:bodyPr wrap="none" rtlCol="0">
            <a:spAutoFit/>
          </a:bodyPr>
          <a:lstStyle/>
          <a:p>
            <a:r>
              <a:rPr lang="en-US" b="0" dirty="0" err="1">
                <a:latin typeface="Gill Sans Light"/>
                <a:ea typeface="Gill Sans" charset="0"/>
                <a:cs typeface="Gill Sans" charset="0"/>
              </a:rPr>
              <a:t>Inode</a:t>
            </a:r>
            <a:r>
              <a:rPr lang="en-US" b="0" dirty="0">
                <a:latin typeface="Gill Sans Light"/>
                <a:ea typeface="Gill Sans" charset="0"/>
                <a:cs typeface="Gill Sans" charset="0"/>
              </a:rPr>
              <a:t> table</a:t>
            </a:r>
          </a:p>
        </p:txBody>
      </p:sp>
      <p:grpSp>
        <p:nvGrpSpPr>
          <p:cNvPr id="52" name="Group 51">
            <a:extLst>
              <a:ext uri="{FF2B5EF4-FFF2-40B4-BE49-F238E27FC236}">
                <a16:creationId xmlns:a16="http://schemas.microsoft.com/office/drawing/2014/main" id="{748E4DCD-CF52-41E4-911B-8AFE37ABCC87}"/>
              </a:ext>
            </a:extLst>
          </p:cNvPr>
          <p:cNvGrpSpPr/>
          <p:nvPr/>
        </p:nvGrpSpPr>
        <p:grpSpPr>
          <a:xfrm>
            <a:off x="8270484" y="3585142"/>
            <a:ext cx="1457827" cy="761444"/>
            <a:chOff x="1744000" y="2182577"/>
            <a:chExt cx="1430729" cy="918973"/>
          </a:xfrm>
        </p:grpSpPr>
        <p:sp>
          <p:nvSpPr>
            <p:cNvPr id="53" name="Rectangle 52">
              <a:extLst>
                <a:ext uri="{FF2B5EF4-FFF2-40B4-BE49-F238E27FC236}">
                  <a16:creationId xmlns:a16="http://schemas.microsoft.com/office/drawing/2014/main" id="{56D448C7-21DC-457D-A1FC-EE80B5D6069D}"/>
                </a:ext>
              </a:extLst>
            </p:cNvPr>
            <p:cNvSpPr/>
            <p:nvPr/>
          </p:nvSpPr>
          <p:spPr>
            <a:xfrm rot="16200000">
              <a:off x="1882705" y="2758480"/>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54" name="Rectangle 53">
              <a:extLst>
                <a:ext uri="{FF2B5EF4-FFF2-40B4-BE49-F238E27FC236}">
                  <a16:creationId xmlns:a16="http://schemas.microsoft.com/office/drawing/2014/main" id="{75CB07E6-7B84-40C0-A51C-0B071E1F1445}"/>
                </a:ext>
              </a:extLst>
            </p:cNvPr>
            <p:cNvSpPr/>
            <p:nvPr/>
          </p:nvSpPr>
          <p:spPr>
            <a:xfrm rot="16200000">
              <a:off x="2203889" y="2758480"/>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55" name="Rectangle 54">
              <a:extLst>
                <a:ext uri="{FF2B5EF4-FFF2-40B4-BE49-F238E27FC236}">
                  <a16:creationId xmlns:a16="http://schemas.microsoft.com/office/drawing/2014/main" id="{A4A13C24-BAD2-4696-8CE9-99308A4591FF}"/>
                </a:ext>
              </a:extLst>
            </p:cNvPr>
            <p:cNvSpPr/>
            <p:nvPr/>
          </p:nvSpPr>
          <p:spPr>
            <a:xfrm rot="16200000">
              <a:off x="2510474" y="2758480"/>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56" name="Rectangle 55">
              <a:extLst>
                <a:ext uri="{FF2B5EF4-FFF2-40B4-BE49-F238E27FC236}">
                  <a16:creationId xmlns:a16="http://schemas.microsoft.com/office/drawing/2014/main" id="{D559F166-2E9B-474C-9A06-072571CAE663}"/>
                </a:ext>
              </a:extLst>
            </p:cNvPr>
            <p:cNvSpPr/>
            <p:nvPr/>
          </p:nvSpPr>
          <p:spPr>
            <a:xfrm rot="16200000">
              <a:off x="2831658" y="2758480"/>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57" name="Rectangle 56">
              <a:extLst>
                <a:ext uri="{FF2B5EF4-FFF2-40B4-BE49-F238E27FC236}">
                  <a16:creationId xmlns:a16="http://schemas.microsoft.com/office/drawing/2014/main" id="{482C97F3-B802-403B-BAE5-FD30E61D873E}"/>
                </a:ext>
              </a:extLst>
            </p:cNvPr>
            <p:cNvSpPr/>
            <p:nvPr/>
          </p:nvSpPr>
          <p:spPr>
            <a:xfrm rot="16200000">
              <a:off x="2781130" y="2234544"/>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58" name="Rectangle 57">
              <a:extLst>
                <a:ext uri="{FF2B5EF4-FFF2-40B4-BE49-F238E27FC236}">
                  <a16:creationId xmlns:a16="http://schemas.microsoft.com/office/drawing/2014/main" id="{D5C29844-D6B7-470B-9A7B-7C20FE416642}"/>
                </a:ext>
              </a:extLst>
            </p:cNvPr>
            <p:cNvSpPr/>
            <p:nvPr/>
          </p:nvSpPr>
          <p:spPr>
            <a:xfrm rot="16200000">
              <a:off x="1722113" y="2204464"/>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59" name="Rectangle 58">
              <a:extLst>
                <a:ext uri="{FF2B5EF4-FFF2-40B4-BE49-F238E27FC236}">
                  <a16:creationId xmlns:a16="http://schemas.microsoft.com/office/drawing/2014/main" id="{21E699AA-6504-4A94-A351-A36763BF74F7}"/>
                </a:ext>
              </a:extLst>
            </p:cNvPr>
            <p:cNvSpPr/>
            <p:nvPr/>
          </p:nvSpPr>
          <p:spPr>
            <a:xfrm rot="16200000">
              <a:off x="2206034" y="2234544"/>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sp>
        <p:nvSpPr>
          <p:cNvPr id="60" name="TextBox 59">
            <a:extLst>
              <a:ext uri="{FF2B5EF4-FFF2-40B4-BE49-F238E27FC236}">
                <a16:creationId xmlns:a16="http://schemas.microsoft.com/office/drawing/2014/main" id="{0386CA2D-374E-492A-9F3F-435FB8923DB4}"/>
              </a:ext>
            </a:extLst>
          </p:cNvPr>
          <p:cNvSpPr txBox="1"/>
          <p:nvPr/>
        </p:nvSpPr>
        <p:spPr>
          <a:xfrm>
            <a:off x="10217437" y="3859522"/>
            <a:ext cx="1107996" cy="646331"/>
          </a:xfrm>
          <a:prstGeom prst="rect">
            <a:avLst/>
          </a:prstGeom>
          <a:noFill/>
        </p:spPr>
        <p:txBody>
          <a:bodyPr wrap="none" rtlCol="0">
            <a:spAutoFit/>
          </a:bodyPr>
          <a:lstStyle/>
          <a:p>
            <a:r>
              <a:rPr lang="en-US" b="0" dirty="0">
                <a:latin typeface="Gill Sans Light"/>
                <a:ea typeface="Gill Sans" charset="0"/>
                <a:cs typeface="Gill Sans" charset="0"/>
              </a:rPr>
              <a:t>Directory</a:t>
            </a:r>
          </a:p>
          <a:p>
            <a:r>
              <a:rPr lang="en-US" b="0" dirty="0">
                <a:latin typeface="Gill Sans Light"/>
                <a:ea typeface="Gill Sans" charset="0"/>
                <a:cs typeface="Gill Sans" charset="0"/>
              </a:rPr>
              <a:t>entries</a:t>
            </a:r>
          </a:p>
        </p:txBody>
      </p:sp>
      <p:sp>
        <p:nvSpPr>
          <p:cNvPr id="61" name="Rectangle 60">
            <a:extLst>
              <a:ext uri="{FF2B5EF4-FFF2-40B4-BE49-F238E27FC236}">
                <a16:creationId xmlns:a16="http://schemas.microsoft.com/office/drawing/2014/main" id="{21855B53-A502-417D-859B-F966609E345E}"/>
              </a:ext>
            </a:extLst>
          </p:cNvPr>
          <p:cNvSpPr/>
          <p:nvPr/>
        </p:nvSpPr>
        <p:spPr>
          <a:xfrm rot="16200000">
            <a:off x="8214098" y="2174700"/>
            <a:ext cx="121398" cy="16185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62" name="Rectangle 61">
            <a:extLst>
              <a:ext uri="{FF2B5EF4-FFF2-40B4-BE49-F238E27FC236}">
                <a16:creationId xmlns:a16="http://schemas.microsoft.com/office/drawing/2014/main" id="{83B39921-B077-4C55-BDCD-A32ED58F01B0}"/>
              </a:ext>
            </a:extLst>
          </p:cNvPr>
          <p:cNvSpPr/>
          <p:nvPr/>
        </p:nvSpPr>
        <p:spPr>
          <a:xfrm rot="16200000">
            <a:off x="8438814" y="3229006"/>
            <a:ext cx="242349" cy="24092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63" name="Freeform 86">
            <a:extLst>
              <a:ext uri="{FF2B5EF4-FFF2-40B4-BE49-F238E27FC236}">
                <a16:creationId xmlns:a16="http://schemas.microsoft.com/office/drawing/2014/main" id="{5AE76CBC-92C8-430D-980A-D8D0A1F99BC8}"/>
              </a:ext>
            </a:extLst>
          </p:cNvPr>
          <p:cNvSpPr/>
          <p:nvPr/>
        </p:nvSpPr>
        <p:spPr>
          <a:xfrm>
            <a:off x="8575177" y="2859007"/>
            <a:ext cx="314088" cy="485144"/>
          </a:xfrm>
          <a:custGeom>
            <a:avLst/>
            <a:gdLst>
              <a:gd name="connsiteX0" fmla="*/ 14270 w 314088"/>
              <a:gd name="connsiteY0" fmla="*/ 485144 h 485144"/>
              <a:gd name="connsiteX1" fmla="*/ 28541 w 314088"/>
              <a:gd name="connsiteY1" fmla="*/ 242572 h 485144"/>
              <a:gd name="connsiteX2" fmla="*/ 271144 w 314088"/>
              <a:gd name="connsiteY2" fmla="*/ 214034 h 485144"/>
              <a:gd name="connsiteX3" fmla="*/ 313956 w 314088"/>
              <a:gd name="connsiteY3" fmla="*/ 0 h 485144"/>
              <a:gd name="connsiteX4" fmla="*/ 313956 w 314088"/>
              <a:gd name="connsiteY4" fmla="*/ 0 h 485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88" h="485144">
                <a:moveTo>
                  <a:pt x="14270" y="485144"/>
                </a:moveTo>
                <a:cubicBezTo>
                  <a:pt x="-1" y="386450"/>
                  <a:pt x="-14271" y="287757"/>
                  <a:pt x="28541" y="242572"/>
                </a:cubicBezTo>
                <a:cubicBezTo>
                  <a:pt x="71353" y="197387"/>
                  <a:pt x="223575" y="254463"/>
                  <a:pt x="271144" y="214034"/>
                </a:cubicBezTo>
                <a:cubicBezTo>
                  <a:pt x="318713" y="173605"/>
                  <a:pt x="313956" y="0"/>
                  <a:pt x="313956" y="0"/>
                </a:cubicBezTo>
                <a:lnTo>
                  <a:pt x="313956" y="0"/>
                </a:lnTo>
              </a:path>
            </a:pathLst>
          </a:custGeom>
          <a:ln>
            <a:solidFill>
              <a:srgbClr val="000090"/>
            </a:solidFill>
            <a:headEnd type="ova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Gill Sans Light"/>
              <a:cs typeface="Gill Sans Light"/>
            </a:endParaRPr>
          </a:p>
        </p:txBody>
      </p:sp>
      <p:sp>
        <p:nvSpPr>
          <p:cNvPr id="64" name="Rectangle 63">
            <a:extLst>
              <a:ext uri="{FF2B5EF4-FFF2-40B4-BE49-F238E27FC236}">
                <a16:creationId xmlns:a16="http://schemas.microsoft.com/office/drawing/2014/main" id="{70648F6A-322D-42D6-9A0B-A2273E8A1A1B}"/>
              </a:ext>
            </a:extLst>
          </p:cNvPr>
          <p:cNvSpPr/>
          <p:nvPr/>
        </p:nvSpPr>
        <p:spPr>
          <a:xfrm rot="16200000">
            <a:off x="9103272" y="4031753"/>
            <a:ext cx="302397" cy="327267"/>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65" name="Freeform 88">
            <a:extLst>
              <a:ext uri="{FF2B5EF4-FFF2-40B4-BE49-F238E27FC236}">
                <a16:creationId xmlns:a16="http://schemas.microsoft.com/office/drawing/2014/main" id="{397B1789-3646-403D-AC83-EF0DA0C6AADB}"/>
              </a:ext>
            </a:extLst>
          </p:cNvPr>
          <p:cNvSpPr/>
          <p:nvPr/>
        </p:nvSpPr>
        <p:spPr>
          <a:xfrm flipH="1">
            <a:off x="8597751" y="3460931"/>
            <a:ext cx="663309" cy="694104"/>
          </a:xfrm>
          <a:custGeom>
            <a:avLst/>
            <a:gdLst>
              <a:gd name="connsiteX0" fmla="*/ 14270 w 314088"/>
              <a:gd name="connsiteY0" fmla="*/ 485144 h 485144"/>
              <a:gd name="connsiteX1" fmla="*/ 28541 w 314088"/>
              <a:gd name="connsiteY1" fmla="*/ 242572 h 485144"/>
              <a:gd name="connsiteX2" fmla="*/ 271144 w 314088"/>
              <a:gd name="connsiteY2" fmla="*/ 214034 h 485144"/>
              <a:gd name="connsiteX3" fmla="*/ 313956 w 314088"/>
              <a:gd name="connsiteY3" fmla="*/ 0 h 485144"/>
              <a:gd name="connsiteX4" fmla="*/ 313956 w 314088"/>
              <a:gd name="connsiteY4" fmla="*/ 0 h 485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88" h="485144">
                <a:moveTo>
                  <a:pt x="14270" y="485144"/>
                </a:moveTo>
                <a:cubicBezTo>
                  <a:pt x="-1" y="386450"/>
                  <a:pt x="-14271" y="287757"/>
                  <a:pt x="28541" y="242572"/>
                </a:cubicBezTo>
                <a:cubicBezTo>
                  <a:pt x="71353" y="197387"/>
                  <a:pt x="223575" y="254463"/>
                  <a:pt x="271144" y="214034"/>
                </a:cubicBezTo>
                <a:cubicBezTo>
                  <a:pt x="318713" y="173605"/>
                  <a:pt x="313956" y="0"/>
                  <a:pt x="313956" y="0"/>
                </a:cubicBezTo>
                <a:lnTo>
                  <a:pt x="313956" y="0"/>
                </a:lnTo>
              </a:path>
            </a:pathLst>
          </a:custGeom>
          <a:ln>
            <a:solidFill>
              <a:srgbClr val="000090"/>
            </a:solidFill>
            <a:headEnd type="ova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Gill Sans Light"/>
              <a:cs typeface="Gill Sans Light"/>
            </a:endParaRPr>
          </a:p>
        </p:txBody>
      </p:sp>
      <p:sp>
        <p:nvSpPr>
          <p:cNvPr id="66" name="Rectangle 65">
            <a:extLst>
              <a:ext uri="{FF2B5EF4-FFF2-40B4-BE49-F238E27FC236}">
                <a16:creationId xmlns:a16="http://schemas.microsoft.com/office/drawing/2014/main" id="{36DA8AD7-FA5A-4FE9-AF77-2AF860E72986}"/>
              </a:ext>
            </a:extLst>
          </p:cNvPr>
          <p:cNvSpPr/>
          <p:nvPr/>
        </p:nvSpPr>
        <p:spPr>
          <a:xfrm rot="16200000">
            <a:off x="8191976" y="2162803"/>
            <a:ext cx="152400" cy="152400"/>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Tree>
    <p:extLst>
      <p:ext uri="{BB962C8B-B14F-4D97-AF65-F5344CB8AC3E}">
        <p14:creationId xmlns:p14="http://schemas.microsoft.com/office/powerpoint/2010/main" val="5746590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1" grpId="0" animBg="1"/>
      <p:bldP spid="62" grpId="0" animBg="1"/>
      <p:bldP spid="63" grpId="0" animBg="1"/>
      <p:bldP spid="64" grpId="0" animBg="1"/>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216FD-075B-47CC-A3DC-4845389767FB}"/>
              </a:ext>
            </a:extLst>
          </p:cNvPr>
          <p:cNvSpPr>
            <a:spLocks noGrp="1"/>
          </p:cNvSpPr>
          <p:nvPr>
            <p:ph type="title"/>
          </p:nvPr>
        </p:nvSpPr>
        <p:spPr/>
        <p:txBody>
          <a:bodyPr/>
          <a:lstStyle/>
          <a:p>
            <a:r>
              <a:rPr lang="en-US" dirty="0">
                <a:latin typeface="Gill Sans Light"/>
              </a:rPr>
              <a:t>Creating a File (With Journaling)</a:t>
            </a:r>
          </a:p>
        </p:txBody>
      </p:sp>
      <p:sp>
        <p:nvSpPr>
          <p:cNvPr id="3" name="Content Placeholder 2">
            <a:extLst>
              <a:ext uri="{FF2B5EF4-FFF2-40B4-BE49-F238E27FC236}">
                <a16:creationId xmlns:a16="http://schemas.microsoft.com/office/drawing/2014/main" id="{3D2E7A15-3469-4132-BA54-149F9F9561D9}"/>
              </a:ext>
            </a:extLst>
          </p:cNvPr>
          <p:cNvSpPr>
            <a:spLocks noGrp="1"/>
          </p:cNvSpPr>
          <p:nvPr>
            <p:ph idx="1"/>
          </p:nvPr>
        </p:nvSpPr>
        <p:spPr>
          <a:xfrm>
            <a:off x="838200" y="1424149"/>
            <a:ext cx="6846934" cy="3245288"/>
          </a:xfrm>
        </p:spPr>
        <p:txBody>
          <a:bodyPr>
            <a:normAutofit/>
          </a:bodyPr>
          <a:lstStyle/>
          <a:p>
            <a:r>
              <a:rPr lang="en-US" dirty="0">
                <a:latin typeface="Gill Sans Light"/>
              </a:rPr>
              <a:t>Find free data block(s)</a:t>
            </a:r>
            <a:endParaRPr lang="en-US" sz="1800" dirty="0">
              <a:latin typeface="Gill Sans Light"/>
            </a:endParaRPr>
          </a:p>
          <a:p>
            <a:r>
              <a:rPr lang="en-US" dirty="0">
                <a:latin typeface="Gill Sans Light"/>
              </a:rPr>
              <a:t>Find free </a:t>
            </a:r>
            <a:r>
              <a:rPr lang="en-US" dirty="0" err="1">
                <a:latin typeface="Gill Sans Light"/>
              </a:rPr>
              <a:t>inode</a:t>
            </a:r>
            <a:r>
              <a:rPr lang="en-US" dirty="0">
                <a:latin typeface="Gill Sans Light"/>
              </a:rPr>
              <a:t> entry</a:t>
            </a:r>
            <a:endParaRPr lang="en-US" sz="1800" dirty="0">
              <a:latin typeface="Gill Sans Light"/>
            </a:endParaRPr>
          </a:p>
          <a:p>
            <a:r>
              <a:rPr lang="en-US" dirty="0">
                <a:latin typeface="Gill Sans Light"/>
              </a:rPr>
              <a:t>Find </a:t>
            </a:r>
            <a:r>
              <a:rPr lang="en-US" dirty="0" err="1">
                <a:latin typeface="Gill Sans Light"/>
              </a:rPr>
              <a:t>dirent</a:t>
            </a:r>
            <a:r>
              <a:rPr lang="en-US" dirty="0">
                <a:latin typeface="Gill Sans Light"/>
              </a:rPr>
              <a:t> insertion point</a:t>
            </a:r>
          </a:p>
          <a:p>
            <a:pPr marL="0" indent="0">
              <a:spcBef>
                <a:spcPts val="0"/>
              </a:spcBef>
              <a:buNone/>
            </a:pPr>
            <a:r>
              <a:rPr lang="en-US" dirty="0">
                <a:latin typeface="Gill Sans Light"/>
              </a:rPr>
              <a:t>-----------------------------------------</a:t>
            </a:r>
          </a:p>
          <a:p>
            <a:r>
              <a:rPr lang="en-US" dirty="0">
                <a:latin typeface="Gill Sans Light"/>
              </a:rPr>
              <a:t>[log] Write map (i.e., mark used)</a:t>
            </a:r>
            <a:endParaRPr lang="en-US" sz="1800" dirty="0">
              <a:latin typeface="Gill Sans Light"/>
            </a:endParaRPr>
          </a:p>
          <a:p>
            <a:r>
              <a:rPr lang="en-US" dirty="0">
                <a:latin typeface="Gill Sans Light"/>
              </a:rPr>
              <a:t>[log] Write </a:t>
            </a:r>
            <a:r>
              <a:rPr lang="en-US" dirty="0" err="1">
                <a:latin typeface="Gill Sans Light"/>
              </a:rPr>
              <a:t>inode</a:t>
            </a:r>
            <a:r>
              <a:rPr lang="en-US" dirty="0">
                <a:latin typeface="Gill Sans Light"/>
              </a:rPr>
              <a:t> entry to point to block(s)</a:t>
            </a:r>
            <a:endParaRPr lang="en-US" sz="1800" dirty="0">
              <a:latin typeface="Gill Sans Light"/>
            </a:endParaRPr>
          </a:p>
          <a:p>
            <a:r>
              <a:rPr lang="en-US" dirty="0">
                <a:latin typeface="Gill Sans Light"/>
              </a:rPr>
              <a:t>[log] Write </a:t>
            </a:r>
            <a:r>
              <a:rPr lang="en-US" dirty="0" err="1">
                <a:latin typeface="Gill Sans Light"/>
              </a:rPr>
              <a:t>dirent</a:t>
            </a:r>
            <a:r>
              <a:rPr lang="en-US" dirty="0">
                <a:latin typeface="Gill Sans Light"/>
              </a:rPr>
              <a:t> to point to </a:t>
            </a:r>
            <a:r>
              <a:rPr lang="en-US" dirty="0" err="1">
                <a:latin typeface="Gill Sans Light"/>
              </a:rPr>
              <a:t>inode</a:t>
            </a:r>
            <a:endParaRPr lang="en-US" dirty="0">
              <a:latin typeface="Gill Sans Light"/>
            </a:endParaRPr>
          </a:p>
        </p:txBody>
      </p:sp>
      <p:sp>
        <p:nvSpPr>
          <p:cNvPr id="7" name="Can 9">
            <a:extLst>
              <a:ext uri="{FF2B5EF4-FFF2-40B4-BE49-F238E27FC236}">
                <a16:creationId xmlns:a16="http://schemas.microsoft.com/office/drawing/2014/main" id="{8C387936-60E3-4D10-89EA-640794CD7455}"/>
              </a:ext>
            </a:extLst>
          </p:cNvPr>
          <p:cNvSpPr/>
          <p:nvPr/>
        </p:nvSpPr>
        <p:spPr>
          <a:xfrm>
            <a:off x="7934572" y="1499100"/>
            <a:ext cx="2099734" cy="3048000"/>
          </a:xfrm>
          <a:prstGeom prst="can">
            <a:avLst/>
          </a:prstGeom>
          <a:solidFill>
            <a:schemeClr val="accent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8" name="TextBox 7">
            <a:extLst>
              <a:ext uri="{FF2B5EF4-FFF2-40B4-BE49-F238E27FC236}">
                <a16:creationId xmlns:a16="http://schemas.microsoft.com/office/drawing/2014/main" id="{39C2EAC3-2DEB-44D5-B3A4-D0309D34CF3E}"/>
              </a:ext>
            </a:extLst>
          </p:cNvPr>
          <p:cNvSpPr txBox="1"/>
          <p:nvPr/>
        </p:nvSpPr>
        <p:spPr>
          <a:xfrm>
            <a:off x="10105395" y="2720443"/>
            <a:ext cx="1390124" cy="369332"/>
          </a:xfrm>
          <a:prstGeom prst="rect">
            <a:avLst/>
          </a:prstGeom>
          <a:noFill/>
        </p:spPr>
        <p:txBody>
          <a:bodyPr wrap="none" rtlCol="0">
            <a:spAutoFit/>
          </a:bodyPr>
          <a:lstStyle/>
          <a:p>
            <a:r>
              <a:rPr lang="en-US" b="0" dirty="0">
                <a:latin typeface="Gill Sans Light"/>
                <a:ea typeface="Gill Sans" charset="0"/>
                <a:cs typeface="Gill Sans" charset="0"/>
              </a:rPr>
              <a:t>Data blocks</a:t>
            </a:r>
          </a:p>
        </p:txBody>
      </p:sp>
      <p:sp>
        <p:nvSpPr>
          <p:cNvPr id="9" name="TextBox 8">
            <a:extLst>
              <a:ext uri="{FF2B5EF4-FFF2-40B4-BE49-F238E27FC236}">
                <a16:creationId xmlns:a16="http://schemas.microsoft.com/office/drawing/2014/main" id="{BAC2BF7B-3329-4387-839C-34AB7DC0A120}"/>
              </a:ext>
            </a:extLst>
          </p:cNvPr>
          <p:cNvSpPr txBox="1"/>
          <p:nvPr/>
        </p:nvSpPr>
        <p:spPr>
          <a:xfrm>
            <a:off x="10175430" y="2000553"/>
            <a:ext cx="1293146" cy="923330"/>
          </a:xfrm>
          <a:prstGeom prst="rect">
            <a:avLst/>
          </a:prstGeom>
          <a:noFill/>
        </p:spPr>
        <p:txBody>
          <a:bodyPr wrap="square" rtlCol="0">
            <a:spAutoFit/>
          </a:bodyPr>
          <a:lstStyle/>
          <a:p>
            <a:r>
              <a:rPr lang="en-US" b="0" dirty="0">
                <a:latin typeface="Gill Sans Light"/>
                <a:ea typeface="Gill Sans" charset="0"/>
                <a:cs typeface="Gill Sans" charset="0"/>
              </a:rPr>
              <a:t>Free space map</a:t>
            </a:r>
          </a:p>
        </p:txBody>
      </p:sp>
      <p:grpSp>
        <p:nvGrpSpPr>
          <p:cNvPr id="10" name="Group 9">
            <a:extLst>
              <a:ext uri="{FF2B5EF4-FFF2-40B4-BE49-F238E27FC236}">
                <a16:creationId xmlns:a16="http://schemas.microsoft.com/office/drawing/2014/main" id="{DDC406B0-6CDD-4035-A00B-BDD5B5DA982B}"/>
              </a:ext>
            </a:extLst>
          </p:cNvPr>
          <p:cNvGrpSpPr/>
          <p:nvPr/>
        </p:nvGrpSpPr>
        <p:grpSpPr>
          <a:xfrm rot="16200000">
            <a:off x="8780167" y="1905276"/>
            <a:ext cx="415498" cy="1802120"/>
            <a:chOff x="7569977" y="1270135"/>
            <a:chExt cx="415498" cy="1802120"/>
          </a:xfrm>
        </p:grpSpPr>
        <p:sp>
          <p:nvSpPr>
            <p:cNvPr id="11" name="Rectangle 10">
              <a:extLst>
                <a:ext uri="{FF2B5EF4-FFF2-40B4-BE49-F238E27FC236}">
                  <a16:creationId xmlns:a16="http://schemas.microsoft.com/office/drawing/2014/main" id="{8F851CFE-34C0-49AC-83E7-E3A79AE6C633}"/>
                </a:ext>
              </a:extLst>
            </p:cNvPr>
            <p:cNvSpPr/>
            <p:nvPr/>
          </p:nvSpPr>
          <p:spPr>
            <a:xfrm>
              <a:off x="7605706" y="1270135"/>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12" name="Rectangle 11">
              <a:extLst>
                <a:ext uri="{FF2B5EF4-FFF2-40B4-BE49-F238E27FC236}">
                  <a16:creationId xmlns:a16="http://schemas.microsoft.com/office/drawing/2014/main" id="{8644A316-1501-4B33-962C-8DFC11DAE023}"/>
                </a:ext>
              </a:extLst>
            </p:cNvPr>
            <p:cNvSpPr/>
            <p:nvPr/>
          </p:nvSpPr>
          <p:spPr>
            <a:xfrm>
              <a:off x="7605706" y="1591319"/>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13" name="Rectangle 12">
              <a:extLst>
                <a:ext uri="{FF2B5EF4-FFF2-40B4-BE49-F238E27FC236}">
                  <a16:creationId xmlns:a16="http://schemas.microsoft.com/office/drawing/2014/main" id="{A7C7EF1C-0646-42FA-BDCA-578539C2459B}"/>
                </a:ext>
              </a:extLst>
            </p:cNvPr>
            <p:cNvSpPr/>
            <p:nvPr/>
          </p:nvSpPr>
          <p:spPr>
            <a:xfrm>
              <a:off x="7605706" y="1897904"/>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14" name="Rectangle 13">
              <a:extLst>
                <a:ext uri="{FF2B5EF4-FFF2-40B4-BE49-F238E27FC236}">
                  <a16:creationId xmlns:a16="http://schemas.microsoft.com/office/drawing/2014/main" id="{85E70A95-395D-4A5D-B23E-9B59714B031D}"/>
                </a:ext>
              </a:extLst>
            </p:cNvPr>
            <p:cNvSpPr/>
            <p:nvPr/>
          </p:nvSpPr>
          <p:spPr>
            <a:xfrm>
              <a:off x="7605706" y="2219088"/>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15" name="Rectangle 14">
              <a:extLst>
                <a:ext uri="{FF2B5EF4-FFF2-40B4-BE49-F238E27FC236}">
                  <a16:creationId xmlns:a16="http://schemas.microsoft.com/office/drawing/2014/main" id="{E150467B-0C02-47C0-AED4-E68BDEFA57FF}"/>
                </a:ext>
              </a:extLst>
            </p:cNvPr>
            <p:cNvSpPr/>
            <p:nvPr/>
          </p:nvSpPr>
          <p:spPr>
            <a:xfrm>
              <a:off x="7605706" y="2751071"/>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16" name="TextBox 15">
              <a:extLst>
                <a:ext uri="{FF2B5EF4-FFF2-40B4-BE49-F238E27FC236}">
                  <a16:creationId xmlns:a16="http://schemas.microsoft.com/office/drawing/2014/main" id="{C90D3554-D304-4C3D-9AA1-977A5AAB8D55}"/>
                </a:ext>
              </a:extLst>
            </p:cNvPr>
            <p:cNvSpPr txBox="1"/>
            <p:nvPr/>
          </p:nvSpPr>
          <p:spPr>
            <a:xfrm>
              <a:off x="7569977" y="2425538"/>
              <a:ext cx="415498" cy="369332"/>
            </a:xfrm>
            <a:prstGeom prst="rect">
              <a:avLst/>
            </a:prstGeom>
            <a:noFill/>
          </p:spPr>
          <p:txBody>
            <a:bodyPr wrap="none" rtlCol="0">
              <a:spAutoFit/>
            </a:bodyPr>
            <a:lstStyle/>
            <a:p>
              <a:r>
                <a:rPr lang="en-US" dirty="0">
                  <a:latin typeface="Gill Sans Light"/>
                  <a:cs typeface="Gill Sans Light"/>
                </a:rPr>
                <a:t>…</a:t>
              </a:r>
            </a:p>
          </p:txBody>
        </p:sp>
      </p:grpSp>
      <p:grpSp>
        <p:nvGrpSpPr>
          <p:cNvPr id="17" name="Group 16">
            <a:extLst>
              <a:ext uri="{FF2B5EF4-FFF2-40B4-BE49-F238E27FC236}">
                <a16:creationId xmlns:a16="http://schemas.microsoft.com/office/drawing/2014/main" id="{74A591AA-366C-46BE-A5DF-855A39CE4581}"/>
              </a:ext>
            </a:extLst>
          </p:cNvPr>
          <p:cNvGrpSpPr/>
          <p:nvPr/>
        </p:nvGrpSpPr>
        <p:grpSpPr>
          <a:xfrm>
            <a:off x="7544110" y="2185219"/>
            <a:ext cx="2561285" cy="121398"/>
            <a:chOff x="64770" y="2031999"/>
            <a:chExt cx="5082551" cy="364957"/>
          </a:xfrm>
        </p:grpSpPr>
        <p:grpSp>
          <p:nvGrpSpPr>
            <p:cNvPr id="18" name="Group 17">
              <a:extLst>
                <a:ext uri="{FF2B5EF4-FFF2-40B4-BE49-F238E27FC236}">
                  <a16:creationId xmlns:a16="http://schemas.microsoft.com/office/drawing/2014/main" id="{F1064C16-A76E-4CA1-98BB-468C2305D70D}"/>
                </a:ext>
              </a:extLst>
            </p:cNvPr>
            <p:cNvGrpSpPr/>
            <p:nvPr/>
          </p:nvGrpSpPr>
          <p:grpSpPr>
            <a:xfrm>
              <a:off x="2607047" y="2031999"/>
              <a:ext cx="1270137" cy="364957"/>
              <a:chOff x="2607047" y="2031999"/>
              <a:chExt cx="1270137" cy="364957"/>
            </a:xfrm>
          </p:grpSpPr>
          <p:sp>
            <p:nvSpPr>
              <p:cNvPr id="34" name="Rectangle 33">
                <a:extLst>
                  <a:ext uri="{FF2B5EF4-FFF2-40B4-BE49-F238E27FC236}">
                    <a16:creationId xmlns:a16="http://schemas.microsoft.com/office/drawing/2014/main" id="{42B2B8F8-9BD5-44CA-AE26-4535A0D2A593}"/>
                  </a:ext>
                </a:extLst>
              </p:cNvPr>
              <p:cNvSpPr/>
              <p:nvPr/>
            </p:nvSpPr>
            <p:spPr>
              <a:xfrm rot="16200000">
                <a:off x="2585160"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35" name="Rectangle 34">
                <a:extLst>
                  <a:ext uri="{FF2B5EF4-FFF2-40B4-BE49-F238E27FC236}">
                    <a16:creationId xmlns:a16="http://schemas.microsoft.com/office/drawing/2014/main" id="{7561B0B3-F068-46D1-AB9D-C306DA183EFA}"/>
                  </a:ext>
                </a:extLst>
              </p:cNvPr>
              <p:cNvSpPr/>
              <p:nvPr/>
            </p:nvSpPr>
            <p:spPr>
              <a:xfrm rot="16200000">
                <a:off x="2906344" y="2053886"/>
                <a:ext cx="364957" cy="321184"/>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36" name="Rectangle 35">
                <a:extLst>
                  <a:ext uri="{FF2B5EF4-FFF2-40B4-BE49-F238E27FC236}">
                    <a16:creationId xmlns:a16="http://schemas.microsoft.com/office/drawing/2014/main" id="{3EFBE795-FF7E-45E9-A7E4-537F1F069AD7}"/>
                  </a:ext>
                </a:extLst>
              </p:cNvPr>
              <p:cNvSpPr/>
              <p:nvPr/>
            </p:nvSpPr>
            <p:spPr>
              <a:xfrm rot="16200000">
                <a:off x="3212929"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37" name="Rectangle 36">
                <a:extLst>
                  <a:ext uri="{FF2B5EF4-FFF2-40B4-BE49-F238E27FC236}">
                    <a16:creationId xmlns:a16="http://schemas.microsoft.com/office/drawing/2014/main" id="{12D7FD24-58B9-44F0-88F0-45BB675FB9D2}"/>
                  </a:ext>
                </a:extLst>
              </p:cNvPr>
              <p:cNvSpPr/>
              <p:nvPr/>
            </p:nvSpPr>
            <p:spPr>
              <a:xfrm rot="16200000">
                <a:off x="3534113"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grpSp>
          <p:nvGrpSpPr>
            <p:cNvPr id="19" name="Group 18">
              <a:extLst>
                <a:ext uri="{FF2B5EF4-FFF2-40B4-BE49-F238E27FC236}">
                  <a16:creationId xmlns:a16="http://schemas.microsoft.com/office/drawing/2014/main" id="{2B8B347E-1A20-45C0-8962-31DD8EBBBCD9}"/>
                </a:ext>
              </a:extLst>
            </p:cNvPr>
            <p:cNvGrpSpPr/>
            <p:nvPr/>
          </p:nvGrpSpPr>
          <p:grpSpPr>
            <a:xfrm>
              <a:off x="3877184" y="2031999"/>
              <a:ext cx="1270137" cy="364957"/>
              <a:chOff x="2607047" y="2031999"/>
              <a:chExt cx="1270137" cy="364957"/>
            </a:xfrm>
          </p:grpSpPr>
          <p:sp>
            <p:nvSpPr>
              <p:cNvPr id="30" name="Rectangle 29">
                <a:extLst>
                  <a:ext uri="{FF2B5EF4-FFF2-40B4-BE49-F238E27FC236}">
                    <a16:creationId xmlns:a16="http://schemas.microsoft.com/office/drawing/2014/main" id="{42617352-A108-4C29-A441-32C92A25C9CB}"/>
                  </a:ext>
                </a:extLst>
              </p:cNvPr>
              <p:cNvSpPr/>
              <p:nvPr/>
            </p:nvSpPr>
            <p:spPr>
              <a:xfrm rot="16200000">
                <a:off x="2585160"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31" name="Rectangle 30">
                <a:extLst>
                  <a:ext uri="{FF2B5EF4-FFF2-40B4-BE49-F238E27FC236}">
                    <a16:creationId xmlns:a16="http://schemas.microsoft.com/office/drawing/2014/main" id="{2CAB54F2-0CDA-4C5C-8096-BB613FAC457C}"/>
                  </a:ext>
                </a:extLst>
              </p:cNvPr>
              <p:cNvSpPr/>
              <p:nvPr/>
            </p:nvSpPr>
            <p:spPr>
              <a:xfrm rot="16200000">
                <a:off x="2906344"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32" name="Rectangle 31">
                <a:extLst>
                  <a:ext uri="{FF2B5EF4-FFF2-40B4-BE49-F238E27FC236}">
                    <a16:creationId xmlns:a16="http://schemas.microsoft.com/office/drawing/2014/main" id="{F28CE80F-B413-43D4-BD27-3A6D98CEDAA3}"/>
                  </a:ext>
                </a:extLst>
              </p:cNvPr>
              <p:cNvSpPr/>
              <p:nvPr/>
            </p:nvSpPr>
            <p:spPr>
              <a:xfrm rot="16200000">
                <a:off x="3212929"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33" name="Rectangle 32">
                <a:extLst>
                  <a:ext uri="{FF2B5EF4-FFF2-40B4-BE49-F238E27FC236}">
                    <a16:creationId xmlns:a16="http://schemas.microsoft.com/office/drawing/2014/main" id="{ADFD4869-000B-4A57-83C9-5D5A7DC17F0A}"/>
                  </a:ext>
                </a:extLst>
              </p:cNvPr>
              <p:cNvSpPr/>
              <p:nvPr/>
            </p:nvSpPr>
            <p:spPr>
              <a:xfrm rot="16200000">
                <a:off x="3534113"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grpSp>
          <p:nvGrpSpPr>
            <p:cNvPr id="20" name="Group 19">
              <a:extLst>
                <a:ext uri="{FF2B5EF4-FFF2-40B4-BE49-F238E27FC236}">
                  <a16:creationId xmlns:a16="http://schemas.microsoft.com/office/drawing/2014/main" id="{8C571C2F-A153-40D1-92D0-BB2981ABAEF1}"/>
                </a:ext>
              </a:extLst>
            </p:cNvPr>
            <p:cNvGrpSpPr/>
            <p:nvPr/>
          </p:nvGrpSpPr>
          <p:grpSpPr>
            <a:xfrm>
              <a:off x="64770" y="2031999"/>
              <a:ext cx="1270137" cy="364957"/>
              <a:chOff x="2607047" y="2031999"/>
              <a:chExt cx="1270137" cy="364957"/>
            </a:xfrm>
          </p:grpSpPr>
          <p:sp>
            <p:nvSpPr>
              <p:cNvPr id="26" name="Rectangle 25">
                <a:extLst>
                  <a:ext uri="{FF2B5EF4-FFF2-40B4-BE49-F238E27FC236}">
                    <a16:creationId xmlns:a16="http://schemas.microsoft.com/office/drawing/2014/main" id="{DEB8AD19-F1C9-4759-9B11-088DB12D3FC7}"/>
                  </a:ext>
                </a:extLst>
              </p:cNvPr>
              <p:cNvSpPr/>
              <p:nvPr/>
            </p:nvSpPr>
            <p:spPr>
              <a:xfrm rot="16200000">
                <a:off x="2585160" y="2053886"/>
                <a:ext cx="364957" cy="321184"/>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27" name="Rectangle 26">
                <a:extLst>
                  <a:ext uri="{FF2B5EF4-FFF2-40B4-BE49-F238E27FC236}">
                    <a16:creationId xmlns:a16="http://schemas.microsoft.com/office/drawing/2014/main" id="{5EA04909-528F-495F-9510-7D3354C1F1EB}"/>
                  </a:ext>
                </a:extLst>
              </p:cNvPr>
              <p:cNvSpPr/>
              <p:nvPr/>
            </p:nvSpPr>
            <p:spPr>
              <a:xfrm rot="16200000">
                <a:off x="2906344" y="2053886"/>
                <a:ext cx="364957" cy="321184"/>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28" name="Rectangle 27">
                <a:extLst>
                  <a:ext uri="{FF2B5EF4-FFF2-40B4-BE49-F238E27FC236}">
                    <a16:creationId xmlns:a16="http://schemas.microsoft.com/office/drawing/2014/main" id="{E738A646-95A6-4D9C-9DD3-CF07758FE725}"/>
                  </a:ext>
                </a:extLst>
              </p:cNvPr>
              <p:cNvSpPr/>
              <p:nvPr/>
            </p:nvSpPr>
            <p:spPr>
              <a:xfrm rot="16200000">
                <a:off x="3212929" y="2053886"/>
                <a:ext cx="364957" cy="321184"/>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29" name="Rectangle 28">
                <a:extLst>
                  <a:ext uri="{FF2B5EF4-FFF2-40B4-BE49-F238E27FC236}">
                    <a16:creationId xmlns:a16="http://schemas.microsoft.com/office/drawing/2014/main" id="{FA56E242-CAE6-424E-AF44-A24A1260715F}"/>
                  </a:ext>
                </a:extLst>
              </p:cNvPr>
              <p:cNvSpPr/>
              <p:nvPr/>
            </p:nvSpPr>
            <p:spPr>
              <a:xfrm rot="16200000">
                <a:off x="3534113" y="2053886"/>
                <a:ext cx="364957" cy="321184"/>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grpSp>
          <p:nvGrpSpPr>
            <p:cNvPr id="21" name="Group 20">
              <a:extLst>
                <a:ext uri="{FF2B5EF4-FFF2-40B4-BE49-F238E27FC236}">
                  <a16:creationId xmlns:a16="http://schemas.microsoft.com/office/drawing/2014/main" id="{DA367F94-4DCD-4ED1-93B3-F3BED2144113}"/>
                </a:ext>
              </a:extLst>
            </p:cNvPr>
            <p:cNvGrpSpPr/>
            <p:nvPr/>
          </p:nvGrpSpPr>
          <p:grpSpPr>
            <a:xfrm>
              <a:off x="1334907" y="2031999"/>
              <a:ext cx="1270137" cy="364957"/>
              <a:chOff x="2607047" y="2031999"/>
              <a:chExt cx="1270137" cy="364957"/>
            </a:xfrm>
          </p:grpSpPr>
          <p:sp>
            <p:nvSpPr>
              <p:cNvPr id="22" name="Rectangle 21">
                <a:extLst>
                  <a:ext uri="{FF2B5EF4-FFF2-40B4-BE49-F238E27FC236}">
                    <a16:creationId xmlns:a16="http://schemas.microsoft.com/office/drawing/2014/main" id="{5448E54E-FB36-48DF-AEE2-5A5FDD698BFD}"/>
                  </a:ext>
                </a:extLst>
              </p:cNvPr>
              <p:cNvSpPr/>
              <p:nvPr/>
            </p:nvSpPr>
            <p:spPr>
              <a:xfrm rot="16200000">
                <a:off x="2585160"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23" name="Rectangle 22">
                <a:extLst>
                  <a:ext uri="{FF2B5EF4-FFF2-40B4-BE49-F238E27FC236}">
                    <a16:creationId xmlns:a16="http://schemas.microsoft.com/office/drawing/2014/main" id="{9FAD62FA-F9C2-4631-BEF3-9C3BE87E01DB}"/>
                  </a:ext>
                </a:extLst>
              </p:cNvPr>
              <p:cNvSpPr/>
              <p:nvPr/>
            </p:nvSpPr>
            <p:spPr>
              <a:xfrm rot="16200000">
                <a:off x="2906344"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24" name="Rectangle 23">
                <a:extLst>
                  <a:ext uri="{FF2B5EF4-FFF2-40B4-BE49-F238E27FC236}">
                    <a16:creationId xmlns:a16="http://schemas.microsoft.com/office/drawing/2014/main" id="{D9608723-42E3-4409-AF51-6D55F470EAE6}"/>
                  </a:ext>
                </a:extLst>
              </p:cNvPr>
              <p:cNvSpPr/>
              <p:nvPr/>
            </p:nvSpPr>
            <p:spPr>
              <a:xfrm rot="16200000">
                <a:off x="3212929" y="2053886"/>
                <a:ext cx="364957" cy="321184"/>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25" name="Rectangle 24">
                <a:extLst>
                  <a:ext uri="{FF2B5EF4-FFF2-40B4-BE49-F238E27FC236}">
                    <a16:creationId xmlns:a16="http://schemas.microsoft.com/office/drawing/2014/main" id="{4111FE68-35BC-457C-9B82-EECCF2E6A08F}"/>
                  </a:ext>
                </a:extLst>
              </p:cNvPr>
              <p:cNvSpPr/>
              <p:nvPr/>
            </p:nvSpPr>
            <p:spPr>
              <a:xfrm rot="16200000">
                <a:off x="3534113" y="2053886"/>
                <a:ext cx="364957" cy="321184"/>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grpSp>
      <p:sp>
        <p:nvSpPr>
          <p:cNvPr id="38" name="Rectangle 37">
            <a:extLst>
              <a:ext uri="{FF2B5EF4-FFF2-40B4-BE49-F238E27FC236}">
                <a16:creationId xmlns:a16="http://schemas.microsoft.com/office/drawing/2014/main" id="{5C46EBB3-C81E-437C-841D-A2CD5CE0C109}"/>
              </a:ext>
            </a:extLst>
          </p:cNvPr>
          <p:cNvSpPr/>
          <p:nvPr/>
        </p:nvSpPr>
        <p:spPr>
          <a:xfrm rot="16200000">
            <a:off x="9411896" y="3219296"/>
            <a:ext cx="242349" cy="2409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39" name="Rectangle 38">
            <a:extLst>
              <a:ext uri="{FF2B5EF4-FFF2-40B4-BE49-F238E27FC236}">
                <a16:creationId xmlns:a16="http://schemas.microsoft.com/office/drawing/2014/main" id="{463B1AC1-0B35-48C6-82E0-0683C22FF04E}"/>
              </a:ext>
            </a:extLst>
          </p:cNvPr>
          <p:cNvSpPr/>
          <p:nvPr/>
        </p:nvSpPr>
        <p:spPr>
          <a:xfrm rot="16200000">
            <a:off x="9652816" y="3219296"/>
            <a:ext cx="242349" cy="2409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40" name="Rectangle 39">
            <a:extLst>
              <a:ext uri="{FF2B5EF4-FFF2-40B4-BE49-F238E27FC236}">
                <a16:creationId xmlns:a16="http://schemas.microsoft.com/office/drawing/2014/main" id="{095A8FAC-80A4-43C0-A8FD-69C4897EC2AB}"/>
              </a:ext>
            </a:extLst>
          </p:cNvPr>
          <p:cNvSpPr/>
          <p:nvPr/>
        </p:nvSpPr>
        <p:spPr>
          <a:xfrm rot="16200000">
            <a:off x="9882785" y="3219296"/>
            <a:ext cx="242349" cy="2409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grpSp>
        <p:nvGrpSpPr>
          <p:cNvPr id="41" name="Group 40">
            <a:extLst>
              <a:ext uri="{FF2B5EF4-FFF2-40B4-BE49-F238E27FC236}">
                <a16:creationId xmlns:a16="http://schemas.microsoft.com/office/drawing/2014/main" id="{DC28D1A9-D3D3-4496-957C-5E6169842A4A}"/>
              </a:ext>
            </a:extLst>
          </p:cNvPr>
          <p:cNvGrpSpPr/>
          <p:nvPr/>
        </p:nvGrpSpPr>
        <p:grpSpPr>
          <a:xfrm>
            <a:off x="7505653" y="3218581"/>
            <a:ext cx="952728" cy="242349"/>
            <a:chOff x="2607047" y="2031999"/>
            <a:chExt cx="1270137" cy="364957"/>
          </a:xfrm>
        </p:grpSpPr>
        <p:sp>
          <p:nvSpPr>
            <p:cNvPr id="42" name="Rectangle 41">
              <a:extLst>
                <a:ext uri="{FF2B5EF4-FFF2-40B4-BE49-F238E27FC236}">
                  <a16:creationId xmlns:a16="http://schemas.microsoft.com/office/drawing/2014/main" id="{5DEA9427-5A6D-4AEC-BB52-3C809C6B0982}"/>
                </a:ext>
              </a:extLst>
            </p:cNvPr>
            <p:cNvSpPr/>
            <p:nvPr/>
          </p:nvSpPr>
          <p:spPr>
            <a:xfrm rot="16200000">
              <a:off x="2585160"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43" name="Rectangle 42">
              <a:extLst>
                <a:ext uri="{FF2B5EF4-FFF2-40B4-BE49-F238E27FC236}">
                  <a16:creationId xmlns:a16="http://schemas.microsoft.com/office/drawing/2014/main" id="{D3B79423-0383-43E9-900B-9995DCB0DE9D}"/>
                </a:ext>
              </a:extLst>
            </p:cNvPr>
            <p:cNvSpPr/>
            <p:nvPr/>
          </p:nvSpPr>
          <p:spPr>
            <a:xfrm rot="16200000">
              <a:off x="2906344"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44" name="Rectangle 43">
              <a:extLst>
                <a:ext uri="{FF2B5EF4-FFF2-40B4-BE49-F238E27FC236}">
                  <a16:creationId xmlns:a16="http://schemas.microsoft.com/office/drawing/2014/main" id="{91D76AAC-1250-4123-8973-BA552B15424C}"/>
                </a:ext>
              </a:extLst>
            </p:cNvPr>
            <p:cNvSpPr/>
            <p:nvPr/>
          </p:nvSpPr>
          <p:spPr>
            <a:xfrm rot="16200000">
              <a:off x="3212929"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45" name="Rectangle 44">
              <a:extLst>
                <a:ext uri="{FF2B5EF4-FFF2-40B4-BE49-F238E27FC236}">
                  <a16:creationId xmlns:a16="http://schemas.microsoft.com/office/drawing/2014/main" id="{029179B0-FCED-4983-9B2C-B704F9BF3360}"/>
                </a:ext>
              </a:extLst>
            </p:cNvPr>
            <p:cNvSpPr/>
            <p:nvPr/>
          </p:nvSpPr>
          <p:spPr>
            <a:xfrm rot="16200000">
              <a:off x="3534113"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grpSp>
        <p:nvGrpSpPr>
          <p:cNvPr id="46" name="Group 45">
            <a:extLst>
              <a:ext uri="{FF2B5EF4-FFF2-40B4-BE49-F238E27FC236}">
                <a16:creationId xmlns:a16="http://schemas.microsoft.com/office/drawing/2014/main" id="{406539FF-8EFD-4DD8-AB8F-1EA301BFE4FF}"/>
              </a:ext>
            </a:extLst>
          </p:cNvPr>
          <p:cNvGrpSpPr/>
          <p:nvPr/>
        </p:nvGrpSpPr>
        <p:grpSpPr>
          <a:xfrm>
            <a:off x="8458381" y="3218581"/>
            <a:ext cx="952728" cy="242349"/>
            <a:chOff x="2607047" y="2031999"/>
            <a:chExt cx="1270137" cy="364957"/>
          </a:xfrm>
        </p:grpSpPr>
        <p:sp>
          <p:nvSpPr>
            <p:cNvPr id="47" name="Rectangle 46">
              <a:extLst>
                <a:ext uri="{FF2B5EF4-FFF2-40B4-BE49-F238E27FC236}">
                  <a16:creationId xmlns:a16="http://schemas.microsoft.com/office/drawing/2014/main" id="{18756FC7-B1F2-413B-AD65-07AF71BC94ED}"/>
                </a:ext>
              </a:extLst>
            </p:cNvPr>
            <p:cNvSpPr/>
            <p:nvPr/>
          </p:nvSpPr>
          <p:spPr>
            <a:xfrm rot="16200000">
              <a:off x="2585160"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48" name="Rectangle 47">
              <a:extLst>
                <a:ext uri="{FF2B5EF4-FFF2-40B4-BE49-F238E27FC236}">
                  <a16:creationId xmlns:a16="http://schemas.microsoft.com/office/drawing/2014/main" id="{5FB3C23B-EEC4-4554-BC7A-3F4B0258113D}"/>
                </a:ext>
              </a:extLst>
            </p:cNvPr>
            <p:cNvSpPr/>
            <p:nvPr/>
          </p:nvSpPr>
          <p:spPr>
            <a:xfrm rot="16200000">
              <a:off x="2906344"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49" name="Rectangle 48">
              <a:extLst>
                <a:ext uri="{FF2B5EF4-FFF2-40B4-BE49-F238E27FC236}">
                  <a16:creationId xmlns:a16="http://schemas.microsoft.com/office/drawing/2014/main" id="{B6D3315F-C233-4BF3-8BA8-0BD0E2064DFE}"/>
                </a:ext>
              </a:extLst>
            </p:cNvPr>
            <p:cNvSpPr/>
            <p:nvPr/>
          </p:nvSpPr>
          <p:spPr>
            <a:xfrm rot="16200000">
              <a:off x="3212929"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50" name="Rectangle 49">
              <a:extLst>
                <a:ext uri="{FF2B5EF4-FFF2-40B4-BE49-F238E27FC236}">
                  <a16:creationId xmlns:a16="http://schemas.microsoft.com/office/drawing/2014/main" id="{31AE19C2-EDDC-4D5F-8048-BC4E111087C1}"/>
                </a:ext>
              </a:extLst>
            </p:cNvPr>
            <p:cNvSpPr/>
            <p:nvPr/>
          </p:nvSpPr>
          <p:spPr>
            <a:xfrm rot="16200000">
              <a:off x="3534113"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sp>
        <p:nvSpPr>
          <p:cNvPr id="51" name="TextBox 50">
            <a:extLst>
              <a:ext uri="{FF2B5EF4-FFF2-40B4-BE49-F238E27FC236}">
                <a16:creationId xmlns:a16="http://schemas.microsoft.com/office/drawing/2014/main" id="{27473C36-0ED5-4CB1-A3F0-67AE22F4B9DB}"/>
              </a:ext>
            </a:extLst>
          </p:cNvPr>
          <p:cNvSpPr txBox="1"/>
          <p:nvPr/>
        </p:nvSpPr>
        <p:spPr>
          <a:xfrm>
            <a:off x="10209505" y="3161505"/>
            <a:ext cx="1326004" cy="369332"/>
          </a:xfrm>
          <a:prstGeom prst="rect">
            <a:avLst/>
          </a:prstGeom>
          <a:noFill/>
        </p:spPr>
        <p:txBody>
          <a:bodyPr wrap="none" rtlCol="0">
            <a:spAutoFit/>
          </a:bodyPr>
          <a:lstStyle/>
          <a:p>
            <a:r>
              <a:rPr lang="en-US" b="0" dirty="0" err="1">
                <a:latin typeface="Gill Sans Light"/>
                <a:ea typeface="Gill Sans" charset="0"/>
                <a:cs typeface="Gill Sans" charset="0"/>
              </a:rPr>
              <a:t>Inode</a:t>
            </a:r>
            <a:r>
              <a:rPr lang="en-US" b="0" dirty="0">
                <a:latin typeface="Gill Sans Light"/>
                <a:ea typeface="Gill Sans" charset="0"/>
                <a:cs typeface="Gill Sans" charset="0"/>
              </a:rPr>
              <a:t> table</a:t>
            </a:r>
          </a:p>
        </p:txBody>
      </p:sp>
      <p:grpSp>
        <p:nvGrpSpPr>
          <p:cNvPr id="52" name="Group 51">
            <a:extLst>
              <a:ext uri="{FF2B5EF4-FFF2-40B4-BE49-F238E27FC236}">
                <a16:creationId xmlns:a16="http://schemas.microsoft.com/office/drawing/2014/main" id="{748E4DCD-CF52-41E4-911B-8AFE37ABCC87}"/>
              </a:ext>
            </a:extLst>
          </p:cNvPr>
          <p:cNvGrpSpPr/>
          <p:nvPr/>
        </p:nvGrpSpPr>
        <p:grpSpPr>
          <a:xfrm>
            <a:off x="8270484" y="3585142"/>
            <a:ext cx="1457827" cy="761444"/>
            <a:chOff x="1744000" y="2182577"/>
            <a:chExt cx="1430729" cy="918973"/>
          </a:xfrm>
        </p:grpSpPr>
        <p:sp>
          <p:nvSpPr>
            <p:cNvPr id="53" name="Rectangle 52">
              <a:extLst>
                <a:ext uri="{FF2B5EF4-FFF2-40B4-BE49-F238E27FC236}">
                  <a16:creationId xmlns:a16="http://schemas.microsoft.com/office/drawing/2014/main" id="{56D448C7-21DC-457D-A1FC-EE80B5D6069D}"/>
                </a:ext>
              </a:extLst>
            </p:cNvPr>
            <p:cNvSpPr/>
            <p:nvPr/>
          </p:nvSpPr>
          <p:spPr>
            <a:xfrm rot="16200000">
              <a:off x="1882705" y="2758480"/>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54" name="Rectangle 53">
              <a:extLst>
                <a:ext uri="{FF2B5EF4-FFF2-40B4-BE49-F238E27FC236}">
                  <a16:creationId xmlns:a16="http://schemas.microsoft.com/office/drawing/2014/main" id="{75CB07E6-7B84-40C0-A51C-0B071E1F1445}"/>
                </a:ext>
              </a:extLst>
            </p:cNvPr>
            <p:cNvSpPr/>
            <p:nvPr/>
          </p:nvSpPr>
          <p:spPr>
            <a:xfrm rot="16200000">
              <a:off x="2203889" y="2758480"/>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55" name="Rectangle 54">
              <a:extLst>
                <a:ext uri="{FF2B5EF4-FFF2-40B4-BE49-F238E27FC236}">
                  <a16:creationId xmlns:a16="http://schemas.microsoft.com/office/drawing/2014/main" id="{A4A13C24-BAD2-4696-8CE9-99308A4591FF}"/>
                </a:ext>
              </a:extLst>
            </p:cNvPr>
            <p:cNvSpPr/>
            <p:nvPr/>
          </p:nvSpPr>
          <p:spPr>
            <a:xfrm rot="16200000">
              <a:off x="2510474" y="2758480"/>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56" name="Rectangle 55">
              <a:extLst>
                <a:ext uri="{FF2B5EF4-FFF2-40B4-BE49-F238E27FC236}">
                  <a16:creationId xmlns:a16="http://schemas.microsoft.com/office/drawing/2014/main" id="{D559F166-2E9B-474C-9A06-072571CAE663}"/>
                </a:ext>
              </a:extLst>
            </p:cNvPr>
            <p:cNvSpPr/>
            <p:nvPr/>
          </p:nvSpPr>
          <p:spPr>
            <a:xfrm rot="16200000">
              <a:off x="2831658" y="2758480"/>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57" name="Rectangle 56">
              <a:extLst>
                <a:ext uri="{FF2B5EF4-FFF2-40B4-BE49-F238E27FC236}">
                  <a16:creationId xmlns:a16="http://schemas.microsoft.com/office/drawing/2014/main" id="{482C97F3-B802-403B-BAE5-FD30E61D873E}"/>
                </a:ext>
              </a:extLst>
            </p:cNvPr>
            <p:cNvSpPr/>
            <p:nvPr/>
          </p:nvSpPr>
          <p:spPr>
            <a:xfrm rot="16200000">
              <a:off x="2781130" y="2234544"/>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58" name="Rectangle 57">
              <a:extLst>
                <a:ext uri="{FF2B5EF4-FFF2-40B4-BE49-F238E27FC236}">
                  <a16:creationId xmlns:a16="http://schemas.microsoft.com/office/drawing/2014/main" id="{D5C29844-D6B7-470B-9A7B-7C20FE416642}"/>
                </a:ext>
              </a:extLst>
            </p:cNvPr>
            <p:cNvSpPr/>
            <p:nvPr/>
          </p:nvSpPr>
          <p:spPr>
            <a:xfrm rot="16200000">
              <a:off x="1722113" y="2204464"/>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59" name="Rectangle 58">
              <a:extLst>
                <a:ext uri="{FF2B5EF4-FFF2-40B4-BE49-F238E27FC236}">
                  <a16:creationId xmlns:a16="http://schemas.microsoft.com/office/drawing/2014/main" id="{21E699AA-6504-4A94-A351-A36763BF74F7}"/>
                </a:ext>
              </a:extLst>
            </p:cNvPr>
            <p:cNvSpPr/>
            <p:nvPr/>
          </p:nvSpPr>
          <p:spPr>
            <a:xfrm rot="16200000">
              <a:off x="2206034" y="2234544"/>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sp>
        <p:nvSpPr>
          <p:cNvPr id="60" name="TextBox 59">
            <a:extLst>
              <a:ext uri="{FF2B5EF4-FFF2-40B4-BE49-F238E27FC236}">
                <a16:creationId xmlns:a16="http://schemas.microsoft.com/office/drawing/2014/main" id="{0386CA2D-374E-492A-9F3F-435FB8923DB4}"/>
              </a:ext>
            </a:extLst>
          </p:cNvPr>
          <p:cNvSpPr txBox="1"/>
          <p:nvPr/>
        </p:nvSpPr>
        <p:spPr>
          <a:xfrm>
            <a:off x="10217437" y="3859522"/>
            <a:ext cx="1107996" cy="646331"/>
          </a:xfrm>
          <a:prstGeom prst="rect">
            <a:avLst/>
          </a:prstGeom>
          <a:noFill/>
        </p:spPr>
        <p:txBody>
          <a:bodyPr wrap="none" rtlCol="0">
            <a:spAutoFit/>
          </a:bodyPr>
          <a:lstStyle/>
          <a:p>
            <a:r>
              <a:rPr lang="en-US" b="0" dirty="0">
                <a:latin typeface="Gill Sans Light"/>
                <a:ea typeface="Gill Sans" charset="0"/>
                <a:cs typeface="Gill Sans" charset="0"/>
              </a:rPr>
              <a:t>Directory</a:t>
            </a:r>
          </a:p>
          <a:p>
            <a:r>
              <a:rPr lang="en-US" b="0" dirty="0">
                <a:latin typeface="Gill Sans Light"/>
                <a:ea typeface="Gill Sans" charset="0"/>
                <a:cs typeface="Gill Sans" charset="0"/>
              </a:rPr>
              <a:t>entries</a:t>
            </a:r>
          </a:p>
        </p:txBody>
      </p:sp>
      <p:sp>
        <p:nvSpPr>
          <p:cNvPr id="61" name="Rectangle 60">
            <a:extLst>
              <a:ext uri="{FF2B5EF4-FFF2-40B4-BE49-F238E27FC236}">
                <a16:creationId xmlns:a16="http://schemas.microsoft.com/office/drawing/2014/main" id="{21855B53-A502-417D-859B-F966609E345E}"/>
              </a:ext>
            </a:extLst>
          </p:cNvPr>
          <p:cNvSpPr/>
          <p:nvPr/>
        </p:nvSpPr>
        <p:spPr>
          <a:xfrm rot="16200000">
            <a:off x="8214098" y="2174700"/>
            <a:ext cx="121398" cy="161856"/>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62" name="Rectangle 61">
            <a:extLst>
              <a:ext uri="{FF2B5EF4-FFF2-40B4-BE49-F238E27FC236}">
                <a16:creationId xmlns:a16="http://schemas.microsoft.com/office/drawing/2014/main" id="{83B39921-B077-4C55-BDCD-A32ED58F01B0}"/>
              </a:ext>
            </a:extLst>
          </p:cNvPr>
          <p:cNvSpPr/>
          <p:nvPr/>
        </p:nvSpPr>
        <p:spPr>
          <a:xfrm rot="16200000">
            <a:off x="8438814" y="3229006"/>
            <a:ext cx="242349" cy="240920"/>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64" name="Rectangle 63">
            <a:extLst>
              <a:ext uri="{FF2B5EF4-FFF2-40B4-BE49-F238E27FC236}">
                <a16:creationId xmlns:a16="http://schemas.microsoft.com/office/drawing/2014/main" id="{70648F6A-322D-42D6-9A0B-A2273E8A1A1B}"/>
              </a:ext>
            </a:extLst>
          </p:cNvPr>
          <p:cNvSpPr/>
          <p:nvPr/>
        </p:nvSpPr>
        <p:spPr>
          <a:xfrm rot="16200000">
            <a:off x="9103272" y="4031753"/>
            <a:ext cx="302397" cy="327267"/>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107" name="Rectangle 106">
            <a:extLst>
              <a:ext uri="{FF2B5EF4-FFF2-40B4-BE49-F238E27FC236}">
                <a16:creationId xmlns:a16="http://schemas.microsoft.com/office/drawing/2014/main" id="{2037F2DD-D730-4C06-BD05-E83B32B16C2F}"/>
              </a:ext>
            </a:extLst>
          </p:cNvPr>
          <p:cNvSpPr/>
          <p:nvPr/>
        </p:nvSpPr>
        <p:spPr>
          <a:xfrm>
            <a:off x="3158624" y="5172056"/>
            <a:ext cx="7930449" cy="62347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08" name="TextBox 107">
            <a:extLst>
              <a:ext uri="{FF2B5EF4-FFF2-40B4-BE49-F238E27FC236}">
                <a16:creationId xmlns:a16="http://schemas.microsoft.com/office/drawing/2014/main" id="{63DD39DB-0D70-4929-80A1-B75E6C27EBA8}"/>
              </a:ext>
            </a:extLst>
          </p:cNvPr>
          <p:cNvSpPr txBox="1"/>
          <p:nvPr/>
        </p:nvSpPr>
        <p:spPr>
          <a:xfrm>
            <a:off x="3123460" y="5815028"/>
            <a:ext cx="5355953" cy="400110"/>
          </a:xfrm>
          <a:prstGeom prst="rect">
            <a:avLst/>
          </a:prstGeom>
          <a:noFill/>
        </p:spPr>
        <p:txBody>
          <a:bodyPr wrap="none" rtlCol="0">
            <a:spAutoFit/>
          </a:bodyPr>
          <a:lstStyle/>
          <a:p>
            <a:r>
              <a:rPr lang="en-US" sz="2000" b="0" dirty="0">
                <a:latin typeface="Gill Sans Light"/>
                <a:ea typeface="Gill Sans" charset="0"/>
                <a:cs typeface="Gill Sans" charset="0"/>
              </a:rPr>
              <a:t>Log: in non-volatile storage (Flash or on Disk)</a:t>
            </a:r>
          </a:p>
        </p:txBody>
      </p:sp>
      <p:sp>
        <p:nvSpPr>
          <p:cNvPr id="109" name="TextBox 108">
            <a:extLst>
              <a:ext uri="{FF2B5EF4-FFF2-40B4-BE49-F238E27FC236}">
                <a16:creationId xmlns:a16="http://schemas.microsoft.com/office/drawing/2014/main" id="{72094700-1992-4B28-B04C-A163F77D347D}"/>
              </a:ext>
            </a:extLst>
          </p:cNvPr>
          <p:cNvSpPr txBox="1"/>
          <p:nvPr/>
        </p:nvSpPr>
        <p:spPr>
          <a:xfrm>
            <a:off x="6783401" y="4505778"/>
            <a:ext cx="697627" cy="369332"/>
          </a:xfrm>
          <a:prstGeom prst="rect">
            <a:avLst/>
          </a:prstGeom>
          <a:noFill/>
        </p:spPr>
        <p:txBody>
          <a:bodyPr wrap="none" rtlCol="0">
            <a:spAutoFit/>
          </a:bodyPr>
          <a:lstStyle/>
          <a:p>
            <a:r>
              <a:rPr lang="en-US" b="0" dirty="0">
                <a:solidFill>
                  <a:srgbClr val="FF0000"/>
                </a:solidFill>
                <a:latin typeface="Gill Sans Light"/>
                <a:ea typeface="Gill Sans" charset="0"/>
                <a:cs typeface="Gill Sans" charset="0"/>
              </a:rPr>
              <a:t>head</a:t>
            </a:r>
          </a:p>
        </p:txBody>
      </p:sp>
      <p:cxnSp>
        <p:nvCxnSpPr>
          <p:cNvPr id="110" name="Straight Arrow Connector 109">
            <a:extLst>
              <a:ext uri="{FF2B5EF4-FFF2-40B4-BE49-F238E27FC236}">
                <a16:creationId xmlns:a16="http://schemas.microsoft.com/office/drawing/2014/main" id="{D29EA594-1F93-43B3-8227-BD885C6BE929}"/>
              </a:ext>
            </a:extLst>
          </p:cNvPr>
          <p:cNvCxnSpPr>
            <a:stCxn id="109" idx="2"/>
          </p:cNvCxnSpPr>
          <p:nvPr/>
        </p:nvCxnSpPr>
        <p:spPr>
          <a:xfrm flipH="1">
            <a:off x="7097359" y="4875110"/>
            <a:ext cx="13215" cy="296947"/>
          </a:xfrm>
          <a:prstGeom prst="straightConnector1">
            <a:avLst/>
          </a:prstGeom>
          <a:ln>
            <a:solidFill>
              <a:srgbClr val="FC230C"/>
            </a:solidFill>
            <a:tailEnd type="arrow"/>
          </a:ln>
        </p:spPr>
        <p:style>
          <a:lnRef idx="2">
            <a:schemeClr val="accent1"/>
          </a:lnRef>
          <a:fillRef idx="0">
            <a:schemeClr val="accent1"/>
          </a:fillRef>
          <a:effectRef idx="1">
            <a:schemeClr val="accent1"/>
          </a:effectRef>
          <a:fontRef idx="minor">
            <a:schemeClr val="tx1"/>
          </a:fontRef>
        </p:style>
      </p:cxnSp>
      <p:sp>
        <p:nvSpPr>
          <p:cNvPr id="111" name="TextBox 110">
            <a:extLst>
              <a:ext uri="{FF2B5EF4-FFF2-40B4-BE49-F238E27FC236}">
                <a16:creationId xmlns:a16="http://schemas.microsoft.com/office/drawing/2014/main" id="{ABFDCA36-C9BD-4A65-ABC1-593540A39E3D}"/>
              </a:ext>
            </a:extLst>
          </p:cNvPr>
          <p:cNvSpPr txBox="1"/>
          <p:nvPr/>
        </p:nvSpPr>
        <p:spPr>
          <a:xfrm>
            <a:off x="5200151" y="4505778"/>
            <a:ext cx="475195" cy="369332"/>
          </a:xfrm>
          <a:prstGeom prst="rect">
            <a:avLst/>
          </a:prstGeom>
          <a:noFill/>
        </p:spPr>
        <p:txBody>
          <a:bodyPr wrap="none" rtlCol="0">
            <a:spAutoFit/>
          </a:bodyPr>
          <a:lstStyle/>
          <a:p>
            <a:r>
              <a:rPr lang="en-US" b="0" dirty="0">
                <a:latin typeface="Gill Sans Light"/>
                <a:ea typeface="Gill Sans" charset="0"/>
                <a:cs typeface="Gill Sans" charset="0"/>
              </a:rPr>
              <a:t>tail</a:t>
            </a:r>
          </a:p>
        </p:txBody>
      </p:sp>
      <p:cxnSp>
        <p:nvCxnSpPr>
          <p:cNvPr id="112" name="Straight Arrow Connector 111">
            <a:extLst>
              <a:ext uri="{FF2B5EF4-FFF2-40B4-BE49-F238E27FC236}">
                <a16:creationId xmlns:a16="http://schemas.microsoft.com/office/drawing/2014/main" id="{042BDFA3-E3EB-4EBB-99E1-6C74A0416B5A}"/>
              </a:ext>
            </a:extLst>
          </p:cNvPr>
          <p:cNvCxnSpPr>
            <a:stCxn id="111" idx="2"/>
          </p:cNvCxnSpPr>
          <p:nvPr/>
        </p:nvCxnSpPr>
        <p:spPr>
          <a:xfrm>
            <a:off x="5437749" y="4875110"/>
            <a:ext cx="76360" cy="2969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3" name="Rectangle 112">
            <a:extLst>
              <a:ext uri="{FF2B5EF4-FFF2-40B4-BE49-F238E27FC236}">
                <a16:creationId xmlns:a16="http://schemas.microsoft.com/office/drawing/2014/main" id="{30BFDF86-2705-40F9-B60C-4A746299250F}"/>
              </a:ext>
            </a:extLst>
          </p:cNvPr>
          <p:cNvSpPr/>
          <p:nvPr/>
        </p:nvSpPr>
        <p:spPr>
          <a:xfrm>
            <a:off x="5514108" y="5181767"/>
            <a:ext cx="1583250" cy="613762"/>
          </a:xfrm>
          <a:prstGeom prst="rect">
            <a:avLst/>
          </a:prstGeom>
          <a:solidFill>
            <a:schemeClr val="accent6">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14" name="TextBox 113">
            <a:extLst>
              <a:ext uri="{FF2B5EF4-FFF2-40B4-BE49-F238E27FC236}">
                <a16:creationId xmlns:a16="http://schemas.microsoft.com/office/drawing/2014/main" id="{BCDE84EA-3151-4D6F-AF14-B9FB89F0E1E0}"/>
              </a:ext>
            </a:extLst>
          </p:cNvPr>
          <p:cNvSpPr txBox="1"/>
          <p:nvPr/>
        </p:nvSpPr>
        <p:spPr>
          <a:xfrm>
            <a:off x="5837146" y="5181767"/>
            <a:ext cx="1005403" cy="369332"/>
          </a:xfrm>
          <a:prstGeom prst="rect">
            <a:avLst/>
          </a:prstGeom>
          <a:noFill/>
        </p:spPr>
        <p:txBody>
          <a:bodyPr wrap="none" rtlCol="0">
            <a:spAutoFit/>
          </a:bodyPr>
          <a:lstStyle/>
          <a:p>
            <a:r>
              <a:rPr lang="en-US" b="0" dirty="0">
                <a:latin typeface="Gill Sans Light"/>
                <a:ea typeface="Gill Sans" charset="0"/>
                <a:cs typeface="Gill Sans" charset="0"/>
              </a:rPr>
              <a:t>pending</a:t>
            </a:r>
          </a:p>
        </p:txBody>
      </p:sp>
      <p:sp>
        <p:nvSpPr>
          <p:cNvPr id="115" name="TextBox 114">
            <a:extLst>
              <a:ext uri="{FF2B5EF4-FFF2-40B4-BE49-F238E27FC236}">
                <a16:creationId xmlns:a16="http://schemas.microsoft.com/office/drawing/2014/main" id="{0926CC66-74D6-4FED-A769-534975D10B69}"/>
              </a:ext>
            </a:extLst>
          </p:cNvPr>
          <p:cNvSpPr txBox="1"/>
          <p:nvPr/>
        </p:nvSpPr>
        <p:spPr>
          <a:xfrm>
            <a:off x="4428723" y="5185259"/>
            <a:ext cx="697627" cy="369332"/>
          </a:xfrm>
          <a:prstGeom prst="rect">
            <a:avLst/>
          </a:prstGeom>
          <a:noFill/>
        </p:spPr>
        <p:txBody>
          <a:bodyPr wrap="none" rtlCol="0">
            <a:spAutoFit/>
          </a:bodyPr>
          <a:lstStyle/>
          <a:p>
            <a:r>
              <a:rPr lang="en-US" b="0" dirty="0">
                <a:latin typeface="Gill Sans Light"/>
                <a:ea typeface="Gill Sans" charset="0"/>
                <a:cs typeface="Gill Sans" charset="0"/>
              </a:rPr>
              <a:t>done</a:t>
            </a:r>
          </a:p>
        </p:txBody>
      </p:sp>
      <p:grpSp>
        <p:nvGrpSpPr>
          <p:cNvPr id="116" name="Group 115">
            <a:extLst>
              <a:ext uri="{FF2B5EF4-FFF2-40B4-BE49-F238E27FC236}">
                <a16:creationId xmlns:a16="http://schemas.microsoft.com/office/drawing/2014/main" id="{33AD0D5F-9A89-4CCA-A560-56A5D8E1E046}"/>
              </a:ext>
            </a:extLst>
          </p:cNvPr>
          <p:cNvGrpSpPr/>
          <p:nvPr/>
        </p:nvGrpSpPr>
        <p:grpSpPr>
          <a:xfrm>
            <a:off x="7109723" y="4875109"/>
            <a:ext cx="393295" cy="926832"/>
            <a:chOff x="4707450" y="5039628"/>
            <a:chExt cx="393295" cy="926832"/>
          </a:xfrm>
        </p:grpSpPr>
        <p:sp>
          <p:nvSpPr>
            <p:cNvPr id="117" name="TextBox 116">
              <a:extLst>
                <a:ext uri="{FF2B5EF4-FFF2-40B4-BE49-F238E27FC236}">
                  <a16:creationId xmlns:a16="http://schemas.microsoft.com/office/drawing/2014/main" id="{510A2651-810F-40B8-B10F-42EEBCDC2A5D}"/>
                </a:ext>
              </a:extLst>
            </p:cNvPr>
            <p:cNvSpPr txBox="1"/>
            <p:nvPr/>
          </p:nvSpPr>
          <p:spPr>
            <a:xfrm rot="16200000">
              <a:off x="4575362" y="5465041"/>
              <a:ext cx="633507" cy="369332"/>
            </a:xfrm>
            <a:prstGeom prst="rect">
              <a:avLst/>
            </a:prstGeom>
            <a:solidFill>
              <a:schemeClr val="accent3">
                <a:lumMod val="40000"/>
                <a:lumOff val="60000"/>
              </a:schemeClr>
            </a:solidFill>
            <a:ln>
              <a:solidFill>
                <a:srgbClr val="000090"/>
              </a:solidFill>
            </a:ln>
          </p:spPr>
          <p:txBody>
            <a:bodyPr wrap="none" rtlCol="0">
              <a:spAutoFit/>
            </a:bodyPr>
            <a:lstStyle/>
            <a:p>
              <a:r>
                <a:rPr lang="en-US" b="0" dirty="0">
                  <a:latin typeface="Gill Sans Light"/>
                  <a:ea typeface="Gill Sans" charset="0"/>
                  <a:cs typeface="Gill Sans" charset="0"/>
                </a:rPr>
                <a:t>start</a:t>
              </a:r>
            </a:p>
          </p:txBody>
        </p:sp>
        <p:cxnSp>
          <p:nvCxnSpPr>
            <p:cNvPr id="118" name="Straight Arrow Connector 117">
              <a:extLst>
                <a:ext uri="{FF2B5EF4-FFF2-40B4-BE49-F238E27FC236}">
                  <a16:creationId xmlns:a16="http://schemas.microsoft.com/office/drawing/2014/main" id="{38945A8D-4BAC-4A46-A734-761EBE43DF23}"/>
                </a:ext>
              </a:extLst>
            </p:cNvPr>
            <p:cNvCxnSpPr/>
            <p:nvPr/>
          </p:nvCxnSpPr>
          <p:spPr>
            <a:xfrm flipH="1">
              <a:off x="5088380" y="5039628"/>
              <a:ext cx="12365" cy="296947"/>
            </a:xfrm>
            <a:prstGeom prst="straightConnector1">
              <a:avLst/>
            </a:prstGeom>
            <a:ln>
              <a:solidFill>
                <a:srgbClr val="FC230C"/>
              </a:solidFill>
              <a:tailEnd type="arrow"/>
            </a:ln>
          </p:spPr>
          <p:style>
            <a:lnRef idx="2">
              <a:schemeClr val="accent1"/>
            </a:lnRef>
            <a:fillRef idx="0">
              <a:schemeClr val="accent1"/>
            </a:fillRef>
            <a:effectRef idx="1">
              <a:schemeClr val="accent1"/>
            </a:effectRef>
            <a:fontRef idx="minor">
              <a:schemeClr val="tx1"/>
            </a:fontRef>
          </p:style>
        </p:cxnSp>
      </p:grpSp>
      <p:grpSp>
        <p:nvGrpSpPr>
          <p:cNvPr id="119" name="Group 118">
            <a:extLst>
              <a:ext uri="{FF2B5EF4-FFF2-40B4-BE49-F238E27FC236}">
                <a16:creationId xmlns:a16="http://schemas.microsoft.com/office/drawing/2014/main" id="{ECEF87FB-4993-4342-A261-9A329D96D7A1}"/>
              </a:ext>
            </a:extLst>
          </p:cNvPr>
          <p:cNvGrpSpPr/>
          <p:nvPr/>
        </p:nvGrpSpPr>
        <p:grpSpPr>
          <a:xfrm>
            <a:off x="7479055" y="2265294"/>
            <a:ext cx="816104" cy="3530236"/>
            <a:chOff x="5076782" y="2429813"/>
            <a:chExt cx="816104" cy="3530236"/>
          </a:xfrm>
        </p:grpSpPr>
        <p:grpSp>
          <p:nvGrpSpPr>
            <p:cNvPr id="120" name="Group 119">
              <a:extLst>
                <a:ext uri="{FF2B5EF4-FFF2-40B4-BE49-F238E27FC236}">
                  <a16:creationId xmlns:a16="http://schemas.microsoft.com/office/drawing/2014/main" id="{EE5291DF-99AB-4DDF-96F0-21D8AD943F39}"/>
                </a:ext>
              </a:extLst>
            </p:cNvPr>
            <p:cNvGrpSpPr/>
            <p:nvPr/>
          </p:nvGrpSpPr>
          <p:grpSpPr>
            <a:xfrm>
              <a:off x="5076782" y="2429813"/>
              <a:ext cx="816104" cy="3530236"/>
              <a:chOff x="5076782" y="2429813"/>
              <a:chExt cx="816104" cy="3530236"/>
            </a:xfrm>
          </p:grpSpPr>
          <p:grpSp>
            <p:nvGrpSpPr>
              <p:cNvPr id="122" name="Group 121">
                <a:extLst>
                  <a:ext uri="{FF2B5EF4-FFF2-40B4-BE49-F238E27FC236}">
                    <a16:creationId xmlns:a16="http://schemas.microsoft.com/office/drawing/2014/main" id="{A15D4856-1664-4365-A284-CE5EA912CF8B}"/>
                  </a:ext>
                </a:extLst>
              </p:cNvPr>
              <p:cNvGrpSpPr/>
              <p:nvPr/>
            </p:nvGrpSpPr>
            <p:grpSpPr>
              <a:xfrm>
                <a:off x="5135148" y="5628477"/>
                <a:ext cx="640069" cy="131108"/>
                <a:chOff x="5252815" y="1247958"/>
                <a:chExt cx="640069" cy="131108"/>
              </a:xfrm>
            </p:grpSpPr>
            <p:grpSp>
              <p:nvGrpSpPr>
                <p:cNvPr id="125" name="Group 124">
                  <a:extLst>
                    <a:ext uri="{FF2B5EF4-FFF2-40B4-BE49-F238E27FC236}">
                      <a16:creationId xmlns:a16="http://schemas.microsoft.com/office/drawing/2014/main" id="{DC6AA099-217F-49FE-A80D-D9DF5748F005}"/>
                    </a:ext>
                  </a:extLst>
                </p:cNvPr>
                <p:cNvGrpSpPr/>
                <p:nvPr/>
              </p:nvGrpSpPr>
              <p:grpSpPr>
                <a:xfrm>
                  <a:off x="5252815" y="1247958"/>
                  <a:ext cx="640069" cy="121398"/>
                  <a:chOff x="2607047" y="2031999"/>
                  <a:chExt cx="1270137" cy="364957"/>
                </a:xfrm>
              </p:grpSpPr>
              <p:sp>
                <p:nvSpPr>
                  <p:cNvPr id="127" name="Rectangle 126">
                    <a:extLst>
                      <a:ext uri="{FF2B5EF4-FFF2-40B4-BE49-F238E27FC236}">
                        <a16:creationId xmlns:a16="http://schemas.microsoft.com/office/drawing/2014/main" id="{3C9B80B8-22B6-4041-80A4-AA7D3746242F}"/>
                      </a:ext>
                    </a:extLst>
                  </p:cNvPr>
                  <p:cNvSpPr/>
                  <p:nvPr/>
                </p:nvSpPr>
                <p:spPr>
                  <a:xfrm rot="16200000">
                    <a:off x="2585160"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28" name="Rectangle 127">
                    <a:extLst>
                      <a:ext uri="{FF2B5EF4-FFF2-40B4-BE49-F238E27FC236}">
                        <a16:creationId xmlns:a16="http://schemas.microsoft.com/office/drawing/2014/main" id="{FA689DAD-E539-40C5-B08A-6300C97E5E98}"/>
                      </a:ext>
                    </a:extLst>
                  </p:cNvPr>
                  <p:cNvSpPr/>
                  <p:nvPr/>
                </p:nvSpPr>
                <p:spPr>
                  <a:xfrm rot="16200000">
                    <a:off x="2906344"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29" name="Rectangle 128">
                    <a:extLst>
                      <a:ext uri="{FF2B5EF4-FFF2-40B4-BE49-F238E27FC236}">
                        <a16:creationId xmlns:a16="http://schemas.microsoft.com/office/drawing/2014/main" id="{7F78DE5D-A765-463A-BB34-09051B1272DE}"/>
                      </a:ext>
                    </a:extLst>
                  </p:cNvPr>
                  <p:cNvSpPr/>
                  <p:nvPr/>
                </p:nvSpPr>
                <p:spPr>
                  <a:xfrm rot="16200000">
                    <a:off x="3212929" y="2053886"/>
                    <a:ext cx="364957" cy="321184"/>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30" name="Rectangle 129">
                    <a:extLst>
                      <a:ext uri="{FF2B5EF4-FFF2-40B4-BE49-F238E27FC236}">
                        <a16:creationId xmlns:a16="http://schemas.microsoft.com/office/drawing/2014/main" id="{68D869F6-09BA-4293-9ADB-EED54DFD61A9}"/>
                      </a:ext>
                    </a:extLst>
                  </p:cNvPr>
                  <p:cNvSpPr/>
                  <p:nvPr/>
                </p:nvSpPr>
                <p:spPr>
                  <a:xfrm rot="16200000">
                    <a:off x="3534113" y="2053886"/>
                    <a:ext cx="364957" cy="321184"/>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grpSp>
            <p:sp>
              <p:nvSpPr>
                <p:cNvPr id="126" name="Rectangle 125">
                  <a:extLst>
                    <a:ext uri="{FF2B5EF4-FFF2-40B4-BE49-F238E27FC236}">
                      <a16:creationId xmlns:a16="http://schemas.microsoft.com/office/drawing/2014/main" id="{95B6CAA1-8C58-4F9C-8DD6-E916E7239991}"/>
                    </a:ext>
                  </a:extLst>
                </p:cNvPr>
                <p:cNvSpPr/>
                <p:nvPr/>
              </p:nvSpPr>
              <p:spPr>
                <a:xfrm rot="16200000">
                  <a:off x="5282734" y="1237439"/>
                  <a:ext cx="121398" cy="16185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grpSp>
          <p:sp>
            <p:nvSpPr>
              <p:cNvPr id="123" name="Rectangle 122">
                <a:extLst>
                  <a:ext uri="{FF2B5EF4-FFF2-40B4-BE49-F238E27FC236}">
                    <a16:creationId xmlns:a16="http://schemas.microsoft.com/office/drawing/2014/main" id="{DB7AA19F-6283-406E-8BF2-681EF47D0956}"/>
                  </a:ext>
                </a:extLst>
              </p:cNvPr>
              <p:cNvSpPr/>
              <p:nvPr/>
            </p:nvSpPr>
            <p:spPr>
              <a:xfrm>
                <a:off x="5076782" y="5349778"/>
                <a:ext cx="698435" cy="61027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24" name="Freeform 97">
                <a:extLst>
                  <a:ext uri="{FF2B5EF4-FFF2-40B4-BE49-F238E27FC236}">
                    <a16:creationId xmlns:a16="http://schemas.microsoft.com/office/drawing/2014/main" id="{8E7398A5-E7C0-41D6-9845-62EC377CE8E4}"/>
                  </a:ext>
                </a:extLst>
              </p:cNvPr>
              <p:cNvSpPr/>
              <p:nvPr/>
            </p:nvSpPr>
            <p:spPr>
              <a:xfrm>
                <a:off x="5190856" y="2429813"/>
                <a:ext cx="702030" cy="3236095"/>
              </a:xfrm>
              <a:custGeom>
                <a:avLst/>
                <a:gdLst>
                  <a:gd name="connsiteX0" fmla="*/ 14270 w 314088"/>
                  <a:gd name="connsiteY0" fmla="*/ 485144 h 485144"/>
                  <a:gd name="connsiteX1" fmla="*/ 28541 w 314088"/>
                  <a:gd name="connsiteY1" fmla="*/ 242572 h 485144"/>
                  <a:gd name="connsiteX2" fmla="*/ 271144 w 314088"/>
                  <a:gd name="connsiteY2" fmla="*/ 214034 h 485144"/>
                  <a:gd name="connsiteX3" fmla="*/ 313956 w 314088"/>
                  <a:gd name="connsiteY3" fmla="*/ 0 h 485144"/>
                  <a:gd name="connsiteX4" fmla="*/ 313956 w 314088"/>
                  <a:gd name="connsiteY4" fmla="*/ 0 h 485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88" h="485144">
                    <a:moveTo>
                      <a:pt x="14270" y="485144"/>
                    </a:moveTo>
                    <a:cubicBezTo>
                      <a:pt x="-1" y="386450"/>
                      <a:pt x="-14271" y="287757"/>
                      <a:pt x="28541" y="242572"/>
                    </a:cubicBezTo>
                    <a:cubicBezTo>
                      <a:pt x="71353" y="197387"/>
                      <a:pt x="223575" y="254463"/>
                      <a:pt x="271144" y="214034"/>
                    </a:cubicBezTo>
                    <a:cubicBezTo>
                      <a:pt x="318713" y="173605"/>
                      <a:pt x="313956" y="0"/>
                      <a:pt x="313956" y="0"/>
                    </a:cubicBezTo>
                    <a:lnTo>
                      <a:pt x="313956" y="0"/>
                    </a:lnTo>
                  </a:path>
                </a:pathLst>
              </a:custGeom>
              <a:ln>
                <a:solidFill>
                  <a:srgbClr val="000090"/>
                </a:solidFill>
                <a:headEnd type="ova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0">
                  <a:latin typeface="Gill Sans Light"/>
                  <a:ea typeface="Gill Sans" charset="0"/>
                  <a:cs typeface="Gill Sans" charset="0"/>
                </a:endParaRPr>
              </a:p>
            </p:txBody>
          </p:sp>
        </p:grpSp>
        <p:cxnSp>
          <p:nvCxnSpPr>
            <p:cNvPr id="121" name="Straight Arrow Connector 120">
              <a:extLst>
                <a:ext uri="{FF2B5EF4-FFF2-40B4-BE49-F238E27FC236}">
                  <a16:creationId xmlns:a16="http://schemas.microsoft.com/office/drawing/2014/main" id="{DC1A2F0B-7CDB-4F60-AF11-E8956EC214DB}"/>
                </a:ext>
              </a:extLst>
            </p:cNvPr>
            <p:cNvCxnSpPr/>
            <p:nvPr/>
          </p:nvCxnSpPr>
          <p:spPr>
            <a:xfrm flipH="1">
              <a:off x="5765683" y="5060102"/>
              <a:ext cx="12365" cy="296947"/>
            </a:xfrm>
            <a:prstGeom prst="straightConnector1">
              <a:avLst/>
            </a:prstGeom>
            <a:ln>
              <a:solidFill>
                <a:srgbClr val="FC230C"/>
              </a:solidFill>
              <a:tailEnd type="arrow"/>
            </a:ln>
          </p:spPr>
          <p:style>
            <a:lnRef idx="2">
              <a:schemeClr val="accent1"/>
            </a:lnRef>
            <a:fillRef idx="0">
              <a:schemeClr val="accent1"/>
            </a:fillRef>
            <a:effectRef idx="1">
              <a:schemeClr val="accent1"/>
            </a:effectRef>
            <a:fontRef idx="minor">
              <a:schemeClr val="tx1"/>
            </a:fontRef>
          </p:style>
        </p:cxnSp>
      </p:grpSp>
      <p:grpSp>
        <p:nvGrpSpPr>
          <p:cNvPr id="131" name="Group 130">
            <a:extLst>
              <a:ext uri="{FF2B5EF4-FFF2-40B4-BE49-F238E27FC236}">
                <a16:creationId xmlns:a16="http://schemas.microsoft.com/office/drawing/2014/main" id="{B1DEEC6A-D1DC-4296-A5B7-083AE9CC3AD9}"/>
              </a:ext>
            </a:extLst>
          </p:cNvPr>
          <p:cNvGrpSpPr/>
          <p:nvPr/>
        </p:nvGrpSpPr>
        <p:grpSpPr>
          <a:xfrm>
            <a:off x="8188295" y="3387561"/>
            <a:ext cx="818671" cy="2403608"/>
            <a:chOff x="5786022" y="3654034"/>
            <a:chExt cx="818671" cy="2301654"/>
          </a:xfrm>
        </p:grpSpPr>
        <p:grpSp>
          <p:nvGrpSpPr>
            <p:cNvPr id="132" name="Group 131">
              <a:extLst>
                <a:ext uri="{FF2B5EF4-FFF2-40B4-BE49-F238E27FC236}">
                  <a16:creationId xmlns:a16="http://schemas.microsoft.com/office/drawing/2014/main" id="{799509F9-8A0E-4510-A259-2100A13FC74D}"/>
                </a:ext>
              </a:extLst>
            </p:cNvPr>
            <p:cNvGrpSpPr/>
            <p:nvPr/>
          </p:nvGrpSpPr>
          <p:grpSpPr>
            <a:xfrm>
              <a:off x="5892885" y="5589588"/>
              <a:ext cx="711808" cy="242349"/>
              <a:chOff x="2607047" y="2031999"/>
              <a:chExt cx="948953" cy="364957"/>
            </a:xfrm>
          </p:grpSpPr>
          <p:sp>
            <p:nvSpPr>
              <p:cNvPr id="137" name="Rectangle 136">
                <a:extLst>
                  <a:ext uri="{FF2B5EF4-FFF2-40B4-BE49-F238E27FC236}">
                    <a16:creationId xmlns:a16="http://schemas.microsoft.com/office/drawing/2014/main" id="{F8271E38-AB15-4E8F-AFF4-12BCB6C33A13}"/>
                  </a:ext>
                </a:extLst>
              </p:cNvPr>
              <p:cNvSpPr/>
              <p:nvPr/>
            </p:nvSpPr>
            <p:spPr>
              <a:xfrm rot="16200000">
                <a:off x="2585160"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38" name="Rectangle 137">
                <a:extLst>
                  <a:ext uri="{FF2B5EF4-FFF2-40B4-BE49-F238E27FC236}">
                    <a16:creationId xmlns:a16="http://schemas.microsoft.com/office/drawing/2014/main" id="{B5276BA1-70C1-4996-9DAB-044D7A483B62}"/>
                  </a:ext>
                </a:extLst>
              </p:cNvPr>
              <p:cNvSpPr/>
              <p:nvPr/>
            </p:nvSpPr>
            <p:spPr>
              <a:xfrm rot="16200000">
                <a:off x="2906344"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39" name="Rectangle 138">
                <a:extLst>
                  <a:ext uri="{FF2B5EF4-FFF2-40B4-BE49-F238E27FC236}">
                    <a16:creationId xmlns:a16="http://schemas.microsoft.com/office/drawing/2014/main" id="{B6830592-A408-4202-94D8-19E9C4FF0112}"/>
                  </a:ext>
                </a:extLst>
              </p:cNvPr>
              <p:cNvSpPr/>
              <p:nvPr/>
            </p:nvSpPr>
            <p:spPr>
              <a:xfrm rot="16200000">
                <a:off x="3212929"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grpSp>
        <p:sp>
          <p:nvSpPr>
            <p:cNvPr id="133" name="Rectangle 132">
              <a:extLst>
                <a:ext uri="{FF2B5EF4-FFF2-40B4-BE49-F238E27FC236}">
                  <a16:creationId xmlns:a16="http://schemas.microsoft.com/office/drawing/2014/main" id="{E6A18F61-E018-49C5-AFAA-6094C6BCC0F8}"/>
                </a:ext>
              </a:extLst>
            </p:cNvPr>
            <p:cNvSpPr/>
            <p:nvPr/>
          </p:nvSpPr>
          <p:spPr>
            <a:xfrm rot="16200000">
              <a:off x="5873319" y="5600013"/>
              <a:ext cx="242349" cy="24092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34" name="Freeform 104">
              <a:extLst>
                <a:ext uri="{FF2B5EF4-FFF2-40B4-BE49-F238E27FC236}">
                  <a16:creationId xmlns:a16="http://schemas.microsoft.com/office/drawing/2014/main" id="{58D67B9B-824B-4155-8BB4-6AC9B1D0EC78}"/>
                </a:ext>
              </a:extLst>
            </p:cNvPr>
            <p:cNvSpPr/>
            <p:nvPr/>
          </p:nvSpPr>
          <p:spPr>
            <a:xfrm>
              <a:off x="5970966" y="3654034"/>
              <a:ext cx="212349" cy="2018098"/>
            </a:xfrm>
            <a:custGeom>
              <a:avLst/>
              <a:gdLst>
                <a:gd name="connsiteX0" fmla="*/ 14270 w 314088"/>
                <a:gd name="connsiteY0" fmla="*/ 485144 h 485144"/>
                <a:gd name="connsiteX1" fmla="*/ 28541 w 314088"/>
                <a:gd name="connsiteY1" fmla="*/ 242572 h 485144"/>
                <a:gd name="connsiteX2" fmla="*/ 271144 w 314088"/>
                <a:gd name="connsiteY2" fmla="*/ 214034 h 485144"/>
                <a:gd name="connsiteX3" fmla="*/ 313956 w 314088"/>
                <a:gd name="connsiteY3" fmla="*/ 0 h 485144"/>
                <a:gd name="connsiteX4" fmla="*/ 313956 w 314088"/>
                <a:gd name="connsiteY4" fmla="*/ 0 h 485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88" h="485144">
                  <a:moveTo>
                    <a:pt x="14270" y="485144"/>
                  </a:moveTo>
                  <a:cubicBezTo>
                    <a:pt x="-1" y="386450"/>
                    <a:pt x="-14271" y="287757"/>
                    <a:pt x="28541" y="242572"/>
                  </a:cubicBezTo>
                  <a:cubicBezTo>
                    <a:pt x="71353" y="197387"/>
                    <a:pt x="223575" y="254463"/>
                    <a:pt x="271144" y="214034"/>
                  </a:cubicBezTo>
                  <a:cubicBezTo>
                    <a:pt x="318713" y="173605"/>
                    <a:pt x="313956" y="0"/>
                    <a:pt x="313956" y="0"/>
                  </a:cubicBezTo>
                  <a:lnTo>
                    <a:pt x="313956" y="0"/>
                  </a:lnTo>
                </a:path>
              </a:pathLst>
            </a:custGeom>
            <a:ln>
              <a:solidFill>
                <a:srgbClr val="000090"/>
              </a:solidFill>
              <a:headEnd type="ova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0" dirty="0">
                <a:latin typeface="Gill Sans Light"/>
                <a:ea typeface="Gill Sans" charset="0"/>
                <a:cs typeface="Gill Sans" charset="0"/>
              </a:endParaRPr>
            </a:p>
          </p:txBody>
        </p:sp>
        <p:sp>
          <p:nvSpPr>
            <p:cNvPr id="135" name="Rectangle 134">
              <a:extLst>
                <a:ext uri="{FF2B5EF4-FFF2-40B4-BE49-F238E27FC236}">
                  <a16:creationId xmlns:a16="http://schemas.microsoft.com/office/drawing/2014/main" id="{0C2FB111-E9D9-46D4-8169-4BF40B19E598}"/>
                </a:ext>
              </a:extLst>
            </p:cNvPr>
            <p:cNvSpPr/>
            <p:nvPr/>
          </p:nvSpPr>
          <p:spPr>
            <a:xfrm>
              <a:off x="5786022" y="5345417"/>
              <a:ext cx="818671" cy="61027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cxnSp>
          <p:nvCxnSpPr>
            <p:cNvPr id="136" name="Straight Arrow Connector 135">
              <a:extLst>
                <a:ext uri="{FF2B5EF4-FFF2-40B4-BE49-F238E27FC236}">
                  <a16:creationId xmlns:a16="http://schemas.microsoft.com/office/drawing/2014/main" id="{958E9298-8D3C-41F1-A1D4-4B6A829F06D8}"/>
                </a:ext>
              </a:extLst>
            </p:cNvPr>
            <p:cNvCxnSpPr/>
            <p:nvPr/>
          </p:nvCxnSpPr>
          <p:spPr>
            <a:xfrm flipH="1">
              <a:off x="6592328" y="5052831"/>
              <a:ext cx="12365" cy="296947"/>
            </a:xfrm>
            <a:prstGeom prst="straightConnector1">
              <a:avLst/>
            </a:prstGeom>
            <a:ln>
              <a:solidFill>
                <a:srgbClr val="FC230C"/>
              </a:solidFill>
              <a:tailEnd type="arrow"/>
            </a:ln>
          </p:spPr>
          <p:style>
            <a:lnRef idx="2">
              <a:schemeClr val="accent1"/>
            </a:lnRef>
            <a:fillRef idx="0">
              <a:schemeClr val="accent1"/>
            </a:fillRef>
            <a:effectRef idx="1">
              <a:schemeClr val="accent1"/>
            </a:effectRef>
            <a:fontRef idx="minor">
              <a:schemeClr val="tx1"/>
            </a:fontRef>
          </p:style>
        </p:cxnSp>
      </p:grpSp>
      <p:grpSp>
        <p:nvGrpSpPr>
          <p:cNvPr id="140" name="Group 139">
            <a:extLst>
              <a:ext uri="{FF2B5EF4-FFF2-40B4-BE49-F238E27FC236}">
                <a16:creationId xmlns:a16="http://schemas.microsoft.com/office/drawing/2014/main" id="{BFBB5CA9-467E-4209-9F1B-729C6F9C31D2}"/>
              </a:ext>
            </a:extLst>
          </p:cNvPr>
          <p:cNvGrpSpPr/>
          <p:nvPr/>
        </p:nvGrpSpPr>
        <p:grpSpPr>
          <a:xfrm>
            <a:off x="9012166" y="4350194"/>
            <a:ext cx="820478" cy="1435913"/>
            <a:chOff x="6609893" y="4514713"/>
            <a:chExt cx="820478" cy="1435913"/>
          </a:xfrm>
        </p:grpSpPr>
        <p:sp>
          <p:nvSpPr>
            <p:cNvPr id="141" name="Rectangle 140">
              <a:extLst>
                <a:ext uri="{FF2B5EF4-FFF2-40B4-BE49-F238E27FC236}">
                  <a16:creationId xmlns:a16="http://schemas.microsoft.com/office/drawing/2014/main" id="{AC14C385-80C3-4EE3-A95A-D43FD199D193}"/>
                </a:ext>
              </a:extLst>
            </p:cNvPr>
            <p:cNvSpPr/>
            <p:nvPr/>
          </p:nvSpPr>
          <p:spPr>
            <a:xfrm rot="16200000">
              <a:off x="6686856" y="5497369"/>
              <a:ext cx="302397" cy="327267"/>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42" name="Rectangle 141">
              <a:extLst>
                <a:ext uri="{FF2B5EF4-FFF2-40B4-BE49-F238E27FC236}">
                  <a16:creationId xmlns:a16="http://schemas.microsoft.com/office/drawing/2014/main" id="{D0C61EA3-0F67-426E-A24B-C41F5585D460}"/>
                </a:ext>
              </a:extLst>
            </p:cNvPr>
            <p:cNvSpPr/>
            <p:nvPr/>
          </p:nvSpPr>
          <p:spPr>
            <a:xfrm rot="16200000">
              <a:off x="7014123" y="5500978"/>
              <a:ext cx="302397" cy="327267"/>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43" name="Rectangle 142">
              <a:extLst>
                <a:ext uri="{FF2B5EF4-FFF2-40B4-BE49-F238E27FC236}">
                  <a16:creationId xmlns:a16="http://schemas.microsoft.com/office/drawing/2014/main" id="{36487C49-E28F-4C47-8735-FC9E6A1CB72A}"/>
                </a:ext>
              </a:extLst>
            </p:cNvPr>
            <p:cNvSpPr/>
            <p:nvPr/>
          </p:nvSpPr>
          <p:spPr>
            <a:xfrm>
              <a:off x="6609893" y="5340355"/>
              <a:ext cx="818671" cy="61027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44" name="Freeform 109">
              <a:extLst>
                <a:ext uri="{FF2B5EF4-FFF2-40B4-BE49-F238E27FC236}">
                  <a16:creationId xmlns:a16="http://schemas.microsoft.com/office/drawing/2014/main" id="{C1B1997B-BF65-41A9-B24B-3B88C3206ACE}"/>
                </a:ext>
              </a:extLst>
            </p:cNvPr>
            <p:cNvSpPr/>
            <p:nvPr/>
          </p:nvSpPr>
          <p:spPr>
            <a:xfrm flipH="1">
              <a:off x="6741788" y="4514713"/>
              <a:ext cx="469611" cy="1074875"/>
            </a:xfrm>
            <a:custGeom>
              <a:avLst/>
              <a:gdLst>
                <a:gd name="connsiteX0" fmla="*/ 14270 w 314088"/>
                <a:gd name="connsiteY0" fmla="*/ 485144 h 485144"/>
                <a:gd name="connsiteX1" fmla="*/ 28541 w 314088"/>
                <a:gd name="connsiteY1" fmla="*/ 242572 h 485144"/>
                <a:gd name="connsiteX2" fmla="*/ 271144 w 314088"/>
                <a:gd name="connsiteY2" fmla="*/ 214034 h 485144"/>
                <a:gd name="connsiteX3" fmla="*/ 313956 w 314088"/>
                <a:gd name="connsiteY3" fmla="*/ 0 h 485144"/>
                <a:gd name="connsiteX4" fmla="*/ 313956 w 314088"/>
                <a:gd name="connsiteY4" fmla="*/ 0 h 485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88" h="485144">
                  <a:moveTo>
                    <a:pt x="14270" y="485144"/>
                  </a:moveTo>
                  <a:cubicBezTo>
                    <a:pt x="-1" y="386450"/>
                    <a:pt x="-14271" y="287757"/>
                    <a:pt x="28541" y="242572"/>
                  </a:cubicBezTo>
                  <a:cubicBezTo>
                    <a:pt x="71353" y="197387"/>
                    <a:pt x="223575" y="254463"/>
                    <a:pt x="271144" y="214034"/>
                  </a:cubicBezTo>
                  <a:cubicBezTo>
                    <a:pt x="318713" y="173605"/>
                    <a:pt x="313956" y="0"/>
                    <a:pt x="313956" y="0"/>
                  </a:cubicBezTo>
                  <a:lnTo>
                    <a:pt x="313956" y="0"/>
                  </a:lnTo>
                </a:path>
              </a:pathLst>
            </a:custGeom>
            <a:ln>
              <a:solidFill>
                <a:srgbClr val="000090"/>
              </a:solidFill>
              <a:headEnd type="ova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0">
                <a:latin typeface="Gill Sans Light"/>
                <a:ea typeface="Gill Sans" charset="0"/>
                <a:cs typeface="Gill Sans" charset="0"/>
              </a:endParaRPr>
            </a:p>
          </p:txBody>
        </p:sp>
        <p:cxnSp>
          <p:nvCxnSpPr>
            <p:cNvPr id="145" name="Straight Arrow Connector 144">
              <a:extLst>
                <a:ext uri="{FF2B5EF4-FFF2-40B4-BE49-F238E27FC236}">
                  <a16:creationId xmlns:a16="http://schemas.microsoft.com/office/drawing/2014/main" id="{AB783516-E117-427F-9898-A03D5E022DB3}"/>
                </a:ext>
              </a:extLst>
            </p:cNvPr>
            <p:cNvCxnSpPr/>
            <p:nvPr/>
          </p:nvCxnSpPr>
          <p:spPr>
            <a:xfrm flipH="1">
              <a:off x="7418006" y="5056748"/>
              <a:ext cx="12365" cy="296947"/>
            </a:xfrm>
            <a:prstGeom prst="straightConnector1">
              <a:avLst/>
            </a:prstGeom>
            <a:ln>
              <a:solidFill>
                <a:srgbClr val="FC230C"/>
              </a:solidFill>
              <a:tailEnd type="arrow"/>
            </a:ln>
          </p:spPr>
          <p:style>
            <a:lnRef idx="2">
              <a:schemeClr val="accent1"/>
            </a:lnRef>
            <a:fillRef idx="0">
              <a:schemeClr val="accent1"/>
            </a:fillRef>
            <a:effectRef idx="1">
              <a:schemeClr val="accent1"/>
            </a:effectRef>
            <a:fontRef idx="minor">
              <a:schemeClr val="tx1"/>
            </a:fontRef>
          </p:style>
        </p:cxnSp>
      </p:grpSp>
      <p:grpSp>
        <p:nvGrpSpPr>
          <p:cNvPr id="146" name="Group 145">
            <a:extLst>
              <a:ext uri="{FF2B5EF4-FFF2-40B4-BE49-F238E27FC236}">
                <a16:creationId xmlns:a16="http://schemas.microsoft.com/office/drawing/2014/main" id="{148A8301-20C4-436A-BB85-D0E3AF81D1EA}"/>
              </a:ext>
            </a:extLst>
          </p:cNvPr>
          <p:cNvGrpSpPr/>
          <p:nvPr/>
        </p:nvGrpSpPr>
        <p:grpSpPr>
          <a:xfrm>
            <a:off x="9851187" y="4916850"/>
            <a:ext cx="386686" cy="1042980"/>
            <a:chOff x="7448914" y="5081369"/>
            <a:chExt cx="386686" cy="1042980"/>
          </a:xfrm>
        </p:grpSpPr>
        <p:sp>
          <p:nvSpPr>
            <p:cNvPr id="147" name="TextBox 146">
              <a:extLst>
                <a:ext uri="{FF2B5EF4-FFF2-40B4-BE49-F238E27FC236}">
                  <a16:creationId xmlns:a16="http://schemas.microsoft.com/office/drawing/2014/main" id="{F47E697A-B051-4B15-8681-D821F313880D}"/>
                </a:ext>
              </a:extLst>
            </p:cNvPr>
            <p:cNvSpPr txBox="1"/>
            <p:nvPr/>
          </p:nvSpPr>
          <p:spPr>
            <a:xfrm rot="16200000">
              <a:off x="7169350" y="5475454"/>
              <a:ext cx="928459" cy="369332"/>
            </a:xfrm>
            <a:prstGeom prst="rect">
              <a:avLst/>
            </a:prstGeom>
            <a:solidFill>
              <a:schemeClr val="accent3">
                <a:lumMod val="40000"/>
                <a:lumOff val="60000"/>
              </a:schemeClr>
            </a:solidFill>
            <a:ln>
              <a:solidFill>
                <a:srgbClr val="000090"/>
              </a:solidFill>
            </a:ln>
          </p:spPr>
          <p:txBody>
            <a:bodyPr wrap="none" rtlCol="0">
              <a:spAutoFit/>
            </a:bodyPr>
            <a:lstStyle/>
            <a:p>
              <a:r>
                <a:rPr lang="en-US" b="0" dirty="0">
                  <a:latin typeface="Gill Sans Light"/>
                  <a:ea typeface="Gill Sans" charset="0"/>
                  <a:cs typeface="Gill Sans" charset="0"/>
                </a:rPr>
                <a:t>commit</a:t>
              </a:r>
            </a:p>
          </p:txBody>
        </p:sp>
        <p:cxnSp>
          <p:nvCxnSpPr>
            <p:cNvPr id="148" name="Straight Arrow Connector 147">
              <a:extLst>
                <a:ext uri="{FF2B5EF4-FFF2-40B4-BE49-F238E27FC236}">
                  <a16:creationId xmlns:a16="http://schemas.microsoft.com/office/drawing/2014/main" id="{73019753-7D55-430C-B591-B51C5FA5112C}"/>
                </a:ext>
              </a:extLst>
            </p:cNvPr>
            <p:cNvCxnSpPr/>
            <p:nvPr/>
          </p:nvCxnSpPr>
          <p:spPr>
            <a:xfrm flipH="1">
              <a:off x="7823235" y="5081369"/>
              <a:ext cx="12365" cy="296947"/>
            </a:xfrm>
            <a:prstGeom prst="straightConnector1">
              <a:avLst/>
            </a:prstGeom>
            <a:ln>
              <a:solidFill>
                <a:srgbClr val="FC230C"/>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106019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46"/>
                                        </p:tgtEl>
                                        <p:attrNameLst>
                                          <p:attrName>style.visibility</p:attrName>
                                        </p:attrNameLst>
                                      </p:cBhvr>
                                      <p:to>
                                        <p:strVal val="visible"/>
                                      </p:to>
                                    </p:set>
                                    <p:anim calcmode="lin" valueType="num">
                                      <p:cBhvr>
                                        <p:cTn id="63" dur="500" fill="hold"/>
                                        <p:tgtEl>
                                          <p:spTgt spid="146"/>
                                        </p:tgtEl>
                                        <p:attrNameLst>
                                          <p:attrName>ppt_w</p:attrName>
                                        </p:attrNameLst>
                                      </p:cBhvr>
                                      <p:tavLst>
                                        <p:tav tm="0">
                                          <p:val>
                                            <p:fltVal val="0"/>
                                          </p:val>
                                        </p:tav>
                                        <p:tav tm="100000">
                                          <p:val>
                                            <p:strVal val="#ppt_w"/>
                                          </p:val>
                                        </p:tav>
                                      </p:tavLst>
                                    </p:anim>
                                    <p:anim calcmode="lin" valueType="num">
                                      <p:cBhvr>
                                        <p:cTn id="64" dur="500" fill="hold"/>
                                        <p:tgtEl>
                                          <p:spTgt spid="146"/>
                                        </p:tgtEl>
                                        <p:attrNameLst>
                                          <p:attrName>ppt_h</p:attrName>
                                        </p:attrNameLst>
                                      </p:cBhvr>
                                      <p:tavLst>
                                        <p:tav tm="0">
                                          <p:val>
                                            <p:fltVal val="0"/>
                                          </p:val>
                                        </p:tav>
                                        <p:tav tm="100000">
                                          <p:val>
                                            <p:strVal val="#ppt_h"/>
                                          </p:val>
                                        </p:tav>
                                      </p:tavLst>
                                    </p:anim>
                                    <p:animEffect transition="in" filter="fade">
                                      <p:cBhvr>
                                        <p:cTn id="65"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1" grpId="0" animBg="1"/>
      <p:bldP spid="62" grpId="0" animBg="1"/>
      <p:bldP spid="6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216FD-075B-47CC-A3DC-4845389767FB}"/>
              </a:ext>
            </a:extLst>
          </p:cNvPr>
          <p:cNvSpPr>
            <a:spLocks noGrp="1"/>
          </p:cNvSpPr>
          <p:nvPr>
            <p:ph type="title"/>
          </p:nvPr>
        </p:nvSpPr>
        <p:spPr/>
        <p:txBody>
          <a:bodyPr/>
          <a:lstStyle/>
          <a:p>
            <a:r>
              <a:rPr lang="en-US" dirty="0">
                <a:latin typeface="Gill Sans Light"/>
              </a:rPr>
              <a:t>After Commit, Eventually Replay Transaction</a:t>
            </a:r>
          </a:p>
        </p:txBody>
      </p:sp>
      <p:sp>
        <p:nvSpPr>
          <p:cNvPr id="3" name="Content Placeholder 2">
            <a:extLst>
              <a:ext uri="{FF2B5EF4-FFF2-40B4-BE49-F238E27FC236}">
                <a16:creationId xmlns:a16="http://schemas.microsoft.com/office/drawing/2014/main" id="{3D2E7A15-3469-4132-BA54-149F9F9561D9}"/>
              </a:ext>
            </a:extLst>
          </p:cNvPr>
          <p:cNvSpPr>
            <a:spLocks noGrp="1"/>
          </p:cNvSpPr>
          <p:nvPr>
            <p:ph idx="1"/>
          </p:nvPr>
        </p:nvSpPr>
        <p:spPr>
          <a:xfrm>
            <a:off x="838200" y="1581462"/>
            <a:ext cx="6442537" cy="2965638"/>
          </a:xfrm>
        </p:spPr>
        <p:txBody>
          <a:bodyPr>
            <a:normAutofit/>
          </a:bodyPr>
          <a:lstStyle/>
          <a:p>
            <a:r>
              <a:rPr lang="en-US" dirty="0">
                <a:latin typeface="Gill Sans Light"/>
              </a:rPr>
              <a:t>All accesses to the file system first looks in the log</a:t>
            </a:r>
          </a:p>
          <a:p>
            <a:pPr lvl="1"/>
            <a:r>
              <a:rPr lang="en-US" dirty="0">
                <a:latin typeface="Gill Sans Light"/>
              </a:rPr>
              <a:t>Actual on-disk data structure might be stale</a:t>
            </a:r>
          </a:p>
          <a:p>
            <a:pPr lvl="1"/>
            <a:endParaRPr lang="en-US" dirty="0">
              <a:latin typeface="Gill Sans Light"/>
            </a:endParaRPr>
          </a:p>
          <a:p>
            <a:r>
              <a:rPr lang="en-US" dirty="0">
                <a:latin typeface="Gill Sans Light"/>
              </a:rPr>
              <a:t>Eventually, copy changes to disk and discard transaction from the log</a:t>
            </a:r>
          </a:p>
        </p:txBody>
      </p:sp>
      <p:sp>
        <p:nvSpPr>
          <p:cNvPr id="7" name="Can 9">
            <a:extLst>
              <a:ext uri="{FF2B5EF4-FFF2-40B4-BE49-F238E27FC236}">
                <a16:creationId xmlns:a16="http://schemas.microsoft.com/office/drawing/2014/main" id="{8C387936-60E3-4D10-89EA-640794CD7455}"/>
              </a:ext>
            </a:extLst>
          </p:cNvPr>
          <p:cNvSpPr/>
          <p:nvPr/>
        </p:nvSpPr>
        <p:spPr>
          <a:xfrm>
            <a:off x="7934572" y="1499100"/>
            <a:ext cx="2099734" cy="3048000"/>
          </a:xfrm>
          <a:prstGeom prst="can">
            <a:avLst/>
          </a:prstGeom>
          <a:solidFill>
            <a:schemeClr val="accent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8" name="TextBox 7">
            <a:extLst>
              <a:ext uri="{FF2B5EF4-FFF2-40B4-BE49-F238E27FC236}">
                <a16:creationId xmlns:a16="http://schemas.microsoft.com/office/drawing/2014/main" id="{39C2EAC3-2DEB-44D5-B3A4-D0309D34CF3E}"/>
              </a:ext>
            </a:extLst>
          </p:cNvPr>
          <p:cNvSpPr txBox="1"/>
          <p:nvPr/>
        </p:nvSpPr>
        <p:spPr>
          <a:xfrm>
            <a:off x="10105395" y="2720443"/>
            <a:ext cx="1390124" cy="369332"/>
          </a:xfrm>
          <a:prstGeom prst="rect">
            <a:avLst/>
          </a:prstGeom>
          <a:noFill/>
        </p:spPr>
        <p:txBody>
          <a:bodyPr wrap="none" rtlCol="0">
            <a:spAutoFit/>
          </a:bodyPr>
          <a:lstStyle/>
          <a:p>
            <a:r>
              <a:rPr lang="en-US" b="0" dirty="0">
                <a:latin typeface="Gill Sans Light"/>
                <a:ea typeface="Gill Sans" charset="0"/>
                <a:cs typeface="Gill Sans" charset="0"/>
              </a:rPr>
              <a:t>Data blocks</a:t>
            </a:r>
          </a:p>
        </p:txBody>
      </p:sp>
      <p:sp>
        <p:nvSpPr>
          <p:cNvPr id="9" name="TextBox 8">
            <a:extLst>
              <a:ext uri="{FF2B5EF4-FFF2-40B4-BE49-F238E27FC236}">
                <a16:creationId xmlns:a16="http://schemas.microsoft.com/office/drawing/2014/main" id="{BAC2BF7B-3329-4387-839C-34AB7DC0A120}"/>
              </a:ext>
            </a:extLst>
          </p:cNvPr>
          <p:cNvSpPr txBox="1"/>
          <p:nvPr/>
        </p:nvSpPr>
        <p:spPr>
          <a:xfrm>
            <a:off x="10175430" y="2000553"/>
            <a:ext cx="1293146" cy="923330"/>
          </a:xfrm>
          <a:prstGeom prst="rect">
            <a:avLst/>
          </a:prstGeom>
          <a:noFill/>
        </p:spPr>
        <p:txBody>
          <a:bodyPr wrap="square" rtlCol="0">
            <a:spAutoFit/>
          </a:bodyPr>
          <a:lstStyle/>
          <a:p>
            <a:r>
              <a:rPr lang="en-US" b="0" dirty="0">
                <a:latin typeface="Gill Sans Light"/>
                <a:ea typeface="Gill Sans" charset="0"/>
                <a:cs typeface="Gill Sans" charset="0"/>
              </a:rPr>
              <a:t>Free space map</a:t>
            </a:r>
          </a:p>
        </p:txBody>
      </p:sp>
      <p:grpSp>
        <p:nvGrpSpPr>
          <p:cNvPr id="10" name="Group 9">
            <a:extLst>
              <a:ext uri="{FF2B5EF4-FFF2-40B4-BE49-F238E27FC236}">
                <a16:creationId xmlns:a16="http://schemas.microsoft.com/office/drawing/2014/main" id="{DDC406B0-6CDD-4035-A00B-BDD5B5DA982B}"/>
              </a:ext>
            </a:extLst>
          </p:cNvPr>
          <p:cNvGrpSpPr/>
          <p:nvPr/>
        </p:nvGrpSpPr>
        <p:grpSpPr>
          <a:xfrm rot="16200000">
            <a:off x="8780167" y="1905276"/>
            <a:ext cx="415498" cy="1802120"/>
            <a:chOff x="7569977" y="1270135"/>
            <a:chExt cx="415498" cy="1802120"/>
          </a:xfrm>
        </p:grpSpPr>
        <p:sp>
          <p:nvSpPr>
            <p:cNvPr id="11" name="Rectangle 10">
              <a:extLst>
                <a:ext uri="{FF2B5EF4-FFF2-40B4-BE49-F238E27FC236}">
                  <a16:creationId xmlns:a16="http://schemas.microsoft.com/office/drawing/2014/main" id="{8F851CFE-34C0-49AC-83E7-E3A79AE6C633}"/>
                </a:ext>
              </a:extLst>
            </p:cNvPr>
            <p:cNvSpPr/>
            <p:nvPr/>
          </p:nvSpPr>
          <p:spPr>
            <a:xfrm>
              <a:off x="7605706" y="1270135"/>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12" name="Rectangle 11">
              <a:extLst>
                <a:ext uri="{FF2B5EF4-FFF2-40B4-BE49-F238E27FC236}">
                  <a16:creationId xmlns:a16="http://schemas.microsoft.com/office/drawing/2014/main" id="{8644A316-1501-4B33-962C-8DFC11DAE023}"/>
                </a:ext>
              </a:extLst>
            </p:cNvPr>
            <p:cNvSpPr/>
            <p:nvPr/>
          </p:nvSpPr>
          <p:spPr>
            <a:xfrm>
              <a:off x="7605706" y="1591319"/>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13" name="Rectangle 12">
              <a:extLst>
                <a:ext uri="{FF2B5EF4-FFF2-40B4-BE49-F238E27FC236}">
                  <a16:creationId xmlns:a16="http://schemas.microsoft.com/office/drawing/2014/main" id="{A7C7EF1C-0646-42FA-BDCA-578539C2459B}"/>
                </a:ext>
              </a:extLst>
            </p:cNvPr>
            <p:cNvSpPr/>
            <p:nvPr/>
          </p:nvSpPr>
          <p:spPr>
            <a:xfrm>
              <a:off x="7605706" y="1897904"/>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14" name="Rectangle 13">
              <a:extLst>
                <a:ext uri="{FF2B5EF4-FFF2-40B4-BE49-F238E27FC236}">
                  <a16:creationId xmlns:a16="http://schemas.microsoft.com/office/drawing/2014/main" id="{85E70A95-395D-4A5D-B23E-9B59714B031D}"/>
                </a:ext>
              </a:extLst>
            </p:cNvPr>
            <p:cNvSpPr/>
            <p:nvPr/>
          </p:nvSpPr>
          <p:spPr>
            <a:xfrm>
              <a:off x="7605706" y="2219088"/>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15" name="Rectangle 14">
              <a:extLst>
                <a:ext uri="{FF2B5EF4-FFF2-40B4-BE49-F238E27FC236}">
                  <a16:creationId xmlns:a16="http://schemas.microsoft.com/office/drawing/2014/main" id="{E150467B-0C02-47C0-AED4-E68BDEFA57FF}"/>
                </a:ext>
              </a:extLst>
            </p:cNvPr>
            <p:cNvSpPr/>
            <p:nvPr/>
          </p:nvSpPr>
          <p:spPr>
            <a:xfrm>
              <a:off x="7605706" y="2751071"/>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16" name="TextBox 15">
              <a:extLst>
                <a:ext uri="{FF2B5EF4-FFF2-40B4-BE49-F238E27FC236}">
                  <a16:creationId xmlns:a16="http://schemas.microsoft.com/office/drawing/2014/main" id="{C90D3554-D304-4C3D-9AA1-977A5AAB8D55}"/>
                </a:ext>
              </a:extLst>
            </p:cNvPr>
            <p:cNvSpPr txBox="1"/>
            <p:nvPr/>
          </p:nvSpPr>
          <p:spPr>
            <a:xfrm>
              <a:off x="7569977" y="2425538"/>
              <a:ext cx="415498" cy="369332"/>
            </a:xfrm>
            <a:prstGeom prst="rect">
              <a:avLst/>
            </a:prstGeom>
            <a:noFill/>
          </p:spPr>
          <p:txBody>
            <a:bodyPr wrap="none" rtlCol="0">
              <a:spAutoFit/>
            </a:bodyPr>
            <a:lstStyle/>
            <a:p>
              <a:r>
                <a:rPr lang="en-US" dirty="0">
                  <a:latin typeface="Gill Sans Light"/>
                  <a:cs typeface="Gill Sans Light"/>
                </a:rPr>
                <a:t>…</a:t>
              </a:r>
            </a:p>
          </p:txBody>
        </p:sp>
      </p:grpSp>
      <p:grpSp>
        <p:nvGrpSpPr>
          <p:cNvPr id="17" name="Group 16">
            <a:extLst>
              <a:ext uri="{FF2B5EF4-FFF2-40B4-BE49-F238E27FC236}">
                <a16:creationId xmlns:a16="http://schemas.microsoft.com/office/drawing/2014/main" id="{74A591AA-366C-46BE-A5DF-855A39CE4581}"/>
              </a:ext>
            </a:extLst>
          </p:cNvPr>
          <p:cNvGrpSpPr/>
          <p:nvPr/>
        </p:nvGrpSpPr>
        <p:grpSpPr>
          <a:xfrm>
            <a:off x="7544110" y="2185219"/>
            <a:ext cx="2561285" cy="121398"/>
            <a:chOff x="64770" y="2031999"/>
            <a:chExt cx="5082551" cy="364957"/>
          </a:xfrm>
        </p:grpSpPr>
        <p:grpSp>
          <p:nvGrpSpPr>
            <p:cNvPr id="18" name="Group 17">
              <a:extLst>
                <a:ext uri="{FF2B5EF4-FFF2-40B4-BE49-F238E27FC236}">
                  <a16:creationId xmlns:a16="http://schemas.microsoft.com/office/drawing/2014/main" id="{F1064C16-A76E-4CA1-98BB-468C2305D70D}"/>
                </a:ext>
              </a:extLst>
            </p:cNvPr>
            <p:cNvGrpSpPr/>
            <p:nvPr/>
          </p:nvGrpSpPr>
          <p:grpSpPr>
            <a:xfrm>
              <a:off x="2607047" y="2031999"/>
              <a:ext cx="1270137" cy="364957"/>
              <a:chOff x="2607047" y="2031999"/>
              <a:chExt cx="1270137" cy="364957"/>
            </a:xfrm>
          </p:grpSpPr>
          <p:sp>
            <p:nvSpPr>
              <p:cNvPr id="34" name="Rectangle 33">
                <a:extLst>
                  <a:ext uri="{FF2B5EF4-FFF2-40B4-BE49-F238E27FC236}">
                    <a16:creationId xmlns:a16="http://schemas.microsoft.com/office/drawing/2014/main" id="{42B2B8F8-9BD5-44CA-AE26-4535A0D2A593}"/>
                  </a:ext>
                </a:extLst>
              </p:cNvPr>
              <p:cNvSpPr/>
              <p:nvPr/>
            </p:nvSpPr>
            <p:spPr>
              <a:xfrm rot="16200000">
                <a:off x="2585160"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35" name="Rectangle 34">
                <a:extLst>
                  <a:ext uri="{FF2B5EF4-FFF2-40B4-BE49-F238E27FC236}">
                    <a16:creationId xmlns:a16="http://schemas.microsoft.com/office/drawing/2014/main" id="{7561B0B3-F068-46D1-AB9D-C306DA183EFA}"/>
                  </a:ext>
                </a:extLst>
              </p:cNvPr>
              <p:cNvSpPr/>
              <p:nvPr/>
            </p:nvSpPr>
            <p:spPr>
              <a:xfrm rot="16200000">
                <a:off x="2906344" y="2053886"/>
                <a:ext cx="364957" cy="321184"/>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36" name="Rectangle 35">
                <a:extLst>
                  <a:ext uri="{FF2B5EF4-FFF2-40B4-BE49-F238E27FC236}">
                    <a16:creationId xmlns:a16="http://schemas.microsoft.com/office/drawing/2014/main" id="{3EFBE795-FF7E-45E9-A7E4-537F1F069AD7}"/>
                  </a:ext>
                </a:extLst>
              </p:cNvPr>
              <p:cNvSpPr/>
              <p:nvPr/>
            </p:nvSpPr>
            <p:spPr>
              <a:xfrm rot="16200000">
                <a:off x="3212929"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37" name="Rectangle 36">
                <a:extLst>
                  <a:ext uri="{FF2B5EF4-FFF2-40B4-BE49-F238E27FC236}">
                    <a16:creationId xmlns:a16="http://schemas.microsoft.com/office/drawing/2014/main" id="{12D7FD24-58B9-44F0-88F0-45BB675FB9D2}"/>
                  </a:ext>
                </a:extLst>
              </p:cNvPr>
              <p:cNvSpPr/>
              <p:nvPr/>
            </p:nvSpPr>
            <p:spPr>
              <a:xfrm rot="16200000">
                <a:off x="3534113"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grpSp>
          <p:nvGrpSpPr>
            <p:cNvPr id="19" name="Group 18">
              <a:extLst>
                <a:ext uri="{FF2B5EF4-FFF2-40B4-BE49-F238E27FC236}">
                  <a16:creationId xmlns:a16="http://schemas.microsoft.com/office/drawing/2014/main" id="{2B8B347E-1A20-45C0-8962-31DD8EBBBCD9}"/>
                </a:ext>
              </a:extLst>
            </p:cNvPr>
            <p:cNvGrpSpPr/>
            <p:nvPr/>
          </p:nvGrpSpPr>
          <p:grpSpPr>
            <a:xfrm>
              <a:off x="3877184" y="2031999"/>
              <a:ext cx="1270137" cy="364957"/>
              <a:chOff x="2607047" y="2031999"/>
              <a:chExt cx="1270137" cy="364957"/>
            </a:xfrm>
          </p:grpSpPr>
          <p:sp>
            <p:nvSpPr>
              <p:cNvPr id="30" name="Rectangle 29">
                <a:extLst>
                  <a:ext uri="{FF2B5EF4-FFF2-40B4-BE49-F238E27FC236}">
                    <a16:creationId xmlns:a16="http://schemas.microsoft.com/office/drawing/2014/main" id="{42617352-A108-4C29-A441-32C92A25C9CB}"/>
                  </a:ext>
                </a:extLst>
              </p:cNvPr>
              <p:cNvSpPr/>
              <p:nvPr/>
            </p:nvSpPr>
            <p:spPr>
              <a:xfrm rot="16200000">
                <a:off x="2585160"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31" name="Rectangle 30">
                <a:extLst>
                  <a:ext uri="{FF2B5EF4-FFF2-40B4-BE49-F238E27FC236}">
                    <a16:creationId xmlns:a16="http://schemas.microsoft.com/office/drawing/2014/main" id="{2CAB54F2-0CDA-4C5C-8096-BB613FAC457C}"/>
                  </a:ext>
                </a:extLst>
              </p:cNvPr>
              <p:cNvSpPr/>
              <p:nvPr/>
            </p:nvSpPr>
            <p:spPr>
              <a:xfrm rot="16200000">
                <a:off x="2906344"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32" name="Rectangle 31">
                <a:extLst>
                  <a:ext uri="{FF2B5EF4-FFF2-40B4-BE49-F238E27FC236}">
                    <a16:creationId xmlns:a16="http://schemas.microsoft.com/office/drawing/2014/main" id="{F28CE80F-B413-43D4-BD27-3A6D98CEDAA3}"/>
                  </a:ext>
                </a:extLst>
              </p:cNvPr>
              <p:cNvSpPr/>
              <p:nvPr/>
            </p:nvSpPr>
            <p:spPr>
              <a:xfrm rot="16200000">
                <a:off x="3212929"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33" name="Rectangle 32">
                <a:extLst>
                  <a:ext uri="{FF2B5EF4-FFF2-40B4-BE49-F238E27FC236}">
                    <a16:creationId xmlns:a16="http://schemas.microsoft.com/office/drawing/2014/main" id="{ADFD4869-000B-4A57-83C9-5D5A7DC17F0A}"/>
                  </a:ext>
                </a:extLst>
              </p:cNvPr>
              <p:cNvSpPr/>
              <p:nvPr/>
            </p:nvSpPr>
            <p:spPr>
              <a:xfrm rot="16200000">
                <a:off x="3534113"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grpSp>
          <p:nvGrpSpPr>
            <p:cNvPr id="20" name="Group 19">
              <a:extLst>
                <a:ext uri="{FF2B5EF4-FFF2-40B4-BE49-F238E27FC236}">
                  <a16:creationId xmlns:a16="http://schemas.microsoft.com/office/drawing/2014/main" id="{8C571C2F-A153-40D1-92D0-BB2981ABAEF1}"/>
                </a:ext>
              </a:extLst>
            </p:cNvPr>
            <p:cNvGrpSpPr/>
            <p:nvPr/>
          </p:nvGrpSpPr>
          <p:grpSpPr>
            <a:xfrm>
              <a:off x="64770" y="2031999"/>
              <a:ext cx="1270137" cy="364957"/>
              <a:chOff x="2607047" y="2031999"/>
              <a:chExt cx="1270137" cy="364957"/>
            </a:xfrm>
          </p:grpSpPr>
          <p:sp>
            <p:nvSpPr>
              <p:cNvPr id="26" name="Rectangle 25">
                <a:extLst>
                  <a:ext uri="{FF2B5EF4-FFF2-40B4-BE49-F238E27FC236}">
                    <a16:creationId xmlns:a16="http://schemas.microsoft.com/office/drawing/2014/main" id="{DEB8AD19-F1C9-4759-9B11-088DB12D3FC7}"/>
                  </a:ext>
                </a:extLst>
              </p:cNvPr>
              <p:cNvSpPr/>
              <p:nvPr/>
            </p:nvSpPr>
            <p:spPr>
              <a:xfrm rot="16200000">
                <a:off x="2585160" y="2053886"/>
                <a:ext cx="364957" cy="321184"/>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27" name="Rectangle 26">
                <a:extLst>
                  <a:ext uri="{FF2B5EF4-FFF2-40B4-BE49-F238E27FC236}">
                    <a16:creationId xmlns:a16="http://schemas.microsoft.com/office/drawing/2014/main" id="{5EA04909-528F-495F-9510-7D3354C1F1EB}"/>
                  </a:ext>
                </a:extLst>
              </p:cNvPr>
              <p:cNvSpPr/>
              <p:nvPr/>
            </p:nvSpPr>
            <p:spPr>
              <a:xfrm rot="16200000">
                <a:off x="2906344" y="2053886"/>
                <a:ext cx="364957" cy="321184"/>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28" name="Rectangle 27">
                <a:extLst>
                  <a:ext uri="{FF2B5EF4-FFF2-40B4-BE49-F238E27FC236}">
                    <a16:creationId xmlns:a16="http://schemas.microsoft.com/office/drawing/2014/main" id="{E738A646-95A6-4D9C-9DD3-CF07758FE725}"/>
                  </a:ext>
                </a:extLst>
              </p:cNvPr>
              <p:cNvSpPr/>
              <p:nvPr/>
            </p:nvSpPr>
            <p:spPr>
              <a:xfrm rot="16200000">
                <a:off x="3212929" y="2053886"/>
                <a:ext cx="364957" cy="321184"/>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29" name="Rectangle 28">
                <a:extLst>
                  <a:ext uri="{FF2B5EF4-FFF2-40B4-BE49-F238E27FC236}">
                    <a16:creationId xmlns:a16="http://schemas.microsoft.com/office/drawing/2014/main" id="{FA56E242-CAE6-424E-AF44-A24A1260715F}"/>
                  </a:ext>
                </a:extLst>
              </p:cNvPr>
              <p:cNvSpPr/>
              <p:nvPr/>
            </p:nvSpPr>
            <p:spPr>
              <a:xfrm rot="16200000">
                <a:off x="3534113" y="2053886"/>
                <a:ext cx="364957" cy="321184"/>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grpSp>
          <p:nvGrpSpPr>
            <p:cNvPr id="21" name="Group 20">
              <a:extLst>
                <a:ext uri="{FF2B5EF4-FFF2-40B4-BE49-F238E27FC236}">
                  <a16:creationId xmlns:a16="http://schemas.microsoft.com/office/drawing/2014/main" id="{DA367F94-4DCD-4ED1-93B3-F3BED2144113}"/>
                </a:ext>
              </a:extLst>
            </p:cNvPr>
            <p:cNvGrpSpPr/>
            <p:nvPr/>
          </p:nvGrpSpPr>
          <p:grpSpPr>
            <a:xfrm>
              <a:off x="1334907" y="2031999"/>
              <a:ext cx="1270137" cy="364957"/>
              <a:chOff x="2607047" y="2031999"/>
              <a:chExt cx="1270137" cy="364957"/>
            </a:xfrm>
          </p:grpSpPr>
          <p:sp>
            <p:nvSpPr>
              <p:cNvPr id="22" name="Rectangle 21">
                <a:extLst>
                  <a:ext uri="{FF2B5EF4-FFF2-40B4-BE49-F238E27FC236}">
                    <a16:creationId xmlns:a16="http://schemas.microsoft.com/office/drawing/2014/main" id="{5448E54E-FB36-48DF-AEE2-5A5FDD698BFD}"/>
                  </a:ext>
                </a:extLst>
              </p:cNvPr>
              <p:cNvSpPr/>
              <p:nvPr/>
            </p:nvSpPr>
            <p:spPr>
              <a:xfrm rot="16200000">
                <a:off x="2585160"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23" name="Rectangle 22">
                <a:extLst>
                  <a:ext uri="{FF2B5EF4-FFF2-40B4-BE49-F238E27FC236}">
                    <a16:creationId xmlns:a16="http://schemas.microsoft.com/office/drawing/2014/main" id="{9FAD62FA-F9C2-4631-BEF3-9C3BE87E01DB}"/>
                  </a:ext>
                </a:extLst>
              </p:cNvPr>
              <p:cNvSpPr/>
              <p:nvPr/>
            </p:nvSpPr>
            <p:spPr>
              <a:xfrm rot="16200000">
                <a:off x="2906344"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24" name="Rectangle 23">
                <a:extLst>
                  <a:ext uri="{FF2B5EF4-FFF2-40B4-BE49-F238E27FC236}">
                    <a16:creationId xmlns:a16="http://schemas.microsoft.com/office/drawing/2014/main" id="{D9608723-42E3-4409-AF51-6D55F470EAE6}"/>
                  </a:ext>
                </a:extLst>
              </p:cNvPr>
              <p:cNvSpPr/>
              <p:nvPr/>
            </p:nvSpPr>
            <p:spPr>
              <a:xfrm rot="16200000">
                <a:off x="3212929" y="2053886"/>
                <a:ext cx="364957" cy="321184"/>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25" name="Rectangle 24">
                <a:extLst>
                  <a:ext uri="{FF2B5EF4-FFF2-40B4-BE49-F238E27FC236}">
                    <a16:creationId xmlns:a16="http://schemas.microsoft.com/office/drawing/2014/main" id="{4111FE68-35BC-457C-9B82-EECCF2E6A08F}"/>
                  </a:ext>
                </a:extLst>
              </p:cNvPr>
              <p:cNvSpPr/>
              <p:nvPr/>
            </p:nvSpPr>
            <p:spPr>
              <a:xfrm rot="16200000">
                <a:off x="3534113" y="2053886"/>
                <a:ext cx="364957" cy="321184"/>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grpSp>
      <p:sp>
        <p:nvSpPr>
          <p:cNvPr id="38" name="Rectangle 37">
            <a:extLst>
              <a:ext uri="{FF2B5EF4-FFF2-40B4-BE49-F238E27FC236}">
                <a16:creationId xmlns:a16="http://schemas.microsoft.com/office/drawing/2014/main" id="{5C46EBB3-C81E-437C-841D-A2CD5CE0C109}"/>
              </a:ext>
            </a:extLst>
          </p:cNvPr>
          <p:cNvSpPr/>
          <p:nvPr/>
        </p:nvSpPr>
        <p:spPr>
          <a:xfrm rot="16200000">
            <a:off x="9411896" y="3219296"/>
            <a:ext cx="242349" cy="2409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39" name="Rectangle 38">
            <a:extLst>
              <a:ext uri="{FF2B5EF4-FFF2-40B4-BE49-F238E27FC236}">
                <a16:creationId xmlns:a16="http://schemas.microsoft.com/office/drawing/2014/main" id="{463B1AC1-0B35-48C6-82E0-0683C22FF04E}"/>
              </a:ext>
            </a:extLst>
          </p:cNvPr>
          <p:cNvSpPr/>
          <p:nvPr/>
        </p:nvSpPr>
        <p:spPr>
          <a:xfrm rot="16200000">
            <a:off x="9652816" y="3219296"/>
            <a:ext cx="242349" cy="2409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40" name="Rectangle 39">
            <a:extLst>
              <a:ext uri="{FF2B5EF4-FFF2-40B4-BE49-F238E27FC236}">
                <a16:creationId xmlns:a16="http://schemas.microsoft.com/office/drawing/2014/main" id="{095A8FAC-80A4-43C0-A8FD-69C4897EC2AB}"/>
              </a:ext>
            </a:extLst>
          </p:cNvPr>
          <p:cNvSpPr/>
          <p:nvPr/>
        </p:nvSpPr>
        <p:spPr>
          <a:xfrm rot="16200000">
            <a:off x="9882785" y="3219296"/>
            <a:ext cx="242349" cy="2409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grpSp>
        <p:nvGrpSpPr>
          <p:cNvPr id="41" name="Group 40">
            <a:extLst>
              <a:ext uri="{FF2B5EF4-FFF2-40B4-BE49-F238E27FC236}">
                <a16:creationId xmlns:a16="http://schemas.microsoft.com/office/drawing/2014/main" id="{DC28D1A9-D3D3-4496-957C-5E6169842A4A}"/>
              </a:ext>
            </a:extLst>
          </p:cNvPr>
          <p:cNvGrpSpPr/>
          <p:nvPr/>
        </p:nvGrpSpPr>
        <p:grpSpPr>
          <a:xfrm>
            <a:off x="7505653" y="3218581"/>
            <a:ext cx="952728" cy="242349"/>
            <a:chOff x="2607047" y="2031999"/>
            <a:chExt cx="1270137" cy="364957"/>
          </a:xfrm>
        </p:grpSpPr>
        <p:sp>
          <p:nvSpPr>
            <p:cNvPr id="42" name="Rectangle 41">
              <a:extLst>
                <a:ext uri="{FF2B5EF4-FFF2-40B4-BE49-F238E27FC236}">
                  <a16:creationId xmlns:a16="http://schemas.microsoft.com/office/drawing/2014/main" id="{5DEA9427-5A6D-4AEC-BB52-3C809C6B0982}"/>
                </a:ext>
              </a:extLst>
            </p:cNvPr>
            <p:cNvSpPr/>
            <p:nvPr/>
          </p:nvSpPr>
          <p:spPr>
            <a:xfrm rot="16200000">
              <a:off x="2585160"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43" name="Rectangle 42">
              <a:extLst>
                <a:ext uri="{FF2B5EF4-FFF2-40B4-BE49-F238E27FC236}">
                  <a16:creationId xmlns:a16="http://schemas.microsoft.com/office/drawing/2014/main" id="{D3B79423-0383-43E9-900B-9995DCB0DE9D}"/>
                </a:ext>
              </a:extLst>
            </p:cNvPr>
            <p:cNvSpPr/>
            <p:nvPr/>
          </p:nvSpPr>
          <p:spPr>
            <a:xfrm rot="16200000">
              <a:off x="2906344"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44" name="Rectangle 43">
              <a:extLst>
                <a:ext uri="{FF2B5EF4-FFF2-40B4-BE49-F238E27FC236}">
                  <a16:creationId xmlns:a16="http://schemas.microsoft.com/office/drawing/2014/main" id="{91D76AAC-1250-4123-8973-BA552B15424C}"/>
                </a:ext>
              </a:extLst>
            </p:cNvPr>
            <p:cNvSpPr/>
            <p:nvPr/>
          </p:nvSpPr>
          <p:spPr>
            <a:xfrm rot="16200000">
              <a:off x="3212929"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45" name="Rectangle 44">
              <a:extLst>
                <a:ext uri="{FF2B5EF4-FFF2-40B4-BE49-F238E27FC236}">
                  <a16:creationId xmlns:a16="http://schemas.microsoft.com/office/drawing/2014/main" id="{029179B0-FCED-4983-9B2C-B704F9BF3360}"/>
                </a:ext>
              </a:extLst>
            </p:cNvPr>
            <p:cNvSpPr/>
            <p:nvPr/>
          </p:nvSpPr>
          <p:spPr>
            <a:xfrm rot="16200000">
              <a:off x="3534113"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grpSp>
        <p:nvGrpSpPr>
          <p:cNvPr id="46" name="Group 45">
            <a:extLst>
              <a:ext uri="{FF2B5EF4-FFF2-40B4-BE49-F238E27FC236}">
                <a16:creationId xmlns:a16="http://schemas.microsoft.com/office/drawing/2014/main" id="{406539FF-8EFD-4DD8-AB8F-1EA301BFE4FF}"/>
              </a:ext>
            </a:extLst>
          </p:cNvPr>
          <p:cNvGrpSpPr/>
          <p:nvPr/>
        </p:nvGrpSpPr>
        <p:grpSpPr>
          <a:xfrm>
            <a:off x="8458381" y="3218581"/>
            <a:ext cx="952728" cy="242349"/>
            <a:chOff x="2607047" y="2031999"/>
            <a:chExt cx="1270137" cy="364957"/>
          </a:xfrm>
        </p:grpSpPr>
        <p:sp>
          <p:nvSpPr>
            <p:cNvPr id="47" name="Rectangle 46">
              <a:extLst>
                <a:ext uri="{FF2B5EF4-FFF2-40B4-BE49-F238E27FC236}">
                  <a16:creationId xmlns:a16="http://schemas.microsoft.com/office/drawing/2014/main" id="{18756FC7-B1F2-413B-AD65-07AF71BC94ED}"/>
                </a:ext>
              </a:extLst>
            </p:cNvPr>
            <p:cNvSpPr/>
            <p:nvPr/>
          </p:nvSpPr>
          <p:spPr>
            <a:xfrm rot="16200000">
              <a:off x="2585160"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48" name="Rectangle 47">
              <a:extLst>
                <a:ext uri="{FF2B5EF4-FFF2-40B4-BE49-F238E27FC236}">
                  <a16:creationId xmlns:a16="http://schemas.microsoft.com/office/drawing/2014/main" id="{5FB3C23B-EEC4-4554-BC7A-3F4B0258113D}"/>
                </a:ext>
              </a:extLst>
            </p:cNvPr>
            <p:cNvSpPr/>
            <p:nvPr/>
          </p:nvSpPr>
          <p:spPr>
            <a:xfrm rot="16200000">
              <a:off x="2906344"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49" name="Rectangle 48">
              <a:extLst>
                <a:ext uri="{FF2B5EF4-FFF2-40B4-BE49-F238E27FC236}">
                  <a16:creationId xmlns:a16="http://schemas.microsoft.com/office/drawing/2014/main" id="{B6D3315F-C233-4BF3-8BA8-0BD0E2064DFE}"/>
                </a:ext>
              </a:extLst>
            </p:cNvPr>
            <p:cNvSpPr/>
            <p:nvPr/>
          </p:nvSpPr>
          <p:spPr>
            <a:xfrm rot="16200000">
              <a:off x="3212929"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50" name="Rectangle 49">
              <a:extLst>
                <a:ext uri="{FF2B5EF4-FFF2-40B4-BE49-F238E27FC236}">
                  <a16:creationId xmlns:a16="http://schemas.microsoft.com/office/drawing/2014/main" id="{31AE19C2-EDDC-4D5F-8048-BC4E111087C1}"/>
                </a:ext>
              </a:extLst>
            </p:cNvPr>
            <p:cNvSpPr/>
            <p:nvPr/>
          </p:nvSpPr>
          <p:spPr>
            <a:xfrm rot="16200000">
              <a:off x="3534113"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sp>
        <p:nvSpPr>
          <p:cNvPr id="51" name="TextBox 50">
            <a:extLst>
              <a:ext uri="{FF2B5EF4-FFF2-40B4-BE49-F238E27FC236}">
                <a16:creationId xmlns:a16="http://schemas.microsoft.com/office/drawing/2014/main" id="{27473C36-0ED5-4CB1-A3F0-67AE22F4B9DB}"/>
              </a:ext>
            </a:extLst>
          </p:cNvPr>
          <p:cNvSpPr txBox="1"/>
          <p:nvPr/>
        </p:nvSpPr>
        <p:spPr>
          <a:xfrm>
            <a:off x="10209505" y="3161505"/>
            <a:ext cx="1326004" cy="369332"/>
          </a:xfrm>
          <a:prstGeom prst="rect">
            <a:avLst/>
          </a:prstGeom>
          <a:noFill/>
        </p:spPr>
        <p:txBody>
          <a:bodyPr wrap="none" rtlCol="0">
            <a:spAutoFit/>
          </a:bodyPr>
          <a:lstStyle/>
          <a:p>
            <a:r>
              <a:rPr lang="en-US" b="0" dirty="0" err="1">
                <a:latin typeface="Gill Sans Light"/>
                <a:ea typeface="Gill Sans" charset="0"/>
                <a:cs typeface="Gill Sans" charset="0"/>
              </a:rPr>
              <a:t>Inode</a:t>
            </a:r>
            <a:r>
              <a:rPr lang="en-US" b="0" dirty="0">
                <a:latin typeface="Gill Sans Light"/>
                <a:ea typeface="Gill Sans" charset="0"/>
                <a:cs typeface="Gill Sans" charset="0"/>
              </a:rPr>
              <a:t> table</a:t>
            </a:r>
          </a:p>
        </p:txBody>
      </p:sp>
      <p:grpSp>
        <p:nvGrpSpPr>
          <p:cNvPr id="52" name="Group 51">
            <a:extLst>
              <a:ext uri="{FF2B5EF4-FFF2-40B4-BE49-F238E27FC236}">
                <a16:creationId xmlns:a16="http://schemas.microsoft.com/office/drawing/2014/main" id="{748E4DCD-CF52-41E4-911B-8AFE37ABCC87}"/>
              </a:ext>
            </a:extLst>
          </p:cNvPr>
          <p:cNvGrpSpPr/>
          <p:nvPr/>
        </p:nvGrpSpPr>
        <p:grpSpPr>
          <a:xfrm>
            <a:off x="8270484" y="3585142"/>
            <a:ext cx="1457827" cy="761444"/>
            <a:chOff x="1744000" y="2182577"/>
            <a:chExt cx="1430729" cy="918973"/>
          </a:xfrm>
        </p:grpSpPr>
        <p:sp>
          <p:nvSpPr>
            <p:cNvPr id="53" name="Rectangle 52">
              <a:extLst>
                <a:ext uri="{FF2B5EF4-FFF2-40B4-BE49-F238E27FC236}">
                  <a16:creationId xmlns:a16="http://schemas.microsoft.com/office/drawing/2014/main" id="{56D448C7-21DC-457D-A1FC-EE80B5D6069D}"/>
                </a:ext>
              </a:extLst>
            </p:cNvPr>
            <p:cNvSpPr/>
            <p:nvPr/>
          </p:nvSpPr>
          <p:spPr>
            <a:xfrm rot="16200000">
              <a:off x="1882705" y="2758480"/>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54" name="Rectangle 53">
              <a:extLst>
                <a:ext uri="{FF2B5EF4-FFF2-40B4-BE49-F238E27FC236}">
                  <a16:creationId xmlns:a16="http://schemas.microsoft.com/office/drawing/2014/main" id="{75CB07E6-7B84-40C0-A51C-0B071E1F1445}"/>
                </a:ext>
              </a:extLst>
            </p:cNvPr>
            <p:cNvSpPr/>
            <p:nvPr/>
          </p:nvSpPr>
          <p:spPr>
            <a:xfrm rot="16200000">
              <a:off x="2203889" y="2758480"/>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55" name="Rectangle 54">
              <a:extLst>
                <a:ext uri="{FF2B5EF4-FFF2-40B4-BE49-F238E27FC236}">
                  <a16:creationId xmlns:a16="http://schemas.microsoft.com/office/drawing/2014/main" id="{A4A13C24-BAD2-4696-8CE9-99308A4591FF}"/>
                </a:ext>
              </a:extLst>
            </p:cNvPr>
            <p:cNvSpPr/>
            <p:nvPr/>
          </p:nvSpPr>
          <p:spPr>
            <a:xfrm rot="16200000">
              <a:off x="2510474" y="2758480"/>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56" name="Rectangle 55">
              <a:extLst>
                <a:ext uri="{FF2B5EF4-FFF2-40B4-BE49-F238E27FC236}">
                  <a16:creationId xmlns:a16="http://schemas.microsoft.com/office/drawing/2014/main" id="{D559F166-2E9B-474C-9A06-072571CAE663}"/>
                </a:ext>
              </a:extLst>
            </p:cNvPr>
            <p:cNvSpPr/>
            <p:nvPr/>
          </p:nvSpPr>
          <p:spPr>
            <a:xfrm rot="16200000">
              <a:off x="2831658" y="2758480"/>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57" name="Rectangle 56">
              <a:extLst>
                <a:ext uri="{FF2B5EF4-FFF2-40B4-BE49-F238E27FC236}">
                  <a16:creationId xmlns:a16="http://schemas.microsoft.com/office/drawing/2014/main" id="{482C97F3-B802-403B-BAE5-FD30E61D873E}"/>
                </a:ext>
              </a:extLst>
            </p:cNvPr>
            <p:cNvSpPr/>
            <p:nvPr/>
          </p:nvSpPr>
          <p:spPr>
            <a:xfrm rot="16200000">
              <a:off x="2781130" y="2234544"/>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58" name="Rectangle 57">
              <a:extLst>
                <a:ext uri="{FF2B5EF4-FFF2-40B4-BE49-F238E27FC236}">
                  <a16:creationId xmlns:a16="http://schemas.microsoft.com/office/drawing/2014/main" id="{D5C29844-D6B7-470B-9A7B-7C20FE416642}"/>
                </a:ext>
              </a:extLst>
            </p:cNvPr>
            <p:cNvSpPr/>
            <p:nvPr/>
          </p:nvSpPr>
          <p:spPr>
            <a:xfrm rot="16200000">
              <a:off x="1722113" y="2204464"/>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59" name="Rectangle 58">
              <a:extLst>
                <a:ext uri="{FF2B5EF4-FFF2-40B4-BE49-F238E27FC236}">
                  <a16:creationId xmlns:a16="http://schemas.microsoft.com/office/drawing/2014/main" id="{21E699AA-6504-4A94-A351-A36763BF74F7}"/>
                </a:ext>
              </a:extLst>
            </p:cNvPr>
            <p:cNvSpPr/>
            <p:nvPr/>
          </p:nvSpPr>
          <p:spPr>
            <a:xfrm rot="16200000">
              <a:off x="2206034" y="2234544"/>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sp>
        <p:nvSpPr>
          <p:cNvPr id="60" name="TextBox 59">
            <a:extLst>
              <a:ext uri="{FF2B5EF4-FFF2-40B4-BE49-F238E27FC236}">
                <a16:creationId xmlns:a16="http://schemas.microsoft.com/office/drawing/2014/main" id="{0386CA2D-374E-492A-9F3F-435FB8923DB4}"/>
              </a:ext>
            </a:extLst>
          </p:cNvPr>
          <p:cNvSpPr txBox="1"/>
          <p:nvPr/>
        </p:nvSpPr>
        <p:spPr>
          <a:xfrm>
            <a:off x="10217437" y="3859522"/>
            <a:ext cx="1107996" cy="646331"/>
          </a:xfrm>
          <a:prstGeom prst="rect">
            <a:avLst/>
          </a:prstGeom>
          <a:noFill/>
        </p:spPr>
        <p:txBody>
          <a:bodyPr wrap="none" rtlCol="0">
            <a:spAutoFit/>
          </a:bodyPr>
          <a:lstStyle/>
          <a:p>
            <a:r>
              <a:rPr lang="en-US" b="0" dirty="0">
                <a:latin typeface="Gill Sans Light"/>
                <a:ea typeface="Gill Sans" charset="0"/>
                <a:cs typeface="Gill Sans" charset="0"/>
              </a:rPr>
              <a:t>Directory</a:t>
            </a:r>
          </a:p>
          <a:p>
            <a:r>
              <a:rPr lang="en-US" b="0" dirty="0">
                <a:latin typeface="Gill Sans Light"/>
                <a:ea typeface="Gill Sans" charset="0"/>
                <a:cs typeface="Gill Sans" charset="0"/>
              </a:rPr>
              <a:t>entries</a:t>
            </a:r>
          </a:p>
        </p:txBody>
      </p:sp>
      <p:sp>
        <p:nvSpPr>
          <p:cNvPr id="61" name="Rectangle 60">
            <a:extLst>
              <a:ext uri="{FF2B5EF4-FFF2-40B4-BE49-F238E27FC236}">
                <a16:creationId xmlns:a16="http://schemas.microsoft.com/office/drawing/2014/main" id="{21855B53-A502-417D-859B-F966609E345E}"/>
              </a:ext>
            </a:extLst>
          </p:cNvPr>
          <p:cNvSpPr/>
          <p:nvPr/>
        </p:nvSpPr>
        <p:spPr>
          <a:xfrm rot="16200000">
            <a:off x="8214098" y="2174700"/>
            <a:ext cx="121398" cy="161856"/>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62" name="Rectangle 61">
            <a:extLst>
              <a:ext uri="{FF2B5EF4-FFF2-40B4-BE49-F238E27FC236}">
                <a16:creationId xmlns:a16="http://schemas.microsoft.com/office/drawing/2014/main" id="{83B39921-B077-4C55-BDCD-A32ED58F01B0}"/>
              </a:ext>
            </a:extLst>
          </p:cNvPr>
          <p:cNvSpPr/>
          <p:nvPr/>
        </p:nvSpPr>
        <p:spPr>
          <a:xfrm rot="16200000">
            <a:off x="8438814" y="3229006"/>
            <a:ext cx="242349" cy="240920"/>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64" name="Rectangle 63">
            <a:extLst>
              <a:ext uri="{FF2B5EF4-FFF2-40B4-BE49-F238E27FC236}">
                <a16:creationId xmlns:a16="http://schemas.microsoft.com/office/drawing/2014/main" id="{70648F6A-322D-42D6-9A0B-A2273E8A1A1B}"/>
              </a:ext>
            </a:extLst>
          </p:cNvPr>
          <p:cNvSpPr/>
          <p:nvPr/>
        </p:nvSpPr>
        <p:spPr>
          <a:xfrm rot="16200000">
            <a:off x="9103272" y="4031753"/>
            <a:ext cx="302397" cy="327267"/>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107" name="Rectangle 106">
            <a:extLst>
              <a:ext uri="{FF2B5EF4-FFF2-40B4-BE49-F238E27FC236}">
                <a16:creationId xmlns:a16="http://schemas.microsoft.com/office/drawing/2014/main" id="{2037F2DD-D730-4C06-BD05-E83B32B16C2F}"/>
              </a:ext>
            </a:extLst>
          </p:cNvPr>
          <p:cNvSpPr/>
          <p:nvPr/>
        </p:nvSpPr>
        <p:spPr>
          <a:xfrm>
            <a:off x="3158624" y="5172056"/>
            <a:ext cx="7930449" cy="62347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08" name="TextBox 107">
            <a:extLst>
              <a:ext uri="{FF2B5EF4-FFF2-40B4-BE49-F238E27FC236}">
                <a16:creationId xmlns:a16="http://schemas.microsoft.com/office/drawing/2014/main" id="{63DD39DB-0D70-4929-80A1-B75E6C27EBA8}"/>
              </a:ext>
            </a:extLst>
          </p:cNvPr>
          <p:cNvSpPr txBox="1"/>
          <p:nvPr/>
        </p:nvSpPr>
        <p:spPr>
          <a:xfrm>
            <a:off x="3123460" y="5815028"/>
            <a:ext cx="5355953" cy="400110"/>
          </a:xfrm>
          <a:prstGeom prst="rect">
            <a:avLst/>
          </a:prstGeom>
          <a:noFill/>
        </p:spPr>
        <p:txBody>
          <a:bodyPr wrap="none" rtlCol="0">
            <a:spAutoFit/>
          </a:bodyPr>
          <a:lstStyle/>
          <a:p>
            <a:r>
              <a:rPr lang="en-US" sz="2000" b="0" dirty="0">
                <a:latin typeface="Gill Sans Light"/>
                <a:ea typeface="Gill Sans" charset="0"/>
                <a:cs typeface="Gill Sans" charset="0"/>
              </a:rPr>
              <a:t>Log: in non-volatile storage (Flash or on Disk)</a:t>
            </a:r>
          </a:p>
        </p:txBody>
      </p:sp>
      <p:sp>
        <p:nvSpPr>
          <p:cNvPr id="109" name="TextBox 108">
            <a:extLst>
              <a:ext uri="{FF2B5EF4-FFF2-40B4-BE49-F238E27FC236}">
                <a16:creationId xmlns:a16="http://schemas.microsoft.com/office/drawing/2014/main" id="{72094700-1992-4B28-B04C-A163F77D347D}"/>
              </a:ext>
            </a:extLst>
          </p:cNvPr>
          <p:cNvSpPr txBox="1"/>
          <p:nvPr/>
        </p:nvSpPr>
        <p:spPr>
          <a:xfrm>
            <a:off x="10340117" y="4505778"/>
            <a:ext cx="697627" cy="369332"/>
          </a:xfrm>
          <a:prstGeom prst="rect">
            <a:avLst/>
          </a:prstGeom>
          <a:noFill/>
        </p:spPr>
        <p:txBody>
          <a:bodyPr wrap="none" rtlCol="0">
            <a:spAutoFit/>
          </a:bodyPr>
          <a:lstStyle/>
          <a:p>
            <a:r>
              <a:rPr lang="en-US" b="0" dirty="0">
                <a:solidFill>
                  <a:srgbClr val="FF0000"/>
                </a:solidFill>
                <a:latin typeface="Gill Sans Light"/>
                <a:ea typeface="Gill Sans" charset="0"/>
                <a:cs typeface="Gill Sans" charset="0"/>
              </a:rPr>
              <a:t>head</a:t>
            </a:r>
          </a:p>
        </p:txBody>
      </p:sp>
      <p:cxnSp>
        <p:nvCxnSpPr>
          <p:cNvPr id="110" name="Straight Arrow Connector 109">
            <a:extLst>
              <a:ext uri="{FF2B5EF4-FFF2-40B4-BE49-F238E27FC236}">
                <a16:creationId xmlns:a16="http://schemas.microsoft.com/office/drawing/2014/main" id="{D29EA594-1F93-43B3-8227-BD885C6BE929}"/>
              </a:ext>
            </a:extLst>
          </p:cNvPr>
          <p:cNvCxnSpPr>
            <a:cxnSpLocks/>
            <a:stCxn id="109" idx="2"/>
          </p:cNvCxnSpPr>
          <p:nvPr/>
        </p:nvCxnSpPr>
        <p:spPr>
          <a:xfrm flipH="1">
            <a:off x="10654075" y="4875110"/>
            <a:ext cx="13215" cy="296947"/>
          </a:xfrm>
          <a:prstGeom prst="straightConnector1">
            <a:avLst/>
          </a:prstGeom>
          <a:ln>
            <a:solidFill>
              <a:srgbClr val="FC230C"/>
            </a:solidFill>
            <a:tailEnd type="arrow"/>
          </a:ln>
        </p:spPr>
        <p:style>
          <a:lnRef idx="2">
            <a:schemeClr val="accent1"/>
          </a:lnRef>
          <a:fillRef idx="0">
            <a:schemeClr val="accent1"/>
          </a:fillRef>
          <a:effectRef idx="1">
            <a:schemeClr val="accent1"/>
          </a:effectRef>
          <a:fontRef idx="minor">
            <a:schemeClr val="tx1"/>
          </a:fontRef>
        </p:style>
      </p:cxnSp>
      <p:sp>
        <p:nvSpPr>
          <p:cNvPr id="113" name="Rectangle 112">
            <a:extLst>
              <a:ext uri="{FF2B5EF4-FFF2-40B4-BE49-F238E27FC236}">
                <a16:creationId xmlns:a16="http://schemas.microsoft.com/office/drawing/2014/main" id="{30BFDF86-2705-40F9-B60C-4A746299250F}"/>
              </a:ext>
            </a:extLst>
          </p:cNvPr>
          <p:cNvSpPr/>
          <p:nvPr/>
        </p:nvSpPr>
        <p:spPr>
          <a:xfrm>
            <a:off x="5514108" y="5181767"/>
            <a:ext cx="1583250" cy="613762"/>
          </a:xfrm>
          <a:prstGeom prst="rect">
            <a:avLst/>
          </a:prstGeom>
          <a:solidFill>
            <a:schemeClr val="accent6">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14" name="TextBox 113">
            <a:extLst>
              <a:ext uri="{FF2B5EF4-FFF2-40B4-BE49-F238E27FC236}">
                <a16:creationId xmlns:a16="http://schemas.microsoft.com/office/drawing/2014/main" id="{BCDE84EA-3151-4D6F-AF14-B9FB89F0E1E0}"/>
              </a:ext>
            </a:extLst>
          </p:cNvPr>
          <p:cNvSpPr txBox="1"/>
          <p:nvPr/>
        </p:nvSpPr>
        <p:spPr>
          <a:xfrm>
            <a:off x="5837146" y="5181767"/>
            <a:ext cx="1005403" cy="369332"/>
          </a:xfrm>
          <a:prstGeom prst="rect">
            <a:avLst/>
          </a:prstGeom>
          <a:noFill/>
        </p:spPr>
        <p:txBody>
          <a:bodyPr wrap="none" rtlCol="0">
            <a:spAutoFit/>
          </a:bodyPr>
          <a:lstStyle/>
          <a:p>
            <a:r>
              <a:rPr lang="en-US" b="0" dirty="0">
                <a:latin typeface="Gill Sans Light"/>
                <a:ea typeface="Gill Sans" charset="0"/>
                <a:cs typeface="Gill Sans" charset="0"/>
              </a:rPr>
              <a:t>pending</a:t>
            </a:r>
          </a:p>
        </p:txBody>
      </p:sp>
      <p:sp>
        <p:nvSpPr>
          <p:cNvPr id="115" name="TextBox 114">
            <a:extLst>
              <a:ext uri="{FF2B5EF4-FFF2-40B4-BE49-F238E27FC236}">
                <a16:creationId xmlns:a16="http://schemas.microsoft.com/office/drawing/2014/main" id="{0926CC66-74D6-4FED-A769-534975D10B69}"/>
              </a:ext>
            </a:extLst>
          </p:cNvPr>
          <p:cNvSpPr txBox="1"/>
          <p:nvPr/>
        </p:nvSpPr>
        <p:spPr>
          <a:xfrm>
            <a:off x="4428723" y="5185259"/>
            <a:ext cx="697627" cy="369332"/>
          </a:xfrm>
          <a:prstGeom prst="rect">
            <a:avLst/>
          </a:prstGeom>
          <a:noFill/>
        </p:spPr>
        <p:txBody>
          <a:bodyPr wrap="none" rtlCol="0">
            <a:spAutoFit/>
          </a:bodyPr>
          <a:lstStyle/>
          <a:p>
            <a:r>
              <a:rPr lang="en-US" b="0" dirty="0">
                <a:latin typeface="Gill Sans Light"/>
                <a:ea typeface="Gill Sans" charset="0"/>
                <a:cs typeface="Gill Sans" charset="0"/>
              </a:rPr>
              <a:t>done</a:t>
            </a:r>
          </a:p>
        </p:txBody>
      </p:sp>
      <p:sp>
        <p:nvSpPr>
          <p:cNvPr id="117" name="TextBox 116">
            <a:extLst>
              <a:ext uri="{FF2B5EF4-FFF2-40B4-BE49-F238E27FC236}">
                <a16:creationId xmlns:a16="http://schemas.microsoft.com/office/drawing/2014/main" id="{510A2651-810F-40B8-B10F-42EEBCDC2A5D}"/>
              </a:ext>
            </a:extLst>
          </p:cNvPr>
          <p:cNvSpPr txBox="1"/>
          <p:nvPr/>
        </p:nvSpPr>
        <p:spPr>
          <a:xfrm rot="16200000">
            <a:off x="6977635" y="5300522"/>
            <a:ext cx="633507" cy="369332"/>
          </a:xfrm>
          <a:prstGeom prst="rect">
            <a:avLst/>
          </a:prstGeom>
          <a:solidFill>
            <a:schemeClr val="accent3">
              <a:lumMod val="40000"/>
              <a:lumOff val="60000"/>
            </a:schemeClr>
          </a:solidFill>
          <a:ln>
            <a:solidFill>
              <a:srgbClr val="000090"/>
            </a:solidFill>
          </a:ln>
        </p:spPr>
        <p:txBody>
          <a:bodyPr wrap="none" rtlCol="0">
            <a:spAutoFit/>
          </a:bodyPr>
          <a:lstStyle/>
          <a:p>
            <a:r>
              <a:rPr lang="en-US" b="0" dirty="0">
                <a:latin typeface="Gill Sans Light"/>
                <a:ea typeface="Gill Sans" charset="0"/>
                <a:cs typeface="Gill Sans" charset="0"/>
              </a:rPr>
              <a:t>start</a:t>
            </a:r>
          </a:p>
        </p:txBody>
      </p:sp>
      <p:grpSp>
        <p:nvGrpSpPr>
          <p:cNvPr id="120" name="Group 119">
            <a:extLst>
              <a:ext uri="{FF2B5EF4-FFF2-40B4-BE49-F238E27FC236}">
                <a16:creationId xmlns:a16="http://schemas.microsoft.com/office/drawing/2014/main" id="{EE5291DF-99AB-4DDF-96F0-21D8AD943F39}"/>
              </a:ext>
            </a:extLst>
          </p:cNvPr>
          <p:cNvGrpSpPr/>
          <p:nvPr/>
        </p:nvGrpSpPr>
        <p:grpSpPr>
          <a:xfrm>
            <a:off x="7479055" y="2265294"/>
            <a:ext cx="816104" cy="3530236"/>
            <a:chOff x="5076782" y="2429813"/>
            <a:chExt cx="816104" cy="3530236"/>
          </a:xfrm>
        </p:grpSpPr>
        <p:grpSp>
          <p:nvGrpSpPr>
            <p:cNvPr id="122" name="Group 121">
              <a:extLst>
                <a:ext uri="{FF2B5EF4-FFF2-40B4-BE49-F238E27FC236}">
                  <a16:creationId xmlns:a16="http://schemas.microsoft.com/office/drawing/2014/main" id="{A15D4856-1664-4365-A284-CE5EA912CF8B}"/>
                </a:ext>
              </a:extLst>
            </p:cNvPr>
            <p:cNvGrpSpPr/>
            <p:nvPr/>
          </p:nvGrpSpPr>
          <p:grpSpPr>
            <a:xfrm>
              <a:off x="5135148" y="5628477"/>
              <a:ext cx="640069" cy="131108"/>
              <a:chOff x="5252815" y="1247958"/>
              <a:chExt cx="640069" cy="131108"/>
            </a:xfrm>
          </p:grpSpPr>
          <p:grpSp>
            <p:nvGrpSpPr>
              <p:cNvPr id="125" name="Group 124">
                <a:extLst>
                  <a:ext uri="{FF2B5EF4-FFF2-40B4-BE49-F238E27FC236}">
                    <a16:creationId xmlns:a16="http://schemas.microsoft.com/office/drawing/2014/main" id="{DC6AA099-217F-49FE-A80D-D9DF5748F005}"/>
                  </a:ext>
                </a:extLst>
              </p:cNvPr>
              <p:cNvGrpSpPr/>
              <p:nvPr/>
            </p:nvGrpSpPr>
            <p:grpSpPr>
              <a:xfrm>
                <a:off x="5252815" y="1247958"/>
                <a:ext cx="640069" cy="121398"/>
                <a:chOff x="2607047" y="2031999"/>
                <a:chExt cx="1270137" cy="364957"/>
              </a:xfrm>
            </p:grpSpPr>
            <p:sp>
              <p:nvSpPr>
                <p:cNvPr id="127" name="Rectangle 126">
                  <a:extLst>
                    <a:ext uri="{FF2B5EF4-FFF2-40B4-BE49-F238E27FC236}">
                      <a16:creationId xmlns:a16="http://schemas.microsoft.com/office/drawing/2014/main" id="{3C9B80B8-22B6-4041-80A4-AA7D3746242F}"/>
                    </a:ext>
                  </a:extLst>
                </p:cNvPr>
                <p:cNvSpPr/>
                <p:nvPr/>
              </p:nvSpPr>
              <p:spPr>
                <a:xfrm rot="16200000">
                  <a:off x="2585160"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28" name="Rectangle 127">
                  <a:extLst>
                    <a:ext uri="{FF2B5EF4-FFF2-40B4-BE49-F238E27FC236}">
                      <a16:creationId xmlns:a16="http://schemas.microsoft.com/office/drawing/2014/main" id="{FA689DAD-E539-40C5-B08A-6300C97E5E98}"/>
                    </a:ext>
                  </a:extLst>
                </p:cNvPr>
                <p:cNvSpPr/>
                <p:nvPr/>
              </p:nvSpPr>
              <p:spPr>
                <a:xfrm rot="16200000">
                  <a:off x="2906344"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29" name="Rectangle 128">
                  <a:extLst>
                    <a:ext uri="{FF2B5EF4-FFF2-40B4-BE49-F238E27FC236}">
                      <a16:creationId xmlns:a16="http://schemas.microsoft.com/office/drawing/2014/main" id="{7F78DE5D-A765-463A-BB34-09051B1272DE}"/>
                    </a:ext>
                  </a:extLst>
                </p:cNvPr>
                <p:cNvSpPr/>
                <p:nvPr/>
              </p:nvSpPr>
              <p:spPr>
                <a:xfrm rot="16200000">
                  <a:off x="3212929" y="2053886"/>
                  <a:ext cx="364957" cy="321184"/>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30" name="Rectangle 129">
                  <a:extLst>
                    <a:ext uri="{FF2B5EF4-FFF2-40B4-BE49-F238E27FC236}">
                      <a16:creationId xmlns:a16="http://schemas.microsoft.com/office/drawing/2014/main" id="{68D869F6-09BA-4293-9ADB-EED54DFD61A9}"/>
                    </a:ext>
                  </a:extLst>
                </p:cNvPr>
                <p:cNvSpPr/>
                <p:nvPr/>
              </p:nvSpPr>
              <p:spPr>
                <a:xfrm rot="16200000">
                  <a:off x="3534113" y="2053886"/>
                  <a:ext cx="364957" cy="321184"/>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grpSp>
          <p:sp>
            <p:nvSpPr>
              <p:cNvPr id="126" name="Rectangle 125">
                <a:extLst>
                  <a:ext uri="{FF2B5EF4-FFF2-40B4-BE49-F238E27FC236}">
                    <a16:creationId xmlns:a16="http://schemas.microsoft.com/office/drawing/2014/main" id="{95B6CAA1-8C58-4F9C-8DD6-E916E7239991}"/>
                  </a:ext>
                </a:extLst>
              </p:cNvPr>
              <p:cNvSpPr/>
              <p:nvPr/>
            </p:nvSpPr>
            <p:spPr>
              <a:xfrm rot="16200000">
                <a:off x="5282734" y="1237439"/>
                <a:ext cx="121398" cy="16185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grpSp>
        <p:sp>
          <p:nvSpPr>
            <p:cNvPr id="123" name="Rectangle 122">
              <a:extLst>
                <a:ext uri="{FF2B5EF4-FFF2-40B4-BE49-F238E27FC236}">
                  <a16:creationId xmlns:a16="http://schemas.microsoft.com/office/drawing/2014/main" id="{DB7AA19F-6283-406E-8BF2-681EF47D0956}"/>
                </a:ext>
              </a:extLst>
            </p:cNvPr>
            <p:cNvSpPr/>
            <p:nvPr/>
          </p:nvSpPr>
          <p:spPr>
            <a:xfrm>
              <a:off x="5076782" y="5349778"/>
              <a:ext cx="698435" cy="61027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24" name="Freeform 97">
              <a:extLst>
                <a:ext uri="{FF2B5EF4-FFF2-40B4-BE49-F238E27FC236}">
                  <a16:creationId xmlns:a16="http://schemas.microsoft.com/office/drawing/2014/main" id="{8E7398A5-E7C0-41D6-9845-62EC377CE8E4}"/>
                </a:ext>
              </a:extLst>
            </p:cNvPr>
            <p:cNvSpPr/>
            <p:nvPr/>
          </p:nvSpPr>
          <p:spPr>
            <a:xfrm>
              <a:off x="5190856" y="2429813"/>
              <a:ext cx="702030" cy="3236095"/>
            </a:xfrm>
            <a:custGeom>
              <a:avLst/>
              <a:gdLst>
                <a:gd name="connsiteX0" fmla="*/ 14270 w 314088"/>
                <a:gd name="connsiteY0" fmla="*/ 485144 h 485144"/>
                <a:gd name="connsiteX1" fmla="*/ 28541 w 314088"/>
                <a:gd name="connsiteY1" fmla="*/ 242572 h 485144"/>
                <a:gd name="connsiteX2" fmla="*/ 271144 w 314088"/>
                <a:gd name="connsiteY2" fmla="*/ 214034 h 485144"/>
                <a:gd name="connsiteX3" fmla="*/ 313956 w 314088"/>
                <a:gd name="connsiteY3" fmla="*/ 0 h 485144"/>
                <a:gd name="connsiteX4" fmla="*/ 313956 w 314088"/>
                <a:gd name="connsiteY4" fmla="*/ 0 h 485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88" h="485144">
                  <a:moveTo>
                    <a:pt x="14270" y="485144"/>
                  </a:moveTo>
                  <a:cubicBezTo>
                    <a:pt x="-1" y="386450"/>
                    <a:pt x="-14271" y="287757"/>
                    <a:pt x="28541" y="242572"/>
                  </a:cubicBezTo>
                  <a:cubicBezTo>
                    <a:pt x="71353" y="197387"/>
                    <a:pt x="223575" y="254463"/>
                    <a:pt x="271144" y="214034"/>
                  </a:cubicBezTo>
                  <a:cubicBezTo>
                    <a:pt x="318713" y="173605"/>
                    <a:pt x="313956" y="0"/>
                    <a:pt x="313956" y="0"/>
                  </a:cubicBezTo>
                  <a:lnTo>
                    <a:pt x="313956" y="0"/>
                  </a:lnTo>
                </a:path>
              </a:pathLst>
            </a:custGeom>
            <a:ln>
              <a:solidFill>
                <a:srgbClr val="000090"/>
              </a:solidFill>
              <a:headEnd type="ova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0">
                <a:latin typeface="Gill Sans Light"/>
                <a:ea typeface="Gill Sans" charset="0"/>
                <a:cs typeface="Gill Sans" charset="0"/>
              </a:endParaRPr>
            </a:p>
          </p:txBody>
        </p:sp>
      </p:grpSp>
      <p:grpSp>
        <p:nvGrpSpPr>
          <p:cNvPr id="131" name="Group 130">
            <a:extLst>
              <a:ext uri="{FF2B5EF4-FFF2-40B4-BE49-F238E27FC236}">
                <a16:creationId xmlns:a16="http://schemas.microsoft.com/office/drawing/2014/main" id="{B1DEEC6A-D1DC-4296-A5B7-083AE9CC3AD9}"/>
              </a:ext>
            </a:extLst>
          </p:cNvPr>
          <p:cNvGrpSpPr/>
          <p:nvPr/>
        </p:nvGrpSpPr>
        <p:grpSpPr>
          <a:xfrm>
            <a:off x="8188295" y="3387561"/>
            <a:ext cx="818671" cy="2403608"/>
            <a:chOff x="5786022" y="3654034"/>
            <a:chExt cx="818671" cy="2301654"/>
          </a:xfrm>
        </p:grpSpPr>
        <p:grpSp>
          <p:nvGrpSpPr>
            <p:cNvPr id="132" name="Group 131">
              <a:extLst>
                <a:ext uri="{FF2B5EF4-FFF2-40B4-BE49-F238E27FC236}">
                  <a16:creationId xmlns:a16="http://schemas.microsoft.com/office/drawing/2014/main" id="{799509F9-8A0E-4510-A259-2100A13FC74D}"/>
                </a:ext>
              </a:extLst>
            </p:cNvPr>
            <p:cNvGrpSpPr/>
            <p:nvPr/>
          </p:nvGrpSpPr>
          <p:grpSpPr>
            <a:xfrm>
              <a:off x="5892885" y="5589588"/>
              <a:ext cx="711808" cy="242349"/>
              <a:chOff x="2607047" y="2031999"/>
              <a:chExt cx="948953" cy="364957"/>
            </a:xfrm>
          </p:grpSpPr>
          <p:sp>
            <p:nvSpPr>
              <p:cNvPr id="137" name="Rectangle 136">
                <a:extLst>
                  <a:ext uri="{FF2B5EF4-FFF2-40B4-BE49-F238E27FC236}">
                    <a16:creationId xmlns:a16="http://schemas.microsoft.com/office/drawing/2014/main" id="{F8271E38-AB15-4E8F-AFF4-12BCB6C33A13}"/>
                  </a:ext>
                </a:extLst>
              </p:cNvPr>
              <p:cNvSpPr/>
              <p:nvPr/>
            </p:nvSpPr>
            <p:spPr>
              <a:xfrm rot="16200000">
                <a:off x="2585160"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38" name="Rectangle 137">
                <a:extLst>
                  <a:ext uri="{FF2B5EF4-FFF2-40B4-BE49-F238E27FC236}">
                    <a16:creationId xmlns:a16="http://schemas.microsoft.com/office/drawing/2014/main" id="{B5276BA1-70C1-4996-9DAB-044D7A483B62}"/>
                  </a:ext>
                </a:extLst>
              </p:cNvPr>
              <p:cNvSpPr/>
              <p:nvPr/>
            </p:nvSpPr>
            <p:spPr>
              <a:xfrm rot="16200000">
                <a:off x="2906344"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39" name="Rectangle 138">
                <a:extLst>
                  <a:ext uri="{FF2B5EF4-FFF2-40B4-BE49-F238E27FC236}">
                    <a16:creationId xmlns:a16="http://schemas.microsoft.com/office/drawing/2014/main" id="{B6830592-A408-4202-94D8-19E9C4FF0112}"/>
                  </a:ext>
                </a:extLst>
              </p:cNvPr>
              <p:cNvSpPr/>
              <p:nvPr/>
            </p:nvSpPr>
            <p:spPr>
              <a:xfrm rot="16200000">
                <a:off x="3212929"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grpSp>
        <p:sp>
          <p:nvSpPr>
            <p:cNvPr id="133" name="Rectangle 132">
              <a:extLst>
                <a:ext uri="{FF2B5EF4-FFF2-40B4-BE49-F238E27FC236}">
                  <a16:creationId xmlns:a16="http://schemas.microsoft.com/office/drawing/2014/main" id="{E6A18F61-E018-49C5-AFAA-6094C6BCC0F8}"/>
                </a:ext>
              </a:extLst>
            </p:cNvPr>
            <p:cNvSpPr/>
            <p:nvPr/>
          </p:nvSpPr>
          <p:spPr>
            <a:xfrm rot="16200000">
              <a:off x="5873319" y="5600013"/>
              <a:ext cx="242349" cy="24092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34" name="Freeform 104">
              <a:extLst>
                <a:ext uri="{FF2B5EF4-FFF2-40B4-BE49-F238E27FC236}">
                  <a16:creationId xmlns:a16="http://schemas.microsoft.com/office/drawing/2014/main" id="{58D67B9B-824B-4155-8BB4-6AC9B1D0EC78}"/>
                </a:ext>
              </a:extLst>
            </p:cNvPr>
            <p:cNvSpPr/>
            <p:nvPr/>
          </p:nvSpPr>
          <p:spPr>
            <a:xfrm>
              <a:off x="5970966" y="3654034"/>
              <a:ext cx="212349" cy="2018098"/>
            </a:xfrm>
            <a:custGeom>
              <a:avLst/>
              <a:gdLst>
                <a:gd name="connsiteX0" fmla="*/ 14270 w 314088"/>
                <a:gd name="connsiteY0" fmla="*/ 485144 h 485144"/>
                <a:gd name="connsiteX1" fmla="*/ 28541 w 314088"/>
                <a:gd name="connsiteY1" fmla="*/ 242572 h 485144"/>
                <a:gd name="connsiteX2" fmla="*/ 271144 w 314088"/>
                <a:gd name="connsiteY2" fmla="*/ 214034 h 485144"/>
                <a:gd name="connsiteX3" fmla="*/ 313956 w 314088"/>
                <a:gd name="connsiteY3" fmla="*/ 0 h 485144"/>
                <a:gd name="connsiteX4" fmla="*/ 313956 w 314088"/>
                <a:gd name="connsiteY4" fmla="*/ 0 h 485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88" h="485144">
                  <a:moveTo>
                    <a:pt x="14270" y="485144"/>
                  </a:moveTo>
                  <a:cubicBezTo>
                    <a:pt x="-1" y="386450"/>
                    <a:pt x="-14271" y="287757"/>
                    <a:pt x="28541" y="242572"/>
                  </a:cubicBezTo>
                  <a:cubicBezTo>
                    <a:pt x="71353" y="197387"/>
                    <a:pt x="223575" y="254463"/>
                    <a:pt x="271144" y="214034"/>
                  </a:cubicBezTo>
                  <a:cubicBezTo>
                    <a:pt x="318713" y="173605"/>
                    <a:pt x="313956" y="0"/>
                    <a:pt x="313956" y="0"/>
                  </a:cubicBezTo>
                  <a:lnTo>
                    <a:pt x="313956" y="0"/>
                  </a:lnTo>
                </a:path>
              </a:pathLst>
            </a:custGeom>
            <a:ln>
              <a:solidFill>
                <a:srgbClr val="000090"/>
              </a:solidFill>
              <a:headEnd type="ova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0" dirty="0">
                <a:latin typeface="Gill Sans Light"/>
                <a:ea typeface="Gill Sans" charset="0"/>
                <a:cs typeface="Gill Sans" charset="0"/>
              </a:endParaRPr>
            </a:p>
          </p:txBody>
        </p:sp>
        <p:sp>
          <p:nvSpPr>
            <p:cNvPr id="135" name="Rectangle 134">
              <a:extLst>
                <a:ext uri="{FF2B5EF4-FFF2-40B4-BE49-F238E27FC236}">
                  <a16:creationId xmlns:a16="http://schemas.microsoft.com/office/drawing/2014/main" id="{0C2FB111-E9D9-46D4-8169-4BF40B19E598}"/>
                </a:ext>
              </a:extLst>
            </p:cNvPr>
            <p:cNvSpPr/>
            <p:nvPr/>
          </p:nvSpPr>
          <p:spPr>
            <a:xfrm>
              <a:off x="5786022" y="5345417"/>
              <a:ext cx="818671" cy="61027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grpSp>
      <p:grpSp>
        <p:nvGrpSpPr>
          <p:cNvPr id="140" name="Group 139">
            <a:extLst>
              <a:ext uri="{FF2B5EF4-FFF2-40B4-BE49-F238E27FC236}">
                <a16:creationId xmlns:a16="http://schemas.microsoft.com/office/drawing/2014/main" id="{BFBB5CA9-467E-4209-9F1B-729C6F9C31D2}"/>
              </a:ext>
            </a:extLst>
          </p:cNvPr>
          <p:cNvGrpSpPr/>
          <p:nvPr/>
        </p:nvGrpSpPr>
        <p:grpSpPr>
          <a:xfrm>
            <a:off x="9012166" y="4350194"/>
            <a:ext cx="818671" cy="1435913"/>
            <a:chOff x="6609893" y="4514713"/>
            <a:chExt cx="818671" cy="1435913"/>
          </a:xfrm>
        </p:grpSpPr>
        <p:sp>
          <p:nvSpPr>
            <p:cNvPr id="141" name="Rectangle 140">
              <a:extLst>
                <a:ext uri="{FF2B5EF4-FFF2-40B4-BE49-F238E27FC236}">
                  <a16:creationId xmlns:a16="http://schemas.microsoft.com/office/drawing/2014/main" id="{AC14C385-80C3-4EE3-A95A-D43FD199D193}"/>
                </a:ext>
              </a:extLst>
            </p:cNvPr>
            <p:cNvSpPr/>
            <p:nvPr/>
          </p:nvSpPr>
          <p:spPr>
            <a:xfrm rot="16200000">
              <a:off x="6686856" y="5497369"/>
              <a:ext cx="302397" cy="327267"/>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42" name="Rectangle 141">
              <a:extLst>
                <a:ext uri="{FF2B5EF4-FFF2-40B4-BE49-F238E27FC236}">
                  <a16:creationId xmlns:a16="http://schemas.microsoft.com/office/drawing/2014/main" id="{D0C61EA3-0F67-426E-A24B-C41F5585D460}"/>
                </a:ext>
              </a:extLst>
            </p:cNvPr>
            <p:cNvSpPr/>
            <p:nvPr/>
          </p:nvSpPr>
          <p:spPr>
            <a:xfrm rot="16200000">
              <a:off x="7014123" y="5500978"/>
              <a:ext cx="302397" cy="327267"/>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43" name="Rectangle 142">
              <a:extLst>
                <a:ext uri="{FF2B5EF4-FFF2-40B4-BE49-F238E27FC236}">
                  <a16:creationId xmlns:a16="http://schemas.microsoft.com/office/drawing/2014/main" id="{36487C49-E28F-4C47-8735-FC9E6A1CB72A}"/>
                </a:ext>
              </a:extLst>
            </p:cNvPr>
            <p:cNvSpPr/>
            <p:nvPr/>
          </p:nvSpPr>
          <p:spPr>
            <a:xfrm>
              <a:off x="6609893" y="5340355"/>
              <a:ext cx="818671" cy="61027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44" name="Freeform 109">
              <a:extLst>
                <a:ext uri="{FF2B5EF4-FFF2-40B4-BE49-F238E27FC236}">
                  <a16:creationId xmlns:a16="http://schemas.microsoft.com/office/drawing/2014/main" id="{C1B1997B-BF65-41A9-B24B-3B88C3206ACE}"/>
                </a:ext>
              </a:extLst>
            </p:cNvPr>
            <p:cNvSpPr/>
            <p:nvPr/>
          </p:nvSpPr>
          <p:spPr>
            <a:xfrm flipH="1">
              <a:off x="6741788" y="4514713"/>
              <a:ext cx="469611" cy="1074875"/>
            </a:xfrm>
            <a:custGeom>
              <a:avLst/>
              <a:gdLst>
                <a:gd name="connsiteX0" fmla="*/ 14270 w 314088"/>
                <a:gd name="connsiteY0" fmla="*/ 485144 h 485144"/>
                <a:gd name="connsiteX1" fmla="*/ 28541 w 314088"/>
                <a:gd name="connsiteY1" fmla="*/ 242572 h 485144"/>
                <a:gd name="connsiteX2" fmla="*/ 271144 w 314088"/>
                <a:gd name="connsiteY2" fmla="*/ 214034 h 485144"/>
                <a:gd name="connsiteX3" fmla="*/ 313956 w 314088"/>
                <a:gd name="connsiteY3" fmla="*/ 0 h 485144"/>
                <a:gd name="connsiteX4" fmla="*/ 313956 w 314088"/>
                <a:gd name="connsiteY4" fmla="*/ 0 h 485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88" h="485144">
                  <a:moveTo>
                    <a:pt x="14270" y="485144"/>
                  </a:moveTo>
                  <a:cubicBezTo>
                    <a:pt x="-1" y="386450"/>
                    <a:pt x="-14271" y="287757"/>
                    <a:pt x="28541" y="242572"/>
                  </a:cubicBezTo>
                  <a:cubicBezTo>
                    <a:pt x="71353" y="197387"/>
                    <a:pt x="223575" y="254463"/>
                    <a:pt x="271144" y="214034"/>
                  </a:cubicBezTo>
                  <a:cubicBezTo>
                    <a:pt x="318713" y="173605"/>
                    <a:pt x="313956" y="0"/>
                    <a:pt x="313956" y="0"/>
                  </a:cubicBezTo>
                  <a:lnTo>
                    <a:pt x="313956" y="0"/>
                  </a:lnTo>
                </a:path>
              </a:pathLst>
            </a:custGeom>
            <a:ln>
              <a:solidFill>
                <a:srgbClr val="000090"/>
              </a:solidFill>
              <a:headEnd type="ova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0">
                <a:latin typeface="Gill Sans Light"/>
                <a:ea typeface="Gill Sans" charset="0"/>
                <a:cs typeface="Gill Sans" charset="0"/>
              </a:endParaRPr>
            </a:p>
          </p:txBody>
        </p:sp>
      </p:grpSp>
      <p:sp>
        <p:nvSpPr>
          <p:cNvPr id="147" name="TextBox 146">
            <a:extLst>
              <a:ext uri="{FF2B5EF4-FFF2-40B4-BE49-F238E27FC236}">
                <a16:creationId xmlns:a16="http://schemas.microsoft.com/office/drawing/2014/main" id="{F47E697A-B051-4B15-8681-D821F313880D}"/>
              </a:ext>
            </a:extLst>
          </p:cNvPr>
          <p:cNvSpPr txBox="1"/>
          <p:nvPr/>
        </p:nvSpPr>
        <p:spPr>
          <a:xfrm rot="16200000">
            <a:off x="9571623" y="5310935"/>
            <a:ext cx="928459" cy="369332"/>
          </a:xfrm>
          <a:prstGeom prst="rect">
            <a:avLst/>
          </a:prstGeom>
          <a:solidFill>
            <a:schemeClr val="accent3">
              <a:lumMod val="40000"/>
              <a:lumOff val="60000"/>
            </a:schemeClr>
          </a:solidFill>
          <a:ln>
            <a:solidFill>
              <a:srgbClr val="000090"/>
            </a:solidFill>
          </a:ln>
        </p:spPr>
        <p:txBody>
          <a:bodyPr wrap="none" rtlCol="0">
            <a:spAutoFit/>
          </a:bodyPr>
          <a:lstStyle/>
          <a:p>
            <a:r>
              <a:rPr lang="en-US" b="0" dirty="0">
                <a:latin typeface="Gill Sans Light"/>
                <a:ea typeface="Gill Sans" charset="0"/>
                <a:cs typeface="Gill Sans" charset="0"/>
              </a:rPr>
              <a:t>commit</a:t>
            </a:r>
          </a:p>
        </p:txBody>
      </p:sp>
      <p:grpSp>
        <p:nvGrpSpPr>
          <p:cNvPr id="176" name="Group 175">
            <a:extLst>
              <a:ext uri="{FF2B5EF4-FFF2-40B4-BE49-F238E27FC236}">
                <a16:creationId xmlns:a16="http://schemas.microsoft.com/office/drawing/2014/main" id="{E4FB27C9-A3EB-4156-BE94-4468116F7659}"/>
              </a:ext>
            </a:extLst>
          </p:cNvPr>
          <p:cNvGrpSpPr/>
          <p:nvPr/>
        </p:nvGrpSpPr>
        <p:grpSpPr>
          <a:xfrm>
            <a:off x="6776496" y="4566598"/>
            <a:ext cx="479618" cy="666279"/>
            <a:chOff x="4430844" y="4700815"/>
            <a:chExt cx="479618" cy="666279"/>
          </a:xfrm>
        </p:grpSpPr>
        <p:sp>
          <p:nvSpPr>
            <p:cNvPr id="177" name="TextBox 176">
              <a:extLst>
                <a:ext uri="{FF2B5EF4-FFF2-40B4-BE49-F238E27FC236}">
                  <a16:creationId xmlns:a16="http://schemas.microsoft.com/office/drawing/2014/main" id="{701668F6-4439-4406-9915-4FD16C285357}"/>
                </a:ext>
              </a:extLst>
            </p:cNvPr>
            <p:cNvSpPr txBox="1"/>
            <p:nvPr/>
          </p:nvSpPr>
          <p:spPr>
            <a:xfrm>
              <a:off x="4430844" y="4700815"/>
              <a:ext cx="479618" cy="369332"/>
            </a:xfrm>
            <a:prstGeom prst="rect">
              <a:avLst/>
            </a:prstGeom>
            <a:noFill/>
          </p:spPr>
          <p:txBody>
            <a:bodyPr wrap="none" rtlCol="0">
              <a:spAutoFit/>
            </a:bodyPr>
            <a:lstStyle/>
            <a:p>
              <a:r>
                <a:rPr lang="en-US" b="0" dirty="0">
                  <a:latin typeface="Gill Sans Light"/>
                  <a:ea typeface="Gill Sans" charset="0"/>
                  <a:cs typeface="Gill Sans" charset="0"/>
                </a:rPr>
                <a:t>tail</a:t>
              </a:r>
            </a:p>
          </p:txBody>
        </p:sp>
        <p:cxnSp>
          <p:nvCxnSpPr>
            <p:cNvPr id="178" name="Straight Arrow Connector 177">
              <a:extLst>
                <a:ext uri="{FF2B5EF4-FFF2-40B4-BE49-F238E27FC236}">
                  <a16:creationId xmlns:a16="http://schemas.microsoft.com/office/drawing/2014/main" id="{2CD0AFC3-D849-4D00-BF74-5C896FDE36C2}"/>
                </a:ext>
              </a:extLst>
            </p:cNvPr>
            <p:cNvCxnSpPr>
              <a:stCxn id="177" idx="2"/>
            </p:cNvCxnSpPr>
            <p:nvPr/>
          </p:nvCxnSpPr>
          <p:spPr>
            <a:xfrm>
              <a:off x="4661837" y="5070147"/>
              <a:ext cx="82965" cy="2969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79" name="Group 178">
            <a:extLst>
              <a:ext uri="{FF2B5EF4-FFF2-40B4-BE49-F238E27FC236}">
                <a16:creationId xmlns:a16="http://schemas.microsoft.com/office/drawing/2014/main" id="{FDAF62D7-5822-4998-9889-843341FC0F08}"/>
              </a:ext>
            </a:extLst>
          </p:cNvPr>
          <p:cNvGrpSpPr/>
          <p:nvPr/>
        </p:nvGrpSpPr>
        <p:grpSpPr>
          <a:xfrm>
            <a:off x="8194081" y="2180462"/>
            <a:ext cx="640069" cy="131108"/>
            <a:chOff x="5941596" y="1148673"/>
            <a:chExt cx="640069" cy="131108"/>
          </a:xfrm>
          <a:effectLst>
            <a:glow rad="165100">
              <a:schemeClr val="accent3">
                <a:satMod val="175000"/>
                <a:alpha val="52000"/>
              </a:schemeClr>
            </a:glow>
          </a:effectLst>
        </p:grpSpPr>
        <p:sp>
          <p:nvSpPr>
            <p:cNvPr id="180" name="Rectangle 179">
              <a:extLst>
                <a:ext uri="{FF2B5EF4-FFF2-40B4-BE49-F238E27FC236}">
                  <a16:creationId xmlns:a16="http://schemas.microsoft.com/office/drawing/2014/main" id="{B553E1DE-DDC5-4E22-AA75-1C822DA9854B}"/>
                </a:ext>
              </a:extLst>
            </p:cNvPr>
            <p:cNvSpPr/>
            <p:nvPr/>
          </p:nvSpPr>
          <p:spPr>
            <a:xfrm rot="16200000">
              <a:off x="5961825" y="1128444"/>
              <a:ext cx="121398" cy="161856"/>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81" name="Rectangle 180">
              <a:extLst>
                <a:ext uri="{FF2B5EF4-FFF2-40B4-BE49-F238E27FC236}">
                  <a16:creationId xmlns:a16="http://schemas.microsoft.com/office/drawing/2014/main" id="{65E8B8F4-0C53-4352-AA1B-353A6BF2E38D}"/>
                </a:ext>
              </a:extLst>
            </p:cNvPr>
            <p:cNvSpPr/>
            <p:nvPr/>
          </p:nvSpPr>
          <p:spPr>
            <a:xfrm rot="16200000">
              <a:off x="6123681" y="1128444"/>
              <a:ext cx="121398" cy="161856"/>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82" name="Rectangle 181">
              <a:extLst>
                <a:ext uri="{FF2B5EF4-FFF2-40B4-BE49-F238E27FC236}">
                  <a16:creationId xmlns:a16="http://schemas.microsoft.com/office/drawing/2014/main" id="{07053365-4275-46A0-A608-5BF2D955DBF4}"/>
                </a:ext>
              </a:extLst>
            </p:cNvPr>
            <p:cNvSpPr/>
            <p:nvPr/>
          </p:nvSpPr>
          <p:spPr>
            <a:xfrm rot="16200000">
              <a:off x="6278181" y="1128444"/>
              <a:ext cx="121398" cy="161856"/>
            </a:xfrm>
            <a:prstGeom prst="rect">
              <a:avLst/>
            </a:prstGeom>
            <a:solidFill>
              <a:srgbClr val="C0504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83" name="Rectangle 182">
              <a:extLst>
                <a:ext uri="{FF2B5EF4-FFF2-40B4-BE49-F238E27FC236}">
                  <a16:creationId xmlns:a16="http://schemas.microsoft.com/office/drawing/2014/main" id="{6DFEF940-E8D7-4513-AF74-045EFAC3B54E}"/>
                </a:ext>
              </a:extLst>
            </p:cNvPr>
            <p:cNvSpPr/>
            <p:nvPr/>
          </p:nvSpPr>
          <p:spPr>
            <a:xfrm rot="16200000">
              <a:off x="6440038" y="1128444"/>
              <a:ext cx="121398" cy="161856"/>
            </a:xfrm>
            <a:prstGeom prst="rect">
              <a:avLst/>
            </a:prstGeom>
            <a:solidFill>
              <a:srgbClr val="C0504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84" name="Rectangle 183">
              <a:extLst>
                <a:ext uri="{FF2B5EF4-FFF2-40B4-BE49-F238E27FC236}">
                  <a16:creationId xmlns:a16="http://schemas.microsoft.com/office/drawing/2014/main" id="{C05DC5FB-8A7D-4D6B-B8E2-271470C928D2}"/>
                </a:ext>
              </a:extLst>
            </p:cNvPr>
            <p:cNvSpPr/>
            <p:nvPr/>
          </p:nvSpPr>
          <p:spPr>
            <a:xfrm rot="16200000">
              <a:off x="5971515" y="1138154"/>
              <a:ext cx="121398" cy="161856"/>
            </a:xfrm>
            <a:prstGeom prst="rect">
              <a:avLst/>
            </a:prstGeom>
            <a:solidFill>
              <a:srgbClr val="C0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grpSp>
      <p:grpSp>
        <p:nvGrpSpPr>
          <p:cNvPr id="185" name="Group 184">
            <a:extLst>
              <a:ext uri="{FF2B5EF4-FFF2-40B4-BE49-F238E27FC236}">
                <a16:creationId xmlns:a16="http://schemas.microsoft.com/office/drawing/2014/main" id="{28614A89-DD27-4DED-BDC8-E35FC11B786E}"/>
              </a:ext>
            </a:extLst>
          </p:cNvPr>
          <p:cNvGrpSpPr/>
          <p:nvPr/>
        </p:nvGrpSpPr>
        <p:grpSpPr>
          <a:xfrm>
            <a:off x="7756690" y="4608154"/>
            <a:ext cx="479618" cy="607407"/>
            <a:chOff x="5411038" y="4742371"/>
            <a:chExt cx="479618" cy="607407"/>
          </a:xfrm>
        </p:grpSpPr>
        <p:cxnSp>
          <p:nvCxnSpPr>
            <p:cNvPr id="186" name="Straight Arrow Connector 185">
              <a:extLst>
                <a:ext uri="{FF2B5EF4-FFF2-40B4-BE49-F238E27FC236}">
                  <a16:creationId xmlns:a16="http://schemas.microsoft.com/office/drawing/2014/main" id="{C7DC9080-CB6C-4E04-87E7-4138A8E81076}"/>
                </a:ext>
              </a:extLst>
            </p:cNvPr>
            <p:cNvCxnSpPr/>
            <p:nvPr/>
          </p:nvCxnSpPr>
          <p:spPr>
            <a:xfrm>
              <a:off x="5696019" y="5052831"/>
              <a:ext cx="74706" cy="2969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7" name="TextBox 186">
              <a:extLst>
                <a:ext uri="{FF2B5EF4-FFF2-40B4-BE49-F238E27FC236}">
                  <a16:creationId xmlns:a16="http://schemas.microsoft.com/office/drawing/2014/main" id="{312DFC22-8B40-4858-8597-E647C54EC6E0}"/>
                </a:ext>
              </a:extLst>
            </p:cNvPr>
            <p:cNvSpPr txBox="1"/>
            <p:nvPr/>
          </p:nvSpPr>
          <p:spPr>
            <a:xfrm>
              <a:off x="5411038" y="4742371"/>
              <a:ext cx="479618" cy="369332"/>
            </a:xfrm>
            <a:prstGeom prst="rect">
              <a:avLst/>
            </a:prstGeom>
            <a:noFill/>
          </p:spPr>
          <p:txBody>
            <a:bodyPr wrap="none" rtlCol="0">
              <a:spAutoFit/>
            </a:bodyPr>
            <a:lstStyle/>
            <a:p>
              <a:r>
                <a:rPr lang="en-US" b="0" dirty="0">
                  <a:latin typeface="Gill Sans Light"/>
                  <a:ea typeface="Gill Sans" charset="0"/>
                  <a:cs typeface="Gill Sans" charset="0"/>
                </a:rPr>
                <a:t>tail</a:t>
              </a:r>
            </a:p>
          </p:txBody>
        </p:sp>
      </p:grpSp>
      <p:grpSp>
        <p:nvGrpSpPr>
          <p:cNvPr id="188" name="Group 187">
            <a:extLst>
              <a:ext uri="{FF2B5EF4-FFF2-40B4-BE49-F238E27FC236}">
                <a16:creationId xmlns:a16="http://schemas.microsoft.com/office/drawing/2014/main" id="{C8483D41-861C-4131-8085-462214BFF41D}"/>
              </a:ext>
            </a:extLst>
          </p:cNvPr>
          <p:cNvGrpSpPr/>
          <p:nvPr/>
        </p:nvGrpSpPr>
        <p:grpSpPr>
          <a:xfrm>
            <a:off x="8436993" y="3212772"/>
            <a:ext cx="730659" cy="252059"/>
            <a:chOff x="5874034" y="5589588"/>
            <a:chExt cx="730659" cy="252059"/>
          </a:xfrm>
          <a:effectLst>
            <a:glow rad="139700">
              <a:schemeClr val="accent3">
                <a:satMod val="175000"/>
                <a:alpha val="40000"/>
              </a:schemeClr>
            </a:glow>
          </a:effectLst>
        </p:grpSpPr>
        <p:sp>
          <p:nvSpPr>
            <p:cNvPr id="189" name="Rectangle 188">
              <a:extLst>
                <a:ext uri="{FF2B5EF4-FFF2-40B4-BE49-F238E27FC236}">
                  <a16:creationId xmlns:a16="http://schemas.microsoft.com/office/drawing/2014/main" id="{7B76267D-0B01-4F89-8AA9-F30848B31CAE}"/>
                </a:ext>
              </a:extLst>
            </p:cNvPr>
            <p:cNvSpPr/>
            <p:nvPr/>
          </p:nvSpPr>
          <p:spPr>
            <a:xfrm rot="16200000">
              <a:off x="6133089" y="5590303"/>
              <a:ext cx="242349" cy="2409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90" name="Rectangle 189">
              <a:extLst>
                <a:ext uri="{FF2B5EF4-FFF2-40B4-BE49-F238E27FC236}">
                  <a16:creationId xmlns:a16="http://schemas.microsoft.com/office/drawing/2014/main" id="{1041DFC9-7BEE-4DD1-82A3-362C58FA19AB}"/>
                </a:ext>
              </a:extLst>
            </p:cNvPr>
            <p:cNvSpPr/>
            <p:nvPr/>
          </p:nvSpPr>
          <p:spPr>
            <a:xfrm rot="16200000">
              <a:off x="6363058" y="5590303"/>
              <a:ext cx="242349" cy="2409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91" name="Rectangle 190">
              <a:extLst>
                <a:ext uri="{FF2B5EF4-FFF2-40B4-BE49-F238E27FC236}">
                  <a16:creationId xmlns:a16="http://schemas.microsoft.com/office/drawing/2014/main" id="{66E47941-9B3B-462F-B6D8-05BF6C193DAB}"/>
                </a:ext>
              </a:extLst>
            </p:cNvPr>
            <p:cNvSpPr/>
            <p:nvPr/>
          </p:nvSpPr>
          <p:spPr>
            <a:xfrm rot="16200000">
              <a:off x="5873319" y="5600013"/>
              <a:ext cx="242349" cy="24092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grpSp>
      <p:grpSp>
        <p:nvGrpSpPr>
          <p:cNvPr id="192" name="Group 191">
            <a:extLst>
              <a:ext uri="{FF2B5EF4-FFF2-40B4-BE49-F238E27FC236}">
                <a16:creationId xmlns:a16="http://schemas.microsoft.com/office/drawing/2014/main" id="{A5BCCA04-97D9-4285-B5A5-68521BB6C119}"/>
              </a:ext>
            </a:extLst>
          </p:cNvPr>
          <p:cNvGrpSpPr/>
          <p:nvPr/>
        </p:nvGrpSpPr>
        <p:grpSpPr>
          <a:xfrm>
            <a:off x="8643863" y="4549282"/>
            <a:ext cx="479618" cy="666279"/>
            <a:chOff x="4430844" y="4700815"/>
            <a:chExt cx="479618" cy="666279"/>
          </a:xfrm>
        </p:grpSpPr>
        <p:sp>
          <p:nvSpPr>
            <p:cNvPr id="193" name="TextBox 192">
              <a:extLst>
                <a:ext uri="{FF2B5EF4-FFF2-40B4-BE49-F238E27FC236}">
                  <a16:creationId xmlns:a16="http://schemas.microsoft.com/office/drawing/2014/main" id="{2AC7A9E5-284C-43A5-AF29-FB9A5FF59175}"/>
                </a:ext>
              </a:extLst>
            </p:cNvPr>
            <p:cNvSpPr txBox="1"/>
            <p:nvPr/>
          </p:nvSpPr>
          <p:spPr>
            <a:xfrm>
              <a:off x="4430844" y="4700815"/>
              <a:ext cx="479618" cy="369332"/>
            </a:xfrm>
            <a:prstGeom prst="rect">
              <a:avLst/>
            </a:prstGeom>
            <a:noFill/>
          </p:spPr>
          <p:txBody>
            <a:bodyPr wrap="none" rtlCol="0">
              <a:spAutoFit/>
            </a:bodyPr>
            <a:lstStyle/>
            <a:p>
              <a:r>
                <a:rPr lang="en-US" b="0" dirty="0">
                  <a:latin typeface="Gill Sans Light"/>
                  <a:ea typeface="Gill Sans" charset="0"/>
                  <a:cs typeface="Gill Sans" charset="0"/>
                </a:rPr>
                <a:t>tail</a:t>
              </a:r>
            </a:p>
          </p:txBody>
        </p:sp>
        <p:cxnSp>
          <p:nvCxnSpPr>
            <p:cNvPr id="194" name="Straight Arrow Connector 193">
              <a:extLst>
                <a:ext uri="{FF2B5EF4-FFF2-40B4-BE49-F238E27FC236}">
                  <a16:creationId xmlns:a16="http://schemas.microsoft.com/office/drawing/2014/main" id="{4BB78BA0-4250-45F9-AEE8-4A968DA5E840}"/>
                </a:ext>
              </a:extLst>
            </p:cNvPr>
            <p:cNvCxnSpPr>
              <a:stCxn id="193" idx="2"/>
            </p:cNvCxnSpPr>
            <p:nvPr/>
          </p:nvCxnSpPr>
          <p:spPr>
            <a:xfrm>
              <a:off x="4661837" y="5070147"/>
              <a:ext cx="82965" cy="2969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95" name="Group 194">
            <a:extLst>
              <a:ext uri="{FF2B5EF4-FFF2-40B4-BE49-F238E27FC236}">
                <a16:creationId xmlns:a16="http://schemas.microsoft.com/office/drawing/2014/main" id="{AED81B9E-611C-44D0-A4C6-362BF9C11E9A}"/>
              </a:ext>
            </a:extLst>
          </p:cNvPr>
          <p:cNvGrpSpPr/>
          <p:nvPr/>
        </p:nvGrpSpPr>
        <p:grpSpPr>
          <a:xfrm>
            <a:off x="9441243" y="4526698"/>
            <a:ext cx="479618" cy="666279"/>
            <a:chOff x="4430844" y="4700815"/>
            <a:chExt cx="479618" cy="666279"/>
          </a:xfrm>
        </p:grpSpPr>
        <p:sp>
          <p:nvSpPr>
            <p:cNvPr id="196" name="TextBox 195">
              <a:extLst>
                <a:ext uri="{FF2B5EF4-FFF2-40B4-BE49-F238E27FC236}">
                  <a16:creationId xmlns:a16="http://schemas.microsoft.com/office/drawing/2014/main" id="{B8ED14E2-2A62-40E5-B27F-85BF64CE2A03}"/>
                </a:ext>
              </a:extLst>
            </p:cNvPr>
            <p:cNvSpPr txBox="1"/>
            <p:nvPr/>
          </p:nvSpPr>
          <p:spPr>
            <a:xfrm>
              <a:off x="4430844" y="4700815"/>
              <a:ext cx="479618" cy="369332"/>
            </a:xfrm>
            <a:prstGeom prst="rect">
              <a:avLst/>
            </a:prstGeom>
            <a:noFill/>
          </p:spPr>
          <p:txBody>
            <a:bodyPr wrap="none" rtlCol="0">
              <a:spAutoFit/>
            </a:bodyPr>
            <a:lstStyle/>
            <a:p>
              <a:r>
                <a:rPr lang="en-US" b="0" dirty="0">
                  <a:latin typeface="Gill Sans Light"/>
                  <a:ea typeface="Gill Sans" charset="0"/>
                  <a:cs typeface="Gill Sans" charset="0"/>
                </a:rPr>
                <a:t>tail</a:t>
              </a:r>
            </a:p>
          </p:txBody>
        </p:sp>
        <p:cxnSp>
          <p:nvCxnSpPr>
            <p:cNvPr id="197" name="Straight Arrow Connector 196">
              <a:extLst>
                <a:ext uri="{FF2B5EF4-FFF2-40B4-BE49-F238E27FC236}">
                  <a16:creationId xmlns:a16="http://schemas.microsoft.com/office/drawing/2014/main" id="{E5DDFF0F-9AF6-478E-8A46-469F084EBFE2}"/>
                </a:ext>
              </a:extLst>
            </p:cNvPr>
            <p:cNvCxnSpPr>
              <a:stCxn id="196" idx="2"/>
            </p:cNvCxnSpPr>
            <p:nvPr/>
          </p:nvCxnSpPr>
          <p:spPr>
            <a:xfrm>
              <a:off x="4661837" y="5070147"/>
              <a:ext cx="82965" cy="2969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98" name="Group 197">
            <a:extLst>
              <a:ext uri="{FF2B5EF4-FFF2-40B4-BE49-F238E27FC236}">
                <a16:creationId xmlns:a16="http://schemas.microsoft.com/office/drawing/2014/main" id="{DFDB4096-0ADF-47B1-BA0C-38236713D2A5}"/>
              </a:ext>
            </a:extLst>
          </p:cNvPr>
          <p:cNvGrpSpPr/>
          <p:nvPr/>
        </p:nvGrpSpPr>
        <p:grpSpPr>
          <a:xfrm>
            <a:off x="9896902" y="4566598"/>
            <a:ext cx="479618" cy="666279"/>
            <a:chOff x="4430844" y="4700815"/>
            <a:chExt cx="479618" cy="666279"/>
          </a:xfrm>
        </p:grpSpPr>
        <p:sp>
          <p:nvSpPr>
            <p:cNvPr id="199" name="TextBox 198">
              <a:extLst>
                <a:ext uri="{FF2B5EF4-FFF2-40B4-BE49-F238E27FC236}">
                  <a16:creationId xmlns:a16="http://schemas.microsoft.com/office/drawing/2014/main" id="{D826795C-5ADF-45EA-A65C-E92AD978785B}"/>
                </a:ext>
              </a:extLst>
            </p:cNvPr>
            <p:cNvSpPr txBox="1"/>
            <p:nvPr/>
          </p:nvSpPr>
          <p:spPr>
            <a:xfrm>
              <a:off x="4430844" y="4700815"/>
              <a:ext cx="479618" cy="369332"/>
            </a:xfrm>
            <a:prstGeom prst="rect">
              <a:avLst/>
            </a:prstGeom>
            <a:noFill/>
          </p:spPr>
          <p:txBody>
            <a:bodyPr wrap="none" rtlCol="0">
              <a:spAutoFit/>
            </a:bodyPr>
            <a:lstStyle/>
            <a:p>
              <a:r>
                <a:rPr lang="en-US" b="0" dirty="0">
                  <a:latin typeface="Gill Sans Light"/>
                  <a:ea typeface="Gill Sans" charset="0"/>
                  <a:cs typeface="Gill Sans" charset="0"/>
                </a:rPr>
                <a:t>tail</a:t>
              </a:r>
            </a:p>
          </p:txBody>
        </p:sp>
        <p:cxnSp>
          <p:nvCxnSpPr>
            <p:cNvPr id="200" name="Straight Arrow Connector 199">
              <a:extLst>
                <a:ext uri="{FF2B5EF4-FFF2-40B4-BE49-F238E27FC236}">
                  <a16:creationId xmlns:a16="http://schemas.microsoft.com/office/drawing/2014/main" id="{4F7F69F3-BEA2-4E08-AA0D-D5093626BA4F}"/>
                </a:ext>
              </a:extLst>
            </p:cNvPr>
            <p:cNvCxnSpPr>
              <a:stCxn id="199" idx="2"/>
            </p:cNvCxnSpPr>
            <p:nvPr/>
          </p:nvCxnSpPr>
          <p:spPr>
            <a:xfrm>
              <a:off x="4661837" y="5070147"/>
              <a:ext cx="82965" cy="2969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01" name="Group 200">
            <a:extLst>
              <a:ext uri="{FF2B5EF4-FFF2-40B4-BE49-F238E27FC236}">
                <a16:creationId xmlns:a16="http://schemas.microsoft.com/office/drawing/2014/main" id="{DF5B4484-DB3E-4872-92E8-A518DA3DD619}"/>
              </a:ext>
            </a:extLst>
          </p:cNvPr>
          <p:cNvGrpSpPr/>
          <p:nvPr/>
        </p:nvGrpSpPr>
        <p:grpSpPr>
          <a:xfrm>
            <a:off x="8766046" y="4044646"/>
            <a:ext cx="644624" cy="313341"/>
            <a:chOff x="6684331" y="5509964"/>
            <a:chExt cx="644624" cy="313341"/>
          </a:xfrm>
          <a:effectLst>
            <a:glow rad="139700">
              <a:schemeClr val="accent3">
                <a:satMod val="175000"/>
                <a:alpha val="40000"/>
              </a:schemeClr>
            </a:glow>
          </a:effectLst>
        </p:grpSpPr>
        <p:sp>
          <p:nvSpPr>
            <p:cNvPr id="202" name="Rectangle 201">
              <a:extLst>
                <a:ext uri="{FF2B5EF4-FFF2-40B4-BE49-F238E27FC236}">
                  <a16:creationId xmlns:a16="http://schemas.microsoft.com/office/drawing/2014/main" id="{64F351D8-A249-4BE7-856D-0D0EFDBF231D}"/>
                </a:ext>
              </a:extLst>
            </p:cNvPr>
            <p:cNvSpPr/>
            <p:nvPr/>
          </p:nvSpPr>
          <p:spPr>
            <a:xfrm rot="16200000">
              <a:off x="6696766" y="5497529"/>
              <a:ext cx="302397" cy="327267"/>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203" name="Rectangle 202">
              <a:extLst>
                <a:ext uri="{FF2B5EF4-FFF2-40B4-BE49-F238E27FC236}">
                  <a16:creationId xmlns:a16="http://schemas.microsoft.com/office/drawing/2014/main" id="{A4CB41A9-B836-4DA3-8E5E-73456292CA0A}"/>
                </a:ext>
              </a:extLst>
            </p:cNvPr>
            <p:cNvSpPr/>
            <p:nvPr/>
          </p:nvSpPr>
          <p:spPr>
            <a:xfrm rot="16200000">
              <a:off x="7014123" y="5508473"/>
              <a:ext cx="302397" cy="327267"/>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grpSp>
      <p:grpSp>
        <p:nvGrpSpPr>
          <p:cNvPr id="204" name="Group 203">
            <a:extLst>
              <a:ext uri="{FF2B5EF4-FFF2-40B4-BE49-F238E27FC236}">
                <a16:creationId xmlns:a16="http://schemas.microsoft.com/office/drawing/2014/main" id="{08A1FA36-B80B-4216-9ACF-C95E56FE9438}"/>
              </a:ext>
            </a:extLst>
          </p:cNvPr>
          <p:cNvGrpSpPr/>
          <p:nvPr/>
        </p:nvGrpSpPr>
        <p:grpSpPr>
          <a:xfrm>
            <a:off x="7053101" y="5074359"/>
            <a:ext cx="3143405" cy="903088"/>
            <a:chOff x="4707449" y="5208576"/>
            <a:chExt cx="3143405" cy="903088"/>
          </a:xfrm>
        </p:grpSpPr>
        <p:cxnSp>
          <p:nvCxnSpPr>
            <p:cNvPr id="205" name="Straight Connector 204">
              <a:extLst>
                <a:ext uri="{FF2B5EF4-FFF2-40B4-BE49-F238E27FC236}">
                  <a16:creationId xmlns:a16="http://schemas.microsoft.com/office/drawing/2014/main" id="{ACD27B02-7187-4E84-B257-590B222B7D71}"/>
                </a:ext>
              </a:extLst>
            </p:cNvPr>
            <p:cNvCxnSpPr/>
            <p:nvPr/>
          </p:nvCxnSpPr>
          <p:spPr>
            <a:xfrm flipH="1" flipV="1">
              <a:off x="4707449" y="5208576"/>
              <a:ext cx="3143405" cy="903088"/>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06" name="Straight Connector 205">
              <a:extLst>
                <a:ext uri="{FF2B5EF4-FFF2-40B4-BE49-F238E27FC236}">
                  <a16:creationId xmlns:a16="http://schemas.microsoft.com/office/drawing/2014/main" id="{C5D1B91C-876C-4FF3-B464-CD72BBE0922F}"/>
                </a:ext>
              </a:extLst>
            </p:cNvPr>
            <p:cNvCxnSpPr/>
            <p:nvPr/>
          </p:nvCxnSpPr>
          <p:spPr>
            <a:xfrm flipH="1">
              <a:off x="4859850" y="5208577"/>
              <a:ext cx="2773730" cy="865762"/>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grpSp>
      <p:sp>
        <p:nvSpPr>
          <p:cNvPr id="207" name="Freeform 86">
            <a:extLst>
              <a:ext uri="{FF2B5EF4-FFF2-40B4-BE49-F238E27FC236}">
                <a16:creationId xmlns:a16="http://schemas.microsoft.com/office/drawing/2014/main" id="{BBABCE86-F436-4888-BB89-1422705971AE}"/>
              </a:ext>
            </a:extLst>
          </p:cNvPr>
          <p:cNvSpPr/>
          <p:nvPr/>
        </p:nvSpPr>
        <p:spPr>
          <a:xfrm>
            <a:off x="8575177" y="2859007"/>
            <a:ext cx="314088" cy="485144"/>
          </a:xfrm>
          <a:custGeom>
            <a:avLst/>
            <a:gdLst>
              <a:gd name="connsiteX0" fmla="*/ 14270 w 314088"/>
              <a:gd name="connsiteY0" fmla="*/ 485144 h 485144"/>
              <a:gd name="connsiteX1" fmla="*/ 28541 w 314088"/>
              <a:gd name="connsiteY1" fmla="*/ 242572 h 485144"/>
              <a:gd name="connsiteX2" fmla="*/ 271144 w 314088"/>
              <a:gd name="connsiteY2" fmla="*/ 214034 h 485144"/>
              <a:gd name="connsiteX3" fmla="*/ 313956 w 314088"/>
              <a:gd name="connsiteY3" fmla="*/ 0 h 485144"/>
              <a:gd name="connsiteX4" fmla="*/ 313956 w 314088"/>
              <a:gd name="connsiteY4" fmla="*/ 0 h 485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88" h="485144">
                <a:moveTo>
                  <a:pt x="14270" y="485144"/>
                </a:moveTo>
                <a:cubicBezTo>
                  <a:pt x="-1" y="386450"/>
                  <a:pt x="-14271" y="287757"/>
                  <a:pt x="28541" y="242572"/>
                </a:cubicBezTo>
                <a:cubicBezTo>
                  <a:pt x="71353" y="197387"/>
                  <a:pt x="223575" y="254463"/>
                  <a:pt x="271144" y="214034"/>
                </a:cubicBezTo>
                <a:cubicBezTo>
                  <a:pt x="318713" y="173605"/>
                  <a:pt x="313956" y="0"/>
                  <a:pt x="313956" y="0"/>
                </a:cubicBezTo>
                <a:lnTo>
                  <a:pt x="313956" y="0"/>
                </a:lnTo>
              </a:path>
            </a:pathLst>
          </a:custGeom>
          <a:ln>
            <a:solidFill>
              <a:srgbClr val="000090"/>
            </a:solidFill>
            <a:headEnd type="ova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Gill Sans Light"/>
              <a:cs typeface="Gill Sans Light"/>
            </a:endParaRPr>
          </a:p>
        </p:txBody>
      </p:sp>
      <p:sp>
        <p:nvSpPr>
          <p:cNvPr id="208" name="Freeform 88">
            <a:extLst>
              <a:ext uri="{FF2B5EF4-FFF2-40B4-BE49-F238E27FC236}">
                <a16:creationId xmlns:a16="http://schemas.microsoft.com/office/drawing/2014/main" id="{06C9C0C8-DB0B-4514-A0CD-868453A7FB2C}"/>
              </a:ext>
            </a:extLst>
          </p:cNvPr>
          <p:cNvSpPr/>
          <p:nvPr/>
        </p:nvSpPr>
        <p:spPr>
          <a:xfrm flipH="1">
            <a:off x="8597751" y="3460931"/>
            <a:ext cx="663309" cy="694104"/>
          </a:xfrm>
          <a:custGeom>
            <a:avLst/>
            <a:gdLst>
              <a:gd name="connsiteX0" fmla="*/ 14270 w 314088"/>
              <a:gd name="connsiteY0" fmla="*/ 485144 h 485144"/>
              <a:gd name="connsiteX1" fmla="*/ 28541 w 314088"/>
              <a:gd name="connsiteY1" fmla="*/ 242572 h 485144"/>
              <a:gd name="connsiteX2" fmla="*/ 271144 w 314088"/>
              <a:gd name="connsiteY2" fmla="*/ 214034 h 485144"/>
              <a:gd name="connsiteX3" fmla="*/ 313956 w 314088"/>
              <a:gd name="connsiteY3" fmla="*/ 0 h 485144"/>
              <a:gd name="connsiteX4" fmla="*/ 313956 w 314088"/>
              <a:gd name="connsiteY4" fmla="*/ 0 h 485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88" h="485144">
                <a:moveTo>
                  <a:pt x="14270" y="485144"/>
                </a:moveTo>
                <a:cubicBezTo>
                  <a:pt x="-1" y="386450"/>
                  <a:pt x="-14271" y="287757"/>
                  <a:pt x="28541" y="242572"/>
                </a:cubicBezTo>
                <a:cubicBezTo>
                  <a:pt x="71353" y="197387"/>
                  <a:pt x="223575" y="254463"/>
                  <a:pt x="271144" y="214034"/>
                </a:cubicBezTo>
                <a:cubicBezTo>
                  <a:pt x="318713" y="173605"/>
                  <a:pt x="313956" y="0"/>
                  <a:pt x="313956" y="0"/>
                </a:cubicBezTo>
                <a:lnTo>
                  <a:pt x="313956" y="0"/>
                </a:lnTo>
              </a:path>
            </a:pathLst>
          </a:custGeom>
          <a:ln>
            <a:solidFill>
              <a:srgbClr val="000090"/>
            </a:solidFill>
            <a:headEnd type="ova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Gill Sans Light"/>
              <a:cs typeface="Gill Sans Light"/>
            </a:endParaRPr>
          </a:p>
        </p:txBody>
      </p:sp>
    </p:spTree>
    <p:extLst>
      <p:ext uri="{BB962C8B-B14F-4D97-AF65-F5344CB8AC3E}">
        <p14:creationId xmlns:p14="http://schemas.microsoft.com/office/powerpoint/2010/main" val="14694884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9"/>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85"/>
                                        </p:tgtEl>
                                        <p:attrNameLst>
                                          <p:attrName>style.visibility</p:attrName>
                                        </p:attrNameLst>
                                      </p:cBhvr>
                                      <p:to>
                                        <p:strVal val="visible"/>
                                      </p:to>
                                    </p:set>
                                  </p:childTnLst>
                                </p:cTn>
                              </p:par>
                              <p:par>
                                <p:cTn id="20" presetID="10" presetClass="exit" presetSubtype="0" fill="hold" nodeType="withEffect">
                                  <p:stCondLst>
                                    <p:cond delay="0"/>
                                  </p:stCondLst>
                                  <p:childTnLst>
                                    <p:animEffect transition="out" filter="fade">
                                      <p:cBhvr>
                                        <p:cTn id="21" dur="500"/>
                                        <p:tgtEl>
                                          <p:spTgt spid="176"/>
                                        </p:tgtEl>
                                      </p:cBhvr>
                                    </p:animEffect>
                                    <p:set>
                                      <p:cBhvr>
                                        <p:cTn id="22" dur="1" fill="hold">
                                          <p:stCondLst>
                                            <p:cond delay="499"/>
                                          </p:stCondLst>
                                        </p:cTn>
                                        <p:tgtEl>
                                          <p:spTgt spid="17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7"/>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92"/>
                                        </p:tgtEl>
                                        <p:attrNameLst>
                                          <p:attrName>style.visibility</p:attrName>
                                        </p:attrNameLst>
                                      </p:cBhvr>
                                      <p:to>
                                        <p:strVal val="visible"/>
                                      </p:to>
                                    </p:set>
                                  </p:childTnLst>
                                </p:cTn>
                              </p:par>
                            </p:childTnLst>
                          </p:cTn>
                        </p:par>
                        <p:par>
                          <p:cTn id="32" fill="hold">
                            <p:stCondLst>
                              <p:cond delay="0"/>
                            </p:stCondLst>
                            <p:childTnLst>
                              <p:par>
                                <p:cTn id="33" presetID="10" presetClass="exit" presetSubtype="0" fill="hold" nodeType="afterEffect">
                                  <p:stCondLst>
                                    <p:cond delay="0"/>
                                  </p:stCondLst>
                                  <p:childTnLst>
                                    <p:animEffect transition="out" filter="fade">
                                      <p:cBhvr>
                                        <p:cTn id="34" dur="500"/>
                                        <p:tgtEl>
                                          <p:spTgt spid="185"/>
                                        </p:tgtEl>
                                      </p:cBhvr>
                                    </p:animEffect>
                                    <p:set>
                                      <p:cBhvr>
                                        <p:cTn id="35" dur="1" fill="hold">
                                          <p:stCondLst>
                                            <p:cond delay="499"/>
                                          </p:stCondLst>
                                        </p:cTn>
                                        <p:tgtEl>
                                          <p:spTgt spid="18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0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08"/>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0"/>
                                  </p:stCondLst>
                                  <p:childTnLst>
                                    <p:set>
                                      <p:cBhvr>
                                        <p:cTn id="44" dur="1" fill="hold">
                                          <p:stCondLst>
                                            <p:cond delay="0"/>
                                          </p:stCondLst>
                                        </p:cTn>
                                        <p:tgtEl>
                                          <p:spTgt spid="195"/>
                                        </p:tgtEl>
                                        <p:attrNameLst>
                                          <p:attrName>style.visibility</p:attrName>
                                        </p:attrNameLst>
                                      </p:cBhvr>
                                      <p:to>
                                        <p:strVal val="visible"/>
                                      </p:to>
                                    </p:set>
                                  </p:childTnLst>
                                </p:cTn>
                              </p:par>
                              <p:par>
                                <p:cTn id="45" presetID="10" presetClass="exit" presetSubtype="0" fill="hold" nodeType="withEffect">
                                  <p:stCondLst>
                                    <p:cond delay="0"/>
                                  </p:stCondLst>
                                  <p:childTnLst>
                                    <p:animEffect transition="out" filter="fade">
                                      <p:cBhvr>
                                        <p:cTn id="46" dur="500"/>
                                        <p:tgtEl>
                                          <p:spTgt spid="192"/>
                                        </p:tgtEl>
                                      </p:cBhvr>
                                    </p:animEffect>
                                    <p:set>
                                      <p:cBhvr>
                                        <p:cTn id="47" dur="1" fill="hold">
                                          <p:stCondLst>
                                            <p:cond delay="499"/>
                                          </p:stCondLst>
                                        </p:cTn>
                                        <p:tgtEl>
                                          <p:spTgt spid="19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98"/>
                                        </p:tgtEl>
                                        <p:attrNameLst>
                                          <p:attrName>style.visibility</p:attrName>
                                        </p:attrNameLst>
                                      </p:cBhvr>
                                      <p:to>
                                        <p:strVal val="visible"/>
                                      </p:to>
                                    </p:set>
                                  </p:childTnLst>
                                </p:cTn>
                              </p:par>
                              <p:par>
                                <p:cTn id="52" presetID="10" presetClass="exit" presetSubtype="0" fill="hold" nodeType="withEffect">
                                  <p:stCondLst>
                                    <p:cond delay="0"/>
                                  </p:stCondLst>
                                  <p:childTnLst>
                                    <p:animEffect transition="out" filter="fade">
                                      <p:cBhvr>
                                        <p:cTn id="53" dur="500"/>
                                        <p:tgtEl>
                                          <p:spTgt spid="195"/>
                                        </p:tgtEl>
                                      </p:cBhvr>
                                    </p:animEffect>
                                    <p:set>
                                      <p:cBhvr>
                                        <p:cTn id="54" dur="1" fill="hold">
                                          <p:stCondLst>
                                            <p:cond delay="499"/>
                                          </p:stCondLst>
                                        </p:cTn>
                                        <p:tgtEl>
                                          <p:spTgt spid="19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204"/>
                                        </p:tgtEl>
                                        <p:attrNameLst>
                                          <p:attrName>style.visibility</p:attrName>
                                        </p:attrNameLst>
                                      </p:cBhvr>
                                      <p:to>
                                        <p:strVal val="visible"/>
                                      </p:to>
                                    </p:set>
                                    <p:animEffect transition="in" filter="blinds(horizontal)">
                                      <p:cBhvr>
                                        <p:cTn id="59"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07" grpId="0" animBg="1"/>
      <p:bldP spid="20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216FD-075B-47CC-A3DC-4845389767FB}"/>
              </a:ext>
            </a:extLst>
          </p:cNvPr>
          <p:cNvSpPr>
            <a:spLocks noGrp="1"/>
          </p:cNvSpPr>
          <p:nvPr>
            <p:ph type="title"/>
          </p:nvPr>
        </p:nvSpPr>
        <p:spPr/>
        <p:txBody>
          <a:bodyPr/>
          <a:lstStyle/>
          <a:p>
            <a:r>
              <a:rPr lang="en-US" dirty="0">
                <a:latin typeface="Gill Sans Light"/>
              </a:rPr>
              <a:t>Crash Recovery: Discard Partial Transactions</a:t>
            </a:r>
          </a:p>
        </p:txBody>
      </p:sp>
      <p:sp>
        <p:nvSpPr>
          <p:cNvPr id="3" name="Content Placeholder 2">
            <a:extLst>
              <a:ext uri="{FF2B5EF4-FFF2-40B4-BE49-F238E27FC236}">
                <a16:creationId xmlns:a16="http://schemas.microsoft.com/office/drawing/2014/main" id="{3D2E7A15-3469-4132-BA54-149F9F9561D9}"/>
              </a:ext>
            </a:extLst>
          </p:cNvPr>
          <p:cNvSpPr>
            <a:spLocks noGrp="1"/>
          </p:cNvSpPr>
          <p:nvPr>
            <p:ph idx="1"/>
          </p:nvPr>
        </p:nvSpPr>
        <p:spPr>
          <a:xfrm>
            <a:off x="838200" y="1621437"/>
            <a:ext cx="6846934" cy="3048000"/>
          </a:xfrm>
        </p:spPr>
        <p:txBody>
          <a:bodyPr>
            <a:normAutofit/>
          </a:bodyPr>
          <a:lstStyle/>
          <a:p>
            <a:pPr>
              <a:spcAft>
                <a:spcPts val="1800"/>
              </a:spcAft>
            </a:pPr>
            <a:r>
              <a:rPr lang="en-US" dirty="0">
                <a:latin typeface="Gill Sans Light"/>
              </a:rPr>
              <a:t>Upon recovery, scan the log</a:t>
            </a:r>
          </a:p>
          <a:p>
            <a:pPr>
              <a:spcAft>
                <a:spcPts val="1800"/>
              </a:spcAft>
            </a:pPr>
            <a:r>
              <a:rPr lang="en-US" dirty="0">
                <a:latin typeface="Gill Sans Light"/>
              </a:rPr>
              <a:t>Detect transaction start with no commit</a:t>
            </a:r>
          </a:p>
          <a:p>
            <a:pPr>
              <a:spcAft>
                <a:spcPts val="1800"/>
              </a:spcAft>
            </a:pPr>
            <a:r>
              <a:rPr lang="en-US" dirty="0">
                <a:latin typeface="Gill Sans Light"/>
              </a:rPr>
              <a:t>Discard log entries</a:t>
            </a:r>
          </a:p>
          <a:p>
            <a:pPr>
              <a:spcAft>
                <a:spcPts val="1800"/>
              </a:spcAft>
            </a:pPr>
            <a:r>
              <a:rPr lang="en-US" dirty="0">
                <a:latin typeface="Gill Sans Light"/>
              </a:rPr>
              <a:t>Disk remains unchanged</a:t>
            </a:r>
          </a:p>
        </p:txBody>
      </p:sp>
      <p:sp>
        <p:nvSpPr>
          <p:cNvPr id="7" name="Can 9">
            <a:extLst>
              <a:ext uri="{FF2B5EF4-FFF2-40B4-BE49-F238E27FC236}">
                <a16:creationId xmlns:a16="http://schemas.microsoft.com/office/drawing/2014/main" id="{8C387936-60E3-4D10-89EA-640794CD7455}"/>
              </a:ext>
            </a:extLst>
          </p:cNvPr>
          <p:cNvSpPr/>
          <p:nvPr/>
        </p:nvSpPr>
        <p:spPr>
          <a:xfrm>
            <a:off x="7934572" y="1499100"/>
            <a:ext cx="2099734" cy="3048000"/>
          </a:xfrm>
          <a:prstGeom prst="can">
            <a:avLst/>
          </a:prstGeom>
          <a:solidFill>
            <a:schemeClr val="accent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8" name="TextBox 7">
            <a:extLst>
              <a:ext uri="{FF2B5EF4-FFF2-40B4-BE49-F238E27FC236}">
                <a16:creationId xmlns:a16="http://schemas.microsoft.com/office/drawing/2014/main" id="{39C2EAC3-2DEB-44D5-B3A4-D0309D34CF3E}"/>
              </a:ext>
            </a:extLst>
          </p:cNvPr>
          <p:cNvSpPr txBox="1"/>
          <p:nvPr/>
        </p:nvSpPr>
        <p:spPr>
          <a:xfrm>
            <a:off x="10105395" y="2720443"/>
            <a:ext cx="1390124" cy="369332"/>
          </a:xfrm>
          <a:prstGeom prst="rect">
            <a:avLst/>
          </a:prstGeom>
          <a:noFill/>
        </p:spPr>
        <p:txBody>
          <a:bodyPr wrap="none" rtlCol="0">
            <a:spAutoFit/>
          </a:bodyPr>
          <a:lstStyle/>
          <a:p>
            <a:r>
              <a:rPr lang="en-US" b="0" dirty="0">
                <a:latin typeface="Gill Sans Light"/>
                <a:ea typeface="Gill Sans" charset="0"/>
                <a:cs typeface="Gill Sans" charset="0"/>
              </a:rPr>
              <a:t>Data blocks</a:t>
            </a:r>
          </a:p>
        </p:txBody>
      </p:sp>
      <p:sp>
        <p:nvSpPr>
          <p:cNvPr id="9" name="TextBox 8">
            <a:extLst>
              <a:ext uri="{FF2B5EF4-FFF2-40B4-BE49-F238E27FC236}">
                <a16:creationId xmlns:a16="http://schemas.microsoft.com/office/drawing/2014/main" id="{BAC2BF7B-3329-4387-839C-34AB7DC0A120}"/>
              </a:ext>
            </a:extLst>
          </p:cNvPr>
          <p:cNvSpPr txBox="1"/>
          <p:nvPr/>
        </p:nvSpPr>
        <p:spPr>
          <a:xfrm>
            <a:off x="10175430" y="2000553"/>
            <a:ext cx="1293146" cy="923330"/>
          </a:xfrm>
          <a:prstGeom prst="rect">
            <a:avLst/>
          </a:prstGeom>
          <a:noFill/>
        </p:spPr>
        <p:txBody>
          <a:bodyPr wrap="square" rtlCol="0">
            <a:spAutoFit/>
          </a:bodyPr>
          <a:lstStyle/>
          <a:p>
            <a:r>
              <a:rPr lang="en-US" b="0" dirty="0">
                <a:latin typeface="Gill Sans Light"/>
                <a:ea typeface="Gill Sans" charset="0"/>
                <a:cs typeface="Gill Sans" charset="0"/>
              </a:rPr>
              <a:t>Free space map</a:t>
            </a:r>
          </a:p>
        </p:txBody>
      </p:sp>
      <p:grpSp>
        <p:nvGrpSpPr>
          <p:cNvPr id="10" name="Group 9">
            <a:extLst>
              <a:ext uri="{FF2B5EF4-FFF2-40B4-BE49-F238E27FC236}">
                <a16:creationId xmlns:a16="http://schemas.microsoft.com/office/drawing/2014/main" id="{DDC406B0-6CDD-4035-A00B-BDD5B5DA982B}"/>
              </a:ext>
            </a:extLst>
          </p:cNvPr>
          <p:cNvGrpSpPr/>
          <p:nvPr/>
        </p:nvGrpSpPr>
        <p:grpSpPr>
          <a:xfrm rot="16200000">
            <a:off x="8780167" y="1905276"/>
            <a:ext cx="415498" cy="1802120"/>
            <a:chOff x="7569977" y="1270135"/>
            <a:chExt cx="415498" cy="1802120"/>
          </a:xfrm>
        </p:grpSpPr>
        <p:sp>
          <p:nvSpPr>
            <p:cNvPr id="11" name="Rectangle 10">
              <a:extLst>
                <a:ext uri="{FF2B5EF4-FFF2-40B4-BE49-F238E27FC236}">
                  <a16:creationId xmlns:a16="http://schemas.microsoft.com/office/drawing/2014/main" id="{8F851CFE-34C0-49AC-83E7-E3A79AE6C633}"/>
                </a:ext>
              </a:extLst>
            </p:cNvPr>
            <p:cNvSpPr/>
            <p:nvPr/>
          </p:nvSpPr>
          <p:spPr>
            <a:xfrm>
              <a:off x="7605706" y="1270135"/>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12" name="Rectangle 11">
              <a:extLst>
                <a:ext uri="{FF2B5EF4-FFF2-40B4-BE49-F238E27FC236}">
                  <a16:creationId xmlns:a16="http://schemas.microsoft.com/office/drawing/2014/main" id="{8644A316-1501-4B33-962C-8DFC11DAE023}"/>
                </a:ext>
              </a:extLst>
            </p:cNvPr>
            <p:cNvSpPr/>
            <p:nvPr/>
          </p:nvSpPr>
          <p:spPr>
            <a:xfrm>
              <a:off x="7605706" y="1591319"/>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13" name="Rectangle 12">
              <a:extLst>
                <a:ext uri="{FF2B5EF4-FFF2-40B4-BE49-F238E27FC236}">
                  <a16:creationId xmlns:a16="http://schemas.microsoft.com/office/drawing/2014/main" id="{A7C7EF1C-0646-42FA-BDCA-578539C2459B}"/>
                </a:ext>
              </a:extLst>
            </p:cNvPr>
            <p:cNvSpPr/>
            <p:nvPr/>
          </p:nvSpPr>
          <p:spPr>
            <a:xfrm>
              <a:off x="7605706" y="1897904"/>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14" name="Rectangle 13">
              <a:extLst>
                <a:ext uri="{FF2B5EF4-FFF2-40B4-BE49-F238E27FC236}">
                  <a16:creationId xmlns:a16="http://schemas.microsoft.com/office/drawing/2014/main" id="{85E70A95-395D-4A5D-B23E-9B59714B031D}"/>
                </a:ext>
              </a:extLst>
            </p:cNvPr>
            <p:cNvSpPr/>
            <p:nvPr/>
          </p:nvSpPr>
          <p:spPr>
            <a:xfrm>
              <a:off x="7605706" y="2219088"/>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15" name="Rectangle 14">
              <a:extLst>
                <a:ext uri="{FF2B5EF4-FFF2-40B4-BE49-F238E27FC236}">
                  <a16:creationId xmlns:a16="http://schemas.microsoft.com/office/drawing/2014/main" id="{E150467B-0C02-47C0-AED4-E68BDEFA57FF}"/>
                </a:ext>
              </a:extLst>
            </p:cNvPr>
            <p:cNvSpPr/>
            <p:nvPr/>
          </p:nvSpPr>
          <p:spPr>
            <a:xfrm>
              <a:off x="7605706" y="2751071"/>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16" name="TextBox 15">
              <a:extLst>
                <a:ext uri="{FF2B5EF4-FFF2-40B4-BE49-F238E27FC236}">
                  <a16:creationId xmlns:a16="http://schemas.microsoft.com/office/drawing/2014/main" id="{C90D3554-D304-4C3D-9AA1-977A5AAB8D55}"/>
                </a:ext>
              </a:extLst>
            </p:cNvPr>
            <p:cNvSpPr txBox="1"/>
            <p:nvPr/>
          </p:nvSpPr>
          <p:spPr>
            <a:xfrm>
              <a:off x="7569977" y="2425538"/>
              <a:ext cx="415498" cy="369332"/>
            </a:xfrm>
            <a:prstGeom prst="rect">
              <a:avLst/>
            </a:prstGeom>
            <a:noFill/>
          </p:spPr>
          <p:txBody>
            <a:bodyPr wrap="none" rtlCol="0">
              <a:spAutoFit/>
            </a:bodyPr>
            <a:lstStyle/>
            <a:p>
              <a:r>
                <a:rPr lang="en-US" dirty="0">
                  <a:latin typeface="Gill Sans Light"/>
                  <a:cs typeface="Gill Sans Light"/>
                </a:rPr>
                <a:t>…</a:t>
              </a:r>
            </a:p>
          </p:txBody>
        </p:sp>
      </p:grpSp>
      <p:grpSp>
        <p:nvGrpSpPr>
          <p:cNvPr id="17" name="Group 16">
            <a:extLst>
              <a:ext uri="{FF2B5EF4-FFF2-40B4-BE49-F238E27FC236}">
                <a16:creationId xmlns:a16="http://schemas.microsoft.com/office/drawing/2014/main" id="{74A591AA-366C-46BE-A5DF-855A39CE4581}"/>
              </a:ext>
            </a:extLst>
          </p:cNvPr>
          <p:cNvGrpSpPr/>
          <p:nvPr/>
        </p:nvGrpSpPr>
        <p:grpSpPr>
          <a:xfrm>
            <a:off x="7544110" y="2185219"/>
            <a:ext cx="2561285" cy="121398"/>
            <a:chOff x="64770" y="2031999"/>
            <a:chExt cx="5082551" cy="364957"/>
          </a:xfrm>
        </p:grpSpPr>
        <p:grpSp>
          <p:nvGrpSpPr>
            <p:cNvPr id="18" name="Group 17">
              <a:extLst>
                <a:ext uri="{FF2B5EF4-FFF2-40B4-BE49-F238E27FC236}">
                  <a16:creationId xmlns:a16="http://schemas.microsoft.com/office/drawing/2014/main" id="{F1064C16-A76E-4CA1-98BB-468C2305D70D}"/>
                </a:ext>
              </a:extLst>
            </p:cNvPr>
            <p:cNvGrpSpPr/>
            <p:nvPr/>
          </p:nvGrpSpPr>
          <p:grpSpPr>
            <a:xfrm>
              <a:off x="2607047" y="2031999"/>
              <a:ext cx="1270137" cy="364957"/>
              <a:chOff x="2607047" y="2031999"/>
              <a:chExt cx="1270137" cy="364957"/>
            </a:xfrm>
          </p:grpSpPr>
          <p:sp>
            <p:nvSpPr>
              <p:cNvPr id="34" name="Rectangle 33">
                <a:extLst>
                  <a:ext uri="{FF2B5EF4-FFF2-40B4-BE49-F238E27FC236}">
                    <a16:creationId xmlns:a16="http://schemas.microsoft.com/office/drawing/2014/main" id="{42B2B8F8-9BD5-44CA-AE26-4535A0D2A593}"/>
                  </a:ext>
                </a:extLst>
              </p:cNvPr>
              <p:cNvSpPr/>
              <p:nvPr/>
            </p:nvSpPr>
            <p:spPr>
              <a:xfrm rot="16200000">
                <a:off x="2585160"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35" name="Rectangle 34">
                <a:extLst>
                  <a:ext uri="{FF2B5EF4-FFF2-40B4-BE49-F238E27FC236}">
                    <a16:creationId xmlns:a16="http://schemas.microsoft.com/office/drawing/2014/main" id="{7561B0B3-F068-46D1-AB9D-C306DA183EFA}"/>
                  </a:ext>
                </a:extLst>
              </p:cNvPr>
              <p:cNvSpPr/>
              <p:nvPr/>
            </p:nvSpPr>
            <p:spPr>
              <a:xfrm rot="16200000">
                <a:off x="2906344" y="2053886"/>
                <a:ext cx="364957" cy="321184"/>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36" name="Rectangle 35">
                <a:extLst>
                  <a:ext uri="{FF2B5EF4-FFF2-40B4-BE49-F238E27FC236}">
                    <a16:creationId xmlns:a16="http://schemas.microsoft.com/office/drawing/2014/main" id="{3EFBE795-FF7E-45E9-A7E4-537F1F069AD7}"/>
                  </a:ext>
                </a:extLst>
              </p:cNvPr>
              <p:cNvSpPr/>
              <p:nvPr/>
            </p:nvSpPr>
            <p:spPr>
              <a:xfrm rot="16200000">
                <a:off x="3212929"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37" name="Rectangle 36">
                <a:extLst>
                  <a:ext uri="{FF2B5EF4-FFF2-40B4-BE49-F238E27FC236}">
                    <a16:creationId xmlns:a16="http://schemas.microsoft.com/office/drawing/2014/main" id="{12D7FD24-58B9-44F0-88F0-45BB675FB9D2}"/>
                  </a:ext>
                </a:extLst>
              </p:cNvPr>
              <p:cNvSpPr/>
              <p:nvPr/>
            </p:nvSpPr>
            <p:spPr>
              <a:xfrm rot="16200000">
                <a:off x="3534113"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grpSp>
          <p:nvGrpSpPr>
            <p:cNvPr id="19" name="Group 18">
              <a:extLst>
                <a:ext uri="{FF2B5EF4-FFF2-40B4-BE49-F238E27FC236}">
                  <a16:creationId xmlns:a16="http://schemas.microsoft.com/office/drawing/2014/main" id="{2B8B347E-1A20-45C0-8962-31DD8EBBBCD9}"/>
                </a:ext>
              </a:extLst>
            </p:cNvPr>
            <p:cNvGrpSpPr/>
            <p:nvPr/>
          </p:nvGrpSpPr>
          <p:grpSpPr>
            <a:xfrm>
              <a:off x="3877184" y="2031999"/>
              <a:ext cx="1270137" cy="364957"/>
              <a:chOff x="2607047" y="2031999"/>
              <a:chExt cx="1270137" cy="364957"/>
            </a:xfrm>
          </p:grpSpPr>
          <p:sp>
            <p:nvSpPr>
              <p:cNvPr id="30" name="Rectangle 29">
                <a:extLst>
                  <a:ext uri="{FF2B5EF4-FFF2-40B4-BE49-F238E27FC236}">
                    <a16:creationId xmlns:a16="http://schemas.microsoft.com/office/drawing/2014/main" id="{42617352-A108-4C29-A441-32C92A25C9CB}"/>
                  </a:ext>
                </a:extLst>
              </p:cNvPr>
              <p:cNvSpPr/>
              <p:nvPr/>
            </p:nvSpPr>
            <p:spPr>
              <a:xfrm rot="16200000">
                <a:off x="2585160"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31" name="Rectangle 30">
                <a:extLst>
                  <a:ext uri="{FF2B5EF4-FFF2-40B4-BE49-F238E27FC236}">
                    <a16:creationId xmlns:a16="http://schemas.microsoft.com/office/drawing/2014/main" id="{2CAB54F2-0CDA-4C5C-8096-BB613FAC457C}"/>
                  </a:ext>
                </a:extLst>
              </p:cNvPr>
              <p:cNvSpPr/>
              <p:nvPr/>
            </p:nvSpPr>
            <p:spPr>
              <a:xfrm rot="16200000">
                <a:off x="2906344"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32" name="Rectangle 31">
                <a:extLst>
                  <a:ext uri="{FF2B5EF4-FFF2-40B4-BE49-F238E27FC236}">
                    <a16:creationId xmlns:a16="http://schemas.microsoft.com/office/drawing/2014/main" id="{F28CE80F-B413-43D4-BD27-3A6D98CEDAA3}"/>
                  </a:ext>
                </a:extLst>
              </p:cNvPr>
              <p:cNvSpPr/>
              <p:nvPr/>
            </p:nvSpPr>
            <p:spPr>
              <a:xfrm rot="16200000">
                <a:off x="3212929"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33" name="Rectangle 32">
                <a:extLst>
                  <a:ext uri="{FF2B5EF4-FFF2-40B4-BE49-F238E27FC236}">
                    <a16:creationId xmlns:a16="http://schemas.microsoft.com/office/drawing/2014/main" id="{ADFD4869-000B-4A57-83C9-5D5A7DC17F0A}"/>
                  </a:ext>
                </a:extLst>
              </p:cNvPr>
              <p:cNvSpPr/>
              <p:nvPr/>
            </p:nvSpPr>
            <p:spPr>
              <a:xfrm rot="16200000">
                <a:off x="3534113"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grpSp>
          <p:nvGrpSpPr>
            <p:cNvPr id="20" name="Group 19">
              <a:extLst>
                <a:ext uri="{FF2B5EF4-FFF2-40B4-BE49-F238E27FC236}">
                  <a16:creationId xmlns:a16="http://schemas.microsoft.com/office/drawing/2014/main" id="{8C571C2F-A153-40D1-92D0-BB2981ABAEF1}"/>
                </a:ext>
              </a:extLst>
            </p:cNvPr>
            <p:cNvGrpSpPr/>
            <p:nvPr/>
          </p:nvGrpSpPr>
          <p:grpSpPr>
            <a:xfrm>
              <a:off x="64770" y="2031999"/>
              <a:ext cx="1270137" cy="364957"/>
              <a:chOff x="2607047" y="2031999"/>
              <a:chExt cx="1270137" cy="364957"/>
            </a:xfrm>
          </p:grpSpPr>
          <p:sp>
            <p:nvSpPr>
              <p:cNvPr id="26" name="Rectangle 25">
                <a:extLst>
                  <a:ext uri="{FF2B5EF4-FFF2-40B4-BE49-F238E27FC236}">
                    <a16:creationId xmlns:a16="http://schemas.microsoft.com/office/drawing/2014/main" id="{DEB8AD19-F1C9-4759-9B11-088DB12D3FC7}"/>
                  </a:ext>
                </a:extLst>
              </p:cNvPr>
              <p:cNvSpPr/>
              <p:nvPr/>
            </p:nvSpPr>
            <p:spPr>
              <a:xfrm rot="16200000">
                <a:off x="2585160" y="2053886"/>
                <a:ext cx="364957" cy="321184"/>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27" name="Rectangle 26">
                <a:extLst>
                  <a:ext uri="{FF2B5EF4-FFF2-40B4-BE49-F238E27FC236}">
                    <a16:creationId xmlns:a16="http://schemas.microsoft.com/office/drawing/2014/main" id="{5EA04909-528F-495F-9510-7D3354C1F1EB}"/>
                  </a:ext>
                </a:extLst>
              </p:cNvPr>
              <p:cNvSpPr/>
              <p:nvPr/>
            </p:nvSpPr>
            <p:spPr>
              <a:xfrm rot="16200000">
                <a:off x="2906344" y="2053886"/>
                <a:ext cx="364957" cy="321184"/>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28" name="Rectangle 27">
                <a:extLst>
                  <a:ext uri="{FF2B5EF4-FFF2-40B4-BE49-F238E27FC236}">
                    <a16:creationId xmlns:a16="http://schemas.microsoft.com/office/drawing/2014/main" id="{E738A646-95A6-4D9C-9DD3-CF07758FE725}"/>
                  </a:ext>
                </a:extLst>
              </p:cNvPr>
              <p:cNvSpPr/>
              <p:nvPr/>
            </p:nvSpPr>
            <p:spPr>
              <a:xfrm rot="16200000">
                <a:off x="3212929" y="2053886"/>
                <a:ext cx="364957" cy="321184"/>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29" name="Rectangle 28">
                <a:extLst>
                  <a:ext uri="{FF2B5EF4-FFF2-40B4-BE49-F238E27FC236}">
                    <a16:creationId xmlns:a16="http://schemas.microsoft.com/office/drawing/2014/main" id="{FA56E242-CAE6-424E-AF44-A24A1260715F}"/>
                  </a:ext>
                </a:extLst>
              </p:cNvPr>
              <p:cNvSpPr/>
              <p:nvPr/>
            </p:nvSpPr>
            <p:spPr>
              <a:xfrm rot="16200000">
                <a:off x="3534113" y="2053886"/>
                <a:ext cx="364957" cy="321184"/>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grpSp>
          <p:nvGrpSpPr>
            <p:cNvPr id="21" name="Group 20">
              <a:extLst>
                <a:ext uri="{FF2B5EF4-FFF2-40B4-BE49-F238E27FC236}">
                  <a16:creationId xmlns:a16="http://schemas.microsoft.com/office/drawing/2014/main" id="{DA367F94-4DCD-4ED1-93B3-F3BED2144113}"/>
                </a:ext>
              </a:extLst>
            </p:cNvPr>
            <p:cNvGrpSpPr/>
            <p:nvPr/>
          </p:nvGrpSpPr>
          <p:grpSpPr>
            <a:xfrm>
              <a:off x="1334907" y="2031999"/>
              <a:ext cx="1270137" cy="364957"/>
              <a:chOff x="2607047" y="2031999"/>
              <a:chExt cx="1270137" cy="364957"/>
            </a:xfrm>
          </p:grpSpPr>
          <p:sp>
            <p:nvSpPr>
              <p:cNvPr id="22" name="Rectangle 21">
                <a:extLst>
                  <a:ext uri="{FF2B5EF4-FFF2-40B4-BE49-F238E27FC236}">
                    <a16:creationId xmlns:a16="http://schemas.microsoft.com/office/drawing/2014/main" id="{5448E54E-FB36-48DF-AEE2-5A5FDD698BFD}"/>
                  </a:ext>
                </a:extLst>
              </p:cNvPr>
              <p:cNvSpPr/>
              <p:nvPr/>
            </p:nvSpPr>
            <p:spPr>
              <a:xfrm rot="16200000">
                <a:off x="2585160"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23" name="Rectangle 22">
                <a:extLst>
                  <a:ext uri="{FF2B5EF4-FFF2-40B4-BE49-F238E27FC236}">
                    <a16:creationId xmlns:a16="http://schemas.microsoft.com/office/drawing/2014/main" id="{9FAD62FA-F9C2-4631-BEF3-9C3BE87E01DB}"/>
                  </a:ext>
                </a:extLst>
              </p:cNvPr>
              <p:cNvSpPr/>
              <p:nvPr/>
            </p:nvSpPr>
            <p:spPr>
              <a:xfrm rot="16200000">
                <a:off x="2906344"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24" name="Rectangle 23">
                <a:extLst>
                  <a:ext uri="{FF2B5EF4-FFF2-40B4-BE49-F238E27FC236}">
                    <a16:creationId xmlns:a16="http://schemas.microsoft.com/office/drawing/2014/main" id="{D9608723-42E3-4409-AF51-6D55F470EAE6}"/>
                  </a:ext>
                </a:extLst>
              </p:cNvPr>
              <p:cNvSpPr/>
              <p:nvPr/>
            </p:nvSpPr>
            <p:spPr>
              <a:xfrm rot="16200000">
                <a:off x="3212929" y="2053886"/>
                <a:ext cx="364957" cy="321184"/>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25" name="Rectangle 24">
                <a:extLst>
                  <a:ext uri="{FF2B5EF4-FFF2-40B4-BE49-F238E27FC236}">
                    <a16:creationId xmlns:a16="http://schemas.microsoft.com/office/drawing/2014/main" id="{4111FE68-35BC-457C-9B82-EECCF2E6A08F}"/>
                  </a:ext>
                </a:extLst>
              </p:cNvPr>
              <p:cNvSpPr/>
              <p:nvPr/>
            </p:nvSpPr>
            <p:spPr>
              <a:xfrm rot="16200000">
                <a:off x="3534113" y="2053886"/>
                <a:ext cx="364957" cy="321184"/>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grpSp>
      <p:sp>
        <p:nvSpPr>
          <p:cNvPr id="38" name="Rectangle 37">
            <a:extLst>
              <a:ext uri="{FF2B5EF4-FFF2-40B4-BE49-F238E27FC236}">
                <a16:creationId xmlns:a16="http://schemas.microsoft.com/office/drawing/2014/main" id="{5C46EBB3-C81E-437C-841D-A2CD5CE0C109}"/>
              </a:ext>
            </a:extLst>
          </p:cNvPr>
          <p:cNvSpPr/>
          <p:nvPr/>
        </p:nvSpPr>
        <p:spPr>
          <a:xfrm rot="16200000">
            <a:off x="9411896" y="3219296"/>
            <a:ext cx="242349" cy="2409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39" name="Rectangle 38">
            <a:extLst>
              <a:ext uri="{FF2B5EF4-FFF2-40B4-BE49-F238E27FC236}">
                <a16:creationId xmlns:a16="http://schemas.microsoft.com/office/drawing/2014/main" id="{463B1AC1-0B35-48C6-82E0-0683C22FF04E}"/>
              </a:ext>
            </a:extLst>
          </p:cNvPr>
          <p:cNvSpPr/>
          <p:nvPr/>
        </p:nvSpPr>
        <p:spPr>
          <a:xfrm rot="16200000">
            <a:off x="9652816" y="3219296"/>
            <a:ext cx="242349" cy="2409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40" name="Rectangle 39">
            <a:extLst>
              <a:ext uri="{FF2B5EF4-FFF2-40B4-BE49-F238E27FC236}">
                <a16:creationId xmlns:a16="http://schemas.microsoft.com/office/drawing/2014/main" id="{095A8FAC-80A4-43C0-A8FD-69C4897EC2AB}"/>
              </a:ext>
            </a:extLst>
          </p:cNvPr>
          <p:cNvSpPr/>
          <p:nvPr/>
        </p:nvSpPr>
        <p:spPr>
          <a:xfrm rot="16200000">
            <a:off x="9882785" y="3219296"/>
            <a:ext cx="242349" cy="2409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grpSp>
        <p:nvGrpSpPr>
          <p:cNvPr id="41" name="Group 40">
            <a:extLst>
              <a:ext uri="{FF2B5EF4-FFF2-40B4-BE49-F238E27FC236}">
                <a16:creationId xmlns:a16="http://schemas.microsoft.com/office/drawing/2014/main" id="{DC28D1A9-D3D3-4496-957C-5E6169842A4A}"/>
              </a:ext>
            </a:extLst>
          </p:cNvPr>
          <p:cNvGrpSpPr/>
          <p:nvPr/>
        </p:nvGrpSpPr>
        <p:grpSpPr>
          <a:xfrm>
            <a:off x="7505653" y="3218581"/>
            <a:ext cx="952728" cy="242349"/>
            <a:chOff x="2607047" y="2031999"/>
            <a:chExt cx="1270137" cy="364957"/>
          </a:xfrm>
        </p:grpSpPr>
        <p:sp>
          <p:nvSpPr>
            <p:cNvPr id="42" name="Rectangle 41">
              <a:extLst>
                <a:ext uri="{FF2B5EF4-FFF2-40B4-BE49-F238E27FC236}">
                  <a16:creationId xmlns:a16="http://schemas.microsoft.com/office/drawing/2014/main" id="{5DEA9427-5A6D-4AEC-BB52-3C809C6B0982}"/>
                </a:ext>
              </a:extLst>
            </p:cNvPr>
            <p:cNvSpPr/>
            <p:nvPr/>
          </p:nvSpPr>
          <p:spPr>
            <a:xfrm rot="16200000">
              <a:off x="2585160"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43" name="Rectangle 42">
              <a:extLst>
                <a:ext uri="{FF2B5EF4-FFF2-40B4-BE49-F238E27FC236}">
                  <a16:creationId xmlns:a16="http://schemas.microsoft.com/office/drawing/2014/main" id="{D3B79423-0383-43E9-900B-9995DCB0DE9D}"/>
                </a:ext>
              </a:extLst>
            </p:cNvPr>
            <p:cNvSpPr/>
            <p:nvPr/>
          </p:nvSpPr>
          <p:spPr>
            <a:xfrm rot="16200000">
              <a:off x="2906344"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44" name="Rectangle 43">
              <a:extLst>
                <a:ext uri="{FF2B5EF4-FFF2-40B4-BE49-F238E27FC236}">
                  <a16:creationId xmlns:a16="http://schemas.microsoft.com/office/drawing/2014/main" id="{91D76AAC-1250-4123-8973-BA552B15424C}"/>
                </a:ext>
              </a:extLst>
            </p:cNvPr>
            <p:cNvSpPr/>
            <p:nvPr/>
          </p:nvSpPr>
          <p:spPr>
            <a:xfrm rot="16200000">
              <a:off x="3212929"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45" name="Rectangle 44">
              <a:extLst>
                <a:ext uri="{FF2B5EF4-FFF2-40B4-BE49-F238E27FC236}">
                  <a16:creationId xmlns:a16="http://schemas.microsoft.com/office/drawing/2014/main" id="{029179B0-FCED-4983-9B2C-B704F9BF3360}"/>
                </a:ext>
              </a:extLst>
            </p:cNvPr>
            <p:cNvSpPr/>
            <p:nvPr/>
          </p:nvSpPr>
          <p:spPr>
            <a:xfrm rot="16200000">
              <a:off x="3534113"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grpSp>
        <p:nvGrpSpPr>
          <p:cNvPr id="46" name="Group 45">
            <a:extLst>
              <a:ext uri="{FF2B5EF4-FFF2-40B4-BE49-F238E27FC236}">
                <a16:creationId xmlns:a16="http://schemas.microsoft.com/office/drawing/2014/main" id="{406539FF-8EFD-4DD8-AB8F-1EA301BFE4FF}"/>
              </a:ext>
            </a:extLst>
          </p:cNvPr>
          <p:cNvGrpSpPr/>
          <p:nvPr/>
        </p:nvGrpSpPr>
        <p:grpSpPr>
          <a:xfrm>
            <a:off x="8458381" y="3218581"/>
            <a:ext cx="952728" cy="242349"/>
            <a:chOff x="2607047" y="2031999"/>
            <a:chExt cx="1270137" cy="364957"/>
          </a:xfrm>
        </p:grpSpPr>
        <p:sp>
          <p:nvSpPr>
            <p:cNvPr id="47" name="Rectangle 46">
              <a:extLst>
                <a:ext uri="{FF2B5EF4-FFF2-40B4-BE49-F238E27FC236}">
                  <a16:creationId xmlns:a16="http://schemas.microsoft.com/office/drawing/2014/main" id="{18756FC7-B1F2-413B-AD65-07AF71BC94ED}"/>
                </a:ext>
              </a:extLst>
            </p:cNvPr>
            <p:cNvSpPr/>
            <p:nvPr/>
          </p:nvSpPr>
          <p:spPr>
            <a:xfrm rot="16200000">
              <a:off x="2585160"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48" name="Rectangle 47">
              <a:extLst>
                <a:ext uri="{FF2B5EF4-FFF2-40B4-BE49-F238E27FC236}">
                  <a16:creationId xmlns:a16="http://schemas.microsoft.com/office/drawing/2014/main" id="{5FB3C23B-EEC4-4554-BC7A-3F4B0258113D}"/>
                </a:ext>
              </a:extLst>
            </p:cNvPr>
            <p:cNvSpPr/>
            <p:nvPr/>
          </p:nvSpPr>
          <p:spPr>
            <a:xfrm rot="16200000">
              <a:off x="2906344"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49" name="Rectangle 48">
              <a:extLst>
                <a:ext uri="{FF2B5EF4-FFF2-40B4-BE49-F238E27FC236}">
                  <a16:creationId xmlns:a16="http://schemas.microsoft.com/office/drawing/2014/main" id="{B6D3315F-C233-4BF3-8BA8-0BD0E2064DFE}"/>
                </a:ext>
              </a:extLst>
            </p:cNvPr>
            <p:cNvSpPr/>
            <p:nvPr/>
          </p:nvSpPr>
          <p:spPr>
            <a:xfrm rot="16200000">
              <a:off x="3212929"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50" name="Rectangle 49">
              <a:extLst>
                <a:ext uri="{FF2B5EF4-FFF2-40B4-BE49-F238E27FC236}">
                  <a16:creationId xmlns:a16="http://schemas.microsoft.com/office/drawing/2014/main" id="{31AE19C2-EDDC-4D5F-8048-BC4E111087C1}"/>
                </a:ext>
              </a:extLst>
            </p:cNvPr>
            <p:cNvSpPr/>
            <p:nvPr/>
          </p:nvSpPr>
          <p:spPr>
            <a:xfrm rot="16200000">
              <a:off x="3534113"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sp>
        <p:nvSpPr>
          <p:cNvPr id="51" name="TextBox 50">
            <a:extLst>
              <a:ext uri="{FF2B5EF4-FFF2-40B4-BE49-F238E27FC236}">
                <a16:creationId xmlns:a16="http://schemas.microsoft.com/office/drawing/2014/main" id="{27473C36-0ED5-4CB1-A3F0-67AE22F4B9DB}"/>
              </a:ext>
            </a:extLst>
          </p:cNvPr>
          <p:cNvSpPr txBox="1"/>
          <p:nvPr/>
        </p:nvSpPr>
        <p:spPr>
          <a:xfrm>
            <a:off x="10209505" y="3161505"/>
            <a:ext cx="1326004" cy="369332"/>
          </a:xfrm>
          <a:prstGeom prst="rect">
            <a:avLst/>
          </a:prstGeom>
          <a:noFill/>
        </p:spPr>
        <p:txBody>
          <a:bodyPr wrap="none" rtlCol="0">
            <a:spAutoFit/>
          </a:bodyPr>
          <a:lstStyle/>
          <a:p>
            <a:r>
              <a:rPr lang="en-US" b="0" dirty="0" err="1">
                <a:latin typeface="Gill Sans Light"/>
                <a:ea typeface="Gill Sans" charset="0"/>
                <a:cs typeface="Gill Sans" charset="0"/>
              </a:rPr>
              <a:t>Inode</a:t>
            </a:r>
            <a:r>
              <a:rPr lang="en-US" b="0" dirty="0">
                <a:latin typeface="Gill Sans Light"/>
                <a:ea typeface="Gill Sans" charset="0"/>
                <a:cs typeface="Gill Sans" charset="0"/>
              </a:rPr>
              <a:t> table</a:t>
            </a:r>
          </a:p>
        </p:txBody>
      </p:sp>
      <p:grpSp>
        <p:nvGrpSpPr>
          <p:cNvPr id="52" name="Group 51">
            <a:extLst>
              <a:ext uri="{FF2B5EF4-FFF2-40B4-BE49-F238E27FC236}">
                <a16:creationId xmlns:a16="http://schemas.microsoft.com/office/drawing/2014/main" id="{748E4DCD-CF52-41E4-911B-8AFE37ABCC87}"/>
              </a:ext>
            </a:extLst>
          </p:cNvPr>
          <p:cNvGrpSpPr/>
          <p:nvPr/>
        </p:nvGrpSpPr>
        <p:grpSpPr>
          <a:xfrm>
            <a:off x="8270484" y="3585142"/>
            <a:ext cx="1457827" cy="761444"/>
            <a:chOff x="1744000" y="2182577"/>
            <a:chExt cx="1430729" cy="918973"/>
          </a:xfrm>
        </p:grpSpPr>
        <p:sp>
          <p:nvSpPr>
            <p:cNvPr id="53" name="Rectangle 52">
              <a:extLst>
                <a:ext uri="{FF2B5EF4-FFF2-40B4-BE49-F238E27FC236}">
                  <a16:creationId xmlns:a16="http://schemas.microsoft.com/office/drawing/2014/main" id="{56D448C7-21DC-457D-A1FC-EE80B5D6069D}"/>
                </a:ext>
              </a:extLst>
            </p:cNvPr>
            <p:cNvSpPr/>
            <p:nvPr/>
          </p:nvSpPr>
          <p:spPr>
            <a:xfrm rot="16200000">
              <a:off x="1882705" y="2758480"/>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54" name="Rectangle 53">
              <a:extLst>
                <a:ext uri="{FF2B5EF4-FFF2-40B4-BE49-F238E27FC236}">
                  <a16:creationId xmlns:a16="http://schemas.microsoft.com/office/drawing/2014/main" id="{75CB07E6-7B84-40C0-A51C-0B071E1F1445}"/>
                </a:ext>
              </a:extLst>
            </p:cNvPr>
            <p:cNvSpPr/>
            <p:nvPr/>
          </p:nvSpPr>
          <p:spPr>
            <a:xfrm rot="16200000">
              <a:off x="2203889" y="2758480"/>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55" name="Rectangle 54">
              <a:extLst>
                <a:ext uri="{FF2B5EF4-FFF2-40B4-BE49-F238E27FC236}">
                  <a16:creationId xmlns:a16="http://schemas.microsoft.com/office/drawing/2014/main" id="{A4A13C24-BAD2-4696-8CE9-99308A4591FF}"/>
                </a:ext>
              </a:extLst>
            </p:cNvPr>
            <p:cNvSpPr/>
            <p:nvPr/>
          </p:nvSpPr>
          <p:spPr>
            <a:xfrm rot="16200000">
              <a:off x="2510474" y="2758480"/>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56" name="Rectangle 55">
              <a:extLst>
                <a:ext uri="{FF2B5EF4-FFF2-40B4-BE49-F238E27FC236}">
                  <a16:creationId xmlns:a16="http://schemas.microsoft.com/office/drawing/2014/main" id="{D559F166-2E9B-474C-9A06-072571CAE663}"/>
                </a:ext>
              </a:extLst>
            </p:cNvPr>
            <p:cNvSpPr/>
            <p:nvPr/>
          </p:nvSpPr>
          <p:spPr>
            <a:xfrm rot="16200000">
              <a:off x="2831658" y="2758480"/>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57" name="Rectangle 56">
              <a:extLst>
                <a:ext uri="{FF2B5EF4-FFF2-40B4-BE49-F238E27FC236}">
                  <a16:creationId xmlns:a16="http://schemas.microsoft.com/office/drawing/2014/main" id="{482C97F3-B802-403B-BAE5-FD30E61D873E}"/>
                </a:ext>
              </a:extLst>
            </p:cNvPr>
            <p:cNvSpPr/>
            <p:nvPr/>
          </p:nvSpPr>
          <p:spPr>
            <a:xfrm rot="16200000">
              <a:off x="2781130" y="2234544"/>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58" name="Rectangle 57">
              <a:extLst>
                <a:ext uri="{FF2B5EF4-FFF2-40B4-BE49-F238E27FC236}">
                  <a16:creationId xmlns:a16="http://schemas.microsoft.com/office/drawing/2014/main" id="{D5C29844-D6B7-470B-9A7B-7C20FE416642}"/>
                </a:ext>
              </a:extLst>
            </p:cNvPr>
            <p:cNvSpPr/>
            <p:nvPr/>
          </p:nvSpPr>
          <p:spPr>
            <a:xfrm rot="16200000">
              <a:off x="1722113" y="2204464"/>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59" name="Rectangle 58">
              <a:extLst>
                <a:ext uri="{FF2B5EF4-FFF2-40B4-BE49-F238E27FC236}">
                  <a16:creationId xmlns:a16="http://schemas.microsoft.com/office/drawing/2014/main" id="{21E699AA-6504-4A94-A351-A36763BF74F7}"/>
                </a:ext>
              </a:extLst>
            </p:cNvPr>
            <p:cNvSpPr/>
            <p:nvPr/>
          </p:nvSpPr>
          <p:spPr>
            <a:xfrm rot="16200000">
              <a:off x="2206034" y="2234544"/>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sp>
        <p:nvSpPr>
          <p:cNvPr id="60" name="TextBox 59">
            <a:extLst>
              <a:ext uri="{FF2B5EF4-FFF2-40B4-BE49-F238E27FC236}">
                <a16:creationId xmlns:a16="http://schemas.microsoft.com/office/drawing/2014/main" id="{0386CA2D-374E-492A-9F3F-435FB8923DB4}"/>
              </a:ext>
            </a:extLst>
          </p:cNvPr>
          <p:cNvSpPr txBox="1"/>
          <p:nvPr/>
        </p:nvSpPr>
        <p:spPr>
          <a:xfrm>
            <a:off x="10217437" y="3859522"/>
            <a:ext cx="1107996" cy="646331"/>
          </a:xfrm>
          <a:prstGeom prst="rect">
            <a:avLst/>
          </a:prstGeom>
          <a:noFill/>
        </p:spPr>
        <p:txBody>
          <a:bodyPr wrap="none" rtlCol="0">
            <a:spAutoFit/>
          </a:bodyPr>
          <a:lstStyle/>
          <a:p>
            <a:r>
              <a:rPr lang="en-US" b="0" dirty="0">
                <a:latin typeface="Gill Sans Light"/>
                <a:ea typeface="Gill Sans" charset="0"/>
                <a:cs typeface="Gill Sans" charset="0"/>
              </a:rPr>
              <a:t>Directory</a:t>
            </a:r>
          </a:p>
          <a:p>
            <a:r>
              <a:rPr lang="en-US" b="0" dirty="0">
                <a:latin typeface="Gill Sans Light"/>
                <a:ea typeface="Gill Sans" charset="0"/>
                <a:cs typeface="Gill Sans" charset="0"/>
              </a:rPr>
              <a:t>entries</a:t>
            </a:r>
          </a:p>
        </p:txBody>
      </p:sp>
      <p:sp>
        <p:nvSpPr>
          <p:cNvPr id="61" name="Rectangle 60">
            <a:extLst>
              <a:ext uri="{FF2B5EF4-FFF2-40B4-BE49-F238E27FC236}">
                <a16:creationId xmlns:a16="http://schemas.microsoft.com/office/drawing/2014/main" id="{21855B53-A502-417D-859B-F966609E345E}"/>
              </a:ext>
            </a:extLst>
          </p:cNvPr>
          <p:cNvSpPr/>
          <p:nvPr/>
        </p:nvSpPr>
        <p:spPr>
          <a:xfrm rot="16200000">
            <a:off x="8214098" y="2174700"/>
            <a:ext cx="121398" cy="161856"/>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62" name="Rectangle 61">
            <a:extLst>
              <a:ext uri="{FF2B5EF4-FFF2-40B4-BE49-F238E27FC236}">
                <a16:creationId xmlns:a16="http://schemas.microsoft.com/office/drawing/2014/main" id="{83B39921-B077-4C55-BDCD-A32ED58F01B0}"/>
              </a:ext>
            </a:extLst>
          </p:cNvPr>
          <p:cNvSpPr/>
          <p:nvPr/>
        </p:nvSpPr>
        <p:spPr>
          <a:xfrm rot="16200000">
            <a:off x="8438814" y="3229006"/>
            <a:ext cx="242349" cy="240920"/>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64" name="Rectangle 63">
            <a:extLst>
              <a:ext uri="{FF2B5EF4-FFF2-40B4-BE49-F238E27FC236}">
                <a16:creationId xmlns:a16="http://schemas.microsoft.com/office/drawing/2014/main" id="{70648F6A-322D-42D6-9A0B-A2273E8A1A1B}"/>
              </a:ext>
            </a:extLst>
          </p:cNvPr>
          <p:cNvSpPr/>
          <p:nvPr/>
        </p:nvSpPr>
        <p:spPr>
          <a:xfrm rot="16200000">
            <a:off x="9103272" y="4031753"/>
            <a:ext cx="302397" cy="327267"/>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107" name="Rectangle 106">
            <a:extLst>
              <a:ext uri="{FF2B5EF4-FFF2-40B4-BE49-F238E27FC236}">
                <a16:creationId xmlns:a16="http://schemas.microsoft.com/office/drawing/2014/main" id="{2037F2DD-D730-4C06-BD05-E83B32B16C2F}"/>
              </a:ext>
            </a:extLst>
          </p:cNvPr>
          <p:cNvSpPr/>
          <p:nvPr/>
        </p:nvSpPr>
        <p:spPr>
          <a:xfrm>
            <a:off x="3158624" y="5172056"/>
            <a:ext cx="7930449" cy="62347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08" name="TextBox 107">
            <a:extLst>
              <a:ext uri="{FF2B5EF4-FFF2-40B4-BE49-F238E27FC236}">
                <a16:creationId xmlns:a16="http://schemas.microsoft.com/office/drawing/2014/main" id="{63DD39DB-0D70-4929-80A1-B75E6C27EBA8}"/>
              </a:ext>
            </a:extLst>
          </p:cNvPr>
          <p:cNvSpPr txBox="1"/>
          <p:nvPr/>
        </p:nvSpPr>
        <p:spPr>
          <a:xfrm>
            <a:off x="3123460" y="5815028"/>
            <a:ext cx="5355953" cy="400110"/>
          </a:xfrm>
          <a:prstGeom prst="rect">
            <a:avLst/>
          </a:prstGeom>
          <a:noFill/>
        </p:spPr>
        <p:txBody>
          <a:bodyPr wrap="none" rtlCol="0">
            <a:spAutoFit/>
          </a:bodyPr>
          <a:lstStyle/>
          <a:p>
            <a:r>
              <a:rPr lang="en-US" sz="2000" b="0" dirty="0">
                <a:latin typeface="Gill Sans Light"/>
                <a:ea typeface="Gill Sans" charset="0"/>
                <a:cs typeface="Gill Sans" charset="0"/>
              </a:rPr>
              <a:t>Log: in non-volatile storage (Flash or on Disk)</a:t>
            </a:r>
          </a:p>
        </p:txBody>
      </p:sp>
      <p:sp>
        <p:nvSpPr>
          <p:cNvPr id="109" name="TextBox 108">
            <a:extLst>
              <a:ext uri="{FF2B5EF4-FFF2-40B4-BE49-F238E27FC236}">
                <a16:creationId xmlns:a16="http://schemas.microsoft.com/office/drawing/2014/main" id="{72094700-1992-4B28-B04C-A163F77D347D}"/>
              </a:ext>
            </a:extLst>
          </p:cNvPr>
          <p:cNvSpPr txBox="1"/>
          <p:nvPr/>
        </p:nvSpPr>
        <p:spPr>
          <a:xfrm>
            <a:off x="8703819" y="4528939"/>
            <a:ext cx="697627" cy="369332"/>
          </a:xfrm>
          <a:prstGeom prst="rect">
            <a:avLst/>
          </a:prstGeom>
          <a:noFill/>
        </p:spPr>
        <p:txBody>
          <a:bodyPr wrap="none" rtlCol="0">
            <a:spAutoFit/>
          </a:bodyPr>
          <a:lstStyle/>
          <a:p>
            <a:r>
              <a:rPr lang="en-US" b="0" dirty="0">
                <a:solidFill>
                  <a:srgbClr val="FF0000"/>
                </a:solidFill>
                <a:latin typeface="Gill Sans Light"/>
                <a:ea typeface="Gill Sans" charset="0"/>
                <a:cs typeface="Gill Sans" charset="0"/>
              </a:rPr>
              <a:t>head</a:t>
            </a:r>
          </a:p>
        </p:txBody>
      </p:sp>
      <p:cxnSp>
        <p:nvCxnSpPr>
          <p:cNvPr id="110" name="Straight Arrow Connector 109">
            <a:extLst>
              <a:ext uri="{FF2B5EF4-FFF2-40B4-BE49-F238E27FC236}">
                <a16:creationId xmlns:a16="http://schemas.microsoft.com/office/drawing/2014/main" id="{D29EA594-1F93-43B3-8227-BD885C6BE929}"/>
              </a:ext>
            </a:extLst>
          </p:cNvPr>
          <p:cNvCxnSpPr>
            <a:stCxn id="109" idx="2"/>
          </p:cNvCxnSpPr>
          <p:nvPr/>
        </p:nvCxnSpPr>
        <p:spPr>
          <a:xfrm flipH="1">
            <a:off x="9017777" y="4898271"/>
            <a:ext cx="13215" cy="296947"/>
          </a:xfrm>
          <a:prstGeom prst="straightConnector1">
            <a:avLst/>
          </a:prstGeom>
          <a:ln>
            <a:solidFill>
              <a:srgbClr val="FC230C"/>
            </a:solidFill>
            <a:tailEnd type="arrow"/>
          </a:ln>
        </p:spPr>
        <p:style>
          <a:lnRef idx="2">
            <a:schemeClr val="accent1"/>
          </a:lnRef>
          <a:fillRef idx="0">
            <a:schemeClr val="accent1"/>
          </a:fillRef>
          <a:effectRef idx="1">
            <a:schemeClr val="accent1"/>
          </a:effectRef>
          <a:fontRef idx="minor">
            <a:schemeClr val="tx1"/>
          </a:fontRef>
        </p:style>
      </p:cxnSp>
      <p:sp>
        <p:nvSpPr>
          <p:cNvPr id="111" name="TextBox 110">
            <a:extLst>
              <a:ext uri="{FF2B5EF4-FFF2-40B4-BE49-F238E27FC236}">
                <a16:creationId xmlns:a16="http://schemas.microsoft.com/office/drawing/2014/main" id="{ABFDCA36-C9BD-4A65-ABC1-593540A39E3D}"/>
              </a:ext>
            </a:extLst>
          </p:cNvPr>
          <p:cNvSpPr txBox="1"/>
          <p:nvPr/>
        </p:nvSpPr>
        <p:spPr>
          <a:xfrm>
            <a:off x="5200151" y="4505778"/>
            <a:ext cx="475195" cy="369332"/>
          </a:xfrm>
          <a:prstGeom prst="rect">
            <a:avLst/>
          </a:prstGeom>
          <a:noFill/>
        </p:spPr>
        <p:txBody>
          <a:bodyPr wrap="none" rtlCol="0">
            <a:spAutoFit/>
          </a:bodyPr>
          <a:lstStyle/>
          <a:p>
            <a:r>
              <a:rPr lang="en-US" b="0" dirty="0">
                <a:latin typeface="Gill Sans Light"/>
                <a:ea typeface="Gill Sans" charset="0"/>
                <a:cs typeface="Gill Sans" charset="0"/>
              </a:rPr>
              <a:t>tail</a:t>
            </a:r>
          </a:p>
        </p:txBody>
      </p:sp>
      <p:cxnSp>
        <p:nvCxnSpPr>
          <p:cNvPr id="112" name="Straight Arrow Connector 111">
            <a:extLst>
              <a:ext uri="{FF2B5EF4-FFF2-40B4-BE49-F238E27FC236}">
                <a16:creationId xmlns:a16="http://schemas.microsoft.com/office/drawing/2014/main" id="{042BDFA3-E3EB-4EBB-99E1-6C74A0416B5A}"/>
              </a:ext>
            </a:extLst>
          </p:cNvPr>
          <p:cNvCxnSpPr>
            <a:stCxn id="111" idx="2"/>
          </p:cNvCxnSpPr>
          <p:nvPr/>
        </p:nvCxnSpPr>
        <p:spPr>
          <a:xfrm>
            <a:off x="5437749" y="4875110"/>
            <a:ext cx="76360" cy="2969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3" name="Rectangle 112">
            <a:extLst>
              <a:ext uri="{FF2B5EF4-FFF2-40B4-BE49-F238E27FC236}">
                <a16:creationId xmlns:a16="http://schemas.microsoft.com/office/drawing/2014/main" id="{30BFDF86-2705-40F9-B60C-4A746299250F}"/>
              </a:ext>
            </a:extLst>
          </p:cNvPr>
          <p:cNvSpPr/>
          <p:nvPr/>
        </p:nvSpPr>
        <p:spPr>
          <a:xfrm>
            <a:off x="5514108" y="5181767"/>
            <a:ext cx="1583250" cy="613762"/>
          </a:xfrm>
          <a:prstGeom prst="rect">
            <a:avLst/>
          </a:prstGeom>
          <a:solidFill>
            <a:schemeClr val="accent6">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14" name="TextBox 113">
            <a:extLst>
              <a:ext uri="{FF2B5EF4-FFF2-40B4-BE49-F238E27FC236}">
                <a16:creationId xmlns:a16="http://schemas.microsoft.com/office/drawing/2014/main" id="{BCDE84EA-3151-4D6F-AF14-B9FB89F0E1E0}"/>
              </a:ext>
            </a:extLst>
          </p:cNvPr>
          <p:cNvSpPr txBox="1"/>
          <p:nvPr/>
        </p:nvSpPr>
        <p:spPr>
          <a:xfrm>
            <a:off x="5837146" y="5181767"/>
            <a:ext cx="1005403" cy="369332"/>
          </a:xfrm>
          <a:prstGeom prst="rect">
            <a:avLst/>
          </a:prstGeom>
          <a:noFill/>
        </p:spPr>
        <p:txBody>
          <a:bodyPr wrap="none" rtlCol="0">
            <a:spAutoFit/>
          </a:bodyPr>
          <a:lstStyle/>
          <a:p>
            <a:r>
              <a:rPr lang="en-US" b="0" dirty="0">
                <a:latin typeface="Gill Sans Light"/>
                <a:ea typeface="Gill Sans" charset="0"/>
                <a:cs typeface="Gill Sans" charset="0"/>
              </a:rPr>
              <a:t>pending</a:t>
            </a:r>
          </a:p>
        </p:txBody>
      </p:sp>
      <p:sp>
        <p:nvSpPr>
          <p:cNvPr id="115" name="TextBox 114">
            <a:extLst>
              <a:ext uri="{FF2B5EF4-FFF2-40B4-BE49-F238E27FC236}">
                <a16:creationId xmlns:a16="http://schemas.microsoft.com/office/drawing/2014/main" id="{0926CC66-74D6-4FED-A769-534975D10B69}"/>
              </a:ext>
            </a:extLst>
          </p:cNvPr>
          <p:cNvSpPr txBox="1"/>
          <p:nvPr/>
        </p:nvSpPr>
        <p:spPr>
          <a:xfrm>
            <a:off x="4428723" y="5185259"/>
            <a:ext cx="697627" cy="369332"/>
          </a:xfrm>
          <a:prstGeom prst="rect">
            <a:avLst/>
          </a:prstGeom>
          <a:noFill/>
        </p:spPr>
        <p:txBody>
          <a:bodyPr wrap="none" rtlCol="0">
            <a:spAutoFit/>
          </a:bodyPr>
          <a:lstStyle/>
          <a:p>
            <a:r>
              <a:rPr lang="en-US" b="0" dirty="0">
                <a:latin typeface="Gill Sans Light"/>
                <a:ea typeface="Gill Sans" charset="0"/>
                <a:cs typeface="Gill Sans" charset="0"/>
              </a:rPr>
              <a:t>done</a:t>
            </a:r>
          </a:p>
        </p:txBody>
      </p:sp>
      <p:sp>
        <p:nvSpPr>
          <p:cNvPr id="117" name="TextBox 116">
            <a:extLst>
              <a:ext uri="{FF2B5EF4-FFF2-40B4-BE49-F238E27FC236}">
                <a16:creationId xmlns:a16="http://schemas.microsoft.com/office/drawing/2014/main" id="{510A2651-810F-40B8-B10F-42EEBCDC2A5D}"/>
              </a:ext>
            </a:extLst>
          </p:cNvPr>
          <p:cNvSpPr txBox="1"/>
          <p:nvPr/>
        </p:nvSpPr>
        <p:spPr>
          <a:xfrm rot="16200000">
            <a:off x="6977635" y="5300522"/>
            <a:ext cx="633507" cy="369332"/>
          </a:xfrm>
          <a:prstGeom prst="rect">
            <a:avLst/>
          </a:prstGeom>
          <a:solidFill>
            <a:schemeClr val="accent3">
              <a:lumMod val="40000"/>
              <a:lumOff val="60000"/>
            </a:schemeClr>
          </a:solidFill>
          <a:ln>
            <a:solidFill>
              <a:srgbClr val="000090"/>
            </a:solidFill>
          </a:ln>
        </p:spPr>
        <p:txBody>
          <a:bodyPr wrap="none" rtlCol="0">
            <a:spAutoFit/>
          </a:bodyPr>
          <a:lstStyle/>
          <a:p>
            <a:r>
              <a:rPr lang="en-US" b="0" dirty="0">
                <a:latin typeface="Gill Sans Light"/>
                <a:ea typeface="Gill Sans" charset="0"/>
                <a:cs typeface="Gill Sans" charset="0"/>
              </a:rPr>
              <a:t>start</a:t>
            </a:r>
          </a:p>
        </p:txBody>
      </p:sp>
      <p:grpSp>
        <p:nvGrpSpPr>
          <p:cNvPr id="120" name="Group 119">
            <a:extLst>
              <a:ext uri="{FF2B5EF4-FFF2-40B4-BE49-F238E27FC236}">
                <a16:creationId xmlns:a16="http://schemas.microsoft.com/office/drawing/2014/main" id="{EE5291DF-99AB-4DDF-96F0-21D8AD943F39}"/>
              </a:ext>
            </a:extLst>
          </p:cNvPr>
          <p:cNvGrpSpPr/>
          <p:nvPr/>
        </p:nvGrpSpPr>
        <p:grpSpPr>
          <a:xfrm>
            <a:off x="7479055" y="2265294"/>
            <a:ext cx="816104" cy="3530236"/>
            <a:chOff x="5076782" y="2429813"/>
            <a:chExt cx="816104" cy="3530236"/>
          </a:xfrm>
        </p:grpSpPr>
        <p:grpSp>
          <p:nvGrpSpPr>
            <p:cNvPr id="122" name="Group 121">
              <a:extLst>
                <a:ext uri="{FF2B5EF4-FFF2-40B4-BE49-F238E27FC236}">
                  <a16:creationId xmlns:a16="http://schemas.microsoft.com/office/drawing/2014/main" id="{A15D4856-1664-4365-A284-CE5EA912CF8B}"/>
                </a:ext>
              </a:extLst>
            </p:cNvPr>
            <p:cNvGrpSpPr/>
            <p:nvPr/>
          </p:nvGrpSpPr>
          <p:grpSpPr>
            <a:xfrm>
              <a:off x="5135148" y="5628477"/>
              <a:ext cx="640069" cy="131108"/>
              <a:chOff x="5252815" y="1247958"/>
              <a:chExt cx="640069" cy="131108"/>
            </a:xfrm>
          </p:grpSpPr>
          <p:grpSp>
            <p:nvGrpSpPr>
              <p:cNvPr id="125" name="Group 124">
                <a:extLst>
                  <a:ext uri="{FF2B5EF4-FFF2-40B4-BE49-F238E27FC236}">
                    <a16:creationId xmlns:a16="http://schemas.microsoft.com/office/drawing/2014/main" id="{DC6AA099-217F-49FE-A80D-D9DF5748F005}"/>
                  </a:ext>
                </a:extLst>
              </p:cNvPr>
              <p:cNvGrpSpPr/>
              <p:nvPr/>
            </p:nvGrpSpPr>
            <p:grpSpPr>
              <a:xfrm>
                <a:off x="5252815" y="1247958"/>
                <a:ext cx="640069" cy="121398"/>
                <a:chOff x="2607047" y="2031999"/>
                <a:chExt cx="1270137" cy="364957"/>
              </a:xfrm>
            </p:grpSpPr>
            <p:sp>
              <p:nvSpPr>
                <p:cNvPr id="127" name="Rectangle 126">
                  <a:extLst>
                    <a:ext uri="{FF2B5EF4-FFF2-40B4-BE49-F238E27FC236}">
                      <a16:creationId xmlns:a16="http://schemas.microsoft.com/office/drawing/2014/main" id="{3C9B80B8-22B6-4041-80A4-AA7D3746242F}"/>
                    </a:ext>
                  </a:extLst>
                </p:cNvPr>
                <p:cNvSpPr/>
                <p:nvPr/>
              </p:nvSpPr>
              <p:spPr>
                <a:xfrm rot="16200000">
                  <a:off x="2585160"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28" name="Rectangle 127">
                  <a:extLst>
                    <a:ext uri="{FF2B5EF4-FFF2-40B4-BE49-F238E27FC236}">
                      <a16:creationId xmlns:a16="http://schemas.microsoft.com/office/drawing/2014/main" id="{FA689DAD-E539-40C5-B08A-6300C97E5E98}"/>
                    </a:ext>
                  </a:extLst>
                </p:cNvPr>
                <p:cNvSpPr/>
                <p:nvPr/>
              </p:nvSpPr>
              <p:spPr>
                <a:xfrm rot="16200000">
                  <a:off x="2906344"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29" name="Rectangle 128">
                  <a:extLst>
                    <a:ext uri="{FF2B5EF4-FFF2-40B4-BE49-F238E27FC236}">
                      <a16:creationId xmlns:a16="http://schemas.microsoft.com/office/drawing/2014/main" id="{7F78DE5D-A765-463A-BB34-09051B1272DE}"/>
                    </a:ext>
                  </a:extLst>
                </p:cNvPr>
                <p:cNvSpPr/>
                <p:nvPr/>
              </p:nvSpPr>
              <p:spPr>
                <a:xfrm rot="16200000">
                  <a:off x="3212929" y="2053886"/>
                  <a:ext cx="364957" cy="321184"/>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30" name="Rectangle 129">
                  <a:extLst>
                    <a:ext uri="{FF2B5EF4-FFF2-40B4-BE49-F238E27FC236}">
                      <a16:creationId xmlns:a16="http://schemas.microsoft.com/office/drawing/2014/main" id="{68D869F6-09BA-4293-9ADB-EED54DFD61A9}"/>
                    </a:ext>
                  </a:extLst>
                </p:cNvPr>
                <p:cNvSpPr/>
                <p:nvPr/>
              </p:nvSpPr>
              <p:spPr>
                <a:xfrm rot="16200000">
                  <a:off x="3534113" y="2053886"/>
                  <a:ext cx="364957" cy="321184"/>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grpSp>
          <p:sp>
            <p:nvSpPr>
              <p:cNvPr id="126" name="Rectangle 125">
                <a:extLst>
                  <a:ext uri="{FF2B5EF4-FFF2-40B4-BE49-F238E27FC236}">
                    <a16:creationId xmlns:a16="http://schemas.microsoft.com/office/drawing/2014/main" id="{95B6CAA1-8C58-4F9C-8DD6-E916E7239991}"/>
                  </a:ext>
                </a:extLst>
              </p:cNvPr>
              <p:cNvSpPr/>
              <p:nvPr/>
            </p:nvSpPr>
            <p:spPr>
              <a:xfrm rot="16200000">
                <a:off x="5282734" y="1237439"/>
                <a:ext cx="121398" cy="16185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grpSp>
        <p:sp>
          <p:nvSpPr>
            <p:cNvPr id="123" name="Rectangle 122">
              <a:extLst>
                <a:ext uri="{FF2B5EF4-FFF2-40B4-BE49-F238E27FC236}">
                  <a16:creationId xmlns:a16="http://schemas.microsoft.com/office/drawing/2014/main" id="{DB7AA19F-6283-406E-8BF2-681EF47D0956}"/>
                </a:ext>
              </a:extLst>
            </p:cNvPr>
            <p:cNvSpPr/>
            <p:nvPr/>
          </p:nvSpPr>
          <p:spPr>
            <a:xfrm>
              <a:off x="5076782" y="5349778"/>
              <a:ext cx="698435" cy="61027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24" name="Freeform 97">
              <a:extLst>
                <a:ext uri="{FF2B5EF4-FFF2-40B4-BE49-F238E27FC236}">
                  <a16:creationId xmlns:a16="http://schemas.microsoft.com/office/drawing/2014/main" id="{8E7398A5-E7C0-41D6-9845-62EC377CE8E4}"/>
                </a:ext>
              </a:extLst>
            </p:cNvPr>
            <p:cNvSpPr/>
            <p:nvPr/>
          </p:nvSpPr>
          <p:spPr>
            <a:xfrm>
              <a:off x="5190856" y="2429813"/>
              <a:ext cx="702030" cy="3236095"/>
            </a:xfrm>
            <a:custGeom>
              <a:avLst/>
              <a:gdLst>
                <a:gd name="connsiteX0" fmla="*/ 14270 w 314088"/>
                <a:gd name="connsiteY0" fmla="*/ 485144 h 485144"/>
                <a:gd name="connsiteX1" fmla="*/ 28541 w 314088"/>
                <a:gd name="connsiteY1" fmla="*/ 242572 h 485144"/>
                <a:gd name="connsiteX2" fmla="*/ 271144 w 314088"/>
                <a:gd name="connsiteY2" fmla="*/ 214034 h 485144"/>
                <a:gd name="connsiteX3" fmla="*/ 313956 w 314088"/>
                <a:gd name="connsiteY3" fmla="*/ 0 h 485144"/>
                <a:gd name="connsiteX4" fmla="*/ 313956 w 314088"/>
                <a:gd name="connsiteY4" fmla="*/ 0 h 485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88" h="485144">
                  <a:moveTo>
                    <a:pt x="14270" y="485144"/>
                  </a:moveTo>
                  <a:cubicBezTo>
                    <a:pt x="-1" y="386450"/>
                    <a:pt x="-14271" y="287757"/>
                    <a:pt x="28541" y="242572"/>
                  </a:cubicBezTo>
                  <a:cubicBezTo>
                    <a:pt x="71353" y="197387"/>
                    <a:pt x="223575" y="254463"/>
                    <a:pt x="271144" y="214034"/>
                  </a:cubicBezTo>
                  <a:cubicBezTo>
                    <a:pt x="318713" y="173605"/>
                    <a:pt x="313956" y="0"/>
                    <a:pt x="313956" y="0"/>
                  </a:cubicBezTo>
                  <a:lnTo>
                    <a:pt x="313956" y="0"/>
                  </a:lnTo>
                </a:path>
              </a:pathLst>
            </a:custGeom>
            <a:ln>
              <a:solidFill>
                <a:srgbClr val="000090"/>
              </a:solidFill>
              <a:headEnd type="ova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0">
                <a:latin typeface="Gill Sans Light"/>
                <a:ea typeface="Gill Sans" charset="0"/>
                <a:cs typeface="Gill Sans" charset="0"/>
              </a:endParaRPr>
            </a:p>
          </p:txBody>
        </p:sp>
      </p:grpSp>
      <p:grpSp>
        <p:nvGrpSpPr>
          <p:cNvPr id="131" name="Group 130">
            <a:extLst>
              <a:ext uri="{FF2B5EF4-FFF2-40B4-BE49-F238E27FC236}">
                <a16:creationId xmlns:a16="http://schemas.microsoft.com/office/drawing/2014/main" id="{B1DEEC6A-D1DC-4296-A5B7-083AE9CC3AD9}"/>
              </a:ext>
            </a:extLst>
          </p:cNvPr>
          <p:cNvGrpSpPr/>
          <p:nvPr/>
        </p:nvGrpSpPr>
        <p:grpSpPr>
          <a:xfrm>
            <a:off x="8188295" y="3387561"/>
            <a:ext cx="818671" cy="2403608"/>
            <a:chOff x="5786022" y="3654034"/>
            <a:chExt cx="818671" cy="2301654"/>
          </a:xfrm>
        </p:grpSpPr>
        <p:grpSp>
          <p:nvGrpSpPr>
            <p:cNvPr id="132" name="Group 131">
              <a:extLst>
                <a:ext uri="{FF2B5EF4-FFF2-40B4-BE49-F238E27FC236}">
                  <a16:creationId xmlns:a16="http://schemas.microsoft.com/office/drawing/2014/main" id="{799509F9-8A0E-4510-A259-2100A13FC74D}"/>
                </a:ext>
              </a:extLst>
            </p:cNvPr>
            <p:cNvGrpSpPr/>
            <p:nvPr/>
          </p:nvGrpSpPr>
          <p:grpSpPr>
            <a:xfrm>
              <a:off x="5892885" y="5589588"/>
              <a:ext cx="711808" cy="242349"/>
              <a:chOff x="2607047" y="2031999"/>
              <a:chExt cx="948953" cy="364957"/>
            </a:xfrm>
          </p:grpSpPr>
          <p:sp>
            <p:nvSpPr>
              <p:cNvPr id="137" name="Rectangle 136">
                <a:extLst>
                  <a:ext uri="{FF2B5EF4-FFF2-40B4-BE49-F238E27FC236}">
                    <a16:creationId xmlns:a16="http://schemas.microsoft.com/office/drawing/2014/main" id="{F8271E38-AB15-4E8F-AFF4-12BCB6C33A13}"/>
                  </a:ext>
                </a:extLst>
              </p:cNvPr>
              <p:cNvSpPr/>
              <p:nvPr/>
            </p:nvSpPr>
            <p:spPr>
              <a:xfrm rot="16200000">
                <a:off x="2585160"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38" name="Rectangle 137">
                <a:extLst>
                  <a:ext uri="{FF2B5EF4-FFF2-40B4-BE49-F238E27FC236}">
                    <a16:creationId xmlns:a16="http://schemas.microsoft.com/office/drawing/2014/main" id="{B5276BA1-70C1-4996-9DAB-044D7A483B62}"/>
                  </a:ext>
                </a:extLst>
              </p:cNvPr>
              <p:cNvSpPr/>
              <p:nvPr/>
            </p:nvSpPr>
            <p:spPr>
              <a:xfrm rot="16200000">
                <a:off x="2906344"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39" name="Rectangle 138">
                <a:extLst>
                  <a:ext uri="{FF2B5EF4-FFF2-40B4-BE49-F238E27FC236}">
                    <a16:creationId xmlns:a16="http://schemas.microsoft.com/office/drawing/2014/main" id="{B6830592-A408-4202-94D8-19E9C4FF0112}"/>
                  </a:ext>
                </a:extLst>
              </p:cNvPr>
              <p:cNvSpPr/>
              <p:nvPr/>
            </p:nvSpPr>
            <p:spPr>
              <a:xfrm rot="16200000">
                <a:off x="3212929"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grpSp>
        <p:sp>
          <p:nvSpPr>
            <p:cNvPr id="133" name="Rectangle 132">
              <a:extLst>
                <a:ext uri="{FF2B5EF4-FFF2-40B4-BE49-F238E27FC236}">
                  <a16:creationId xmlns:a16="http://schemas.microsoft.com/office/drawing/2014/main" id="{E6A18F61-E018-49C5-AFAA-6094C6BCC0F8}"/>
                </a:ext>
              </a:extLst>
            </p:cNvPr>
            <p:cNvSpPr/>
            <p:nvPr/>
          </p:nvSpPr>
          <p:spPr>
            <a:xfrm rot="16200000">
              <a:off x="5873319" y="5600013"/>
              <a:ext cx="242349" cy="24092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34" name="Freeform 104">
              <a:extLst>
                <a:ext uri="{FF2B5EF4-FFF2-40B4-BE49-F238E27FC236}">
                  <a16:creationId xmlns:a16="http://schemas.microsoft.com/office/drawing/2014/main" id="{58D67B9B-824B-4155-8BB4-6AC9B1D0EC78}"/>
                </a:ext>
              </a:extLst>
            </p:cNvPr>
            <p:cNvSpPr/>
            <p:nvPr/>
          </p:nvSpPr>
          <p:spPr>
            <a:xfrm>
              <a:off x="5970966" y="3654034"/>
              <a:ext cx="212349" cy="2018098"/>
            </a:xfrm>
            <a:custGeom>
              <a:avLst/>
              <a:gdLst>
                <a:gd name="connsiteX0" fmla="*/ 14270 w 314088"/>
                <a:gd name="connsiteY0" fmla="*/ 485144 h 485144"/>
                <a:gd name="connsiteX1" fmla="*/ 28541 w 314088"/>
                <a:gd name="connsiteY1" fmla="*/ 242572 h 485144"/>
                <a:gd name="connsiteX2" fmla="*/ 271144 w 314088"/>
                <a:gd name="connsiteY2" fmla="*/ 214034 h 485144"/>
                <a:gd name="connsiteX3" fmla="*/ 313956 w 314088"/>
                <a:gd name="connsiteY3" fmla="*/ 0 h 485144"/>
                <a:gd name="connsiteX4" fmla="*/ 313956 w 314088"/>
                <a:gd name="connsiteY4" fmla="*/ 0 h 485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88" h="485144">
                  <a:moveTo>
                    <a:pt x="14270" y="485144"/>
                  </a:moveTo>
                  <a:cubicBezTo>
                    <a:pt x="-1" y="386450"/>
                    <a:pt x="-14271" y="287757"/>
                    <a:pt x="28541" y="242572"/>
                  </a:cubicBezTo>
                  <a:cubicBezTo>
                    <a:pt x="71353" y="197387"/>
                    <a:pt x="223575" y="254463"/>
                    <a:pt x="271144" y="214034"/>
                  </a:cubicBezTo>
                  <a:cubicBezTo>
                    <a:pt x="318713" y="173605"/>
                    <a:pt x="313956" y="0"/>
                    <a:pt x="313956" y="0"/>
                  </a:cubicBezTo>
                  <a:lnTo>
                    <a:pt x="313956" y="0"/>
                  </a:lnTo>
                </a:path>
              </a:pathLst>
            </a:custGeom>
            <a:ln>
              <a:solidFill>
                <a:srgbClr val="000090"/>
              </a:solidFill>
              <a:headEnd type="ova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0" dirty="0">
                <a:latin typeface="Gill Sans Light"/>
                <a:ea typeface="Gill Sans" charset="0"/>
                <a:cs typeface="Gill Sans" charset="0"/>
              </a:endParaRPr>
            </a:p>
          </p:txBody>
        </p:sp>
        <p:sp>
          <p:nvSpPr>
            <p:cNvPr id="135" name="Rectangle 134">
              <a:extLst>
                <a:ext uri="{FF2B5EF4-FFF2-40B4-BE49-F238E27FC236}">
                  <a16:creationId xmlns:a16="http://schemas.microsoft.com/office/drawing/2014/main" id="{0C2FB111-E9D9-46D4-8169-4BF40B19E598}"/>
                </a:ext>
              </a:extLst>
            </p:cNvPr>
            <p:cNvSpPr/>
            <p:nvPr/>
          </p:nvSpPr>
          <p:spPr>
            <a:xfrm>
              <a:off x="5786022" y="5345417"/>
              <a:ext cx="818671" cy="61027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grpSp>
      <p:grpSp>
        <p:nvGrpSpPr>
          <p:cNvPr id="106" name="Group 105">
            <a:extLst>
              <a:ext uri="{FF2B5EF4-FFF2-40B4-BE49-F238E27FC236}">
                <a16:creationId xmlns:a16="http://schemas.microsoft.com/office/drawing/2014/main" id="{AAE57C18-8D04-46D4-B703-D098B3C89817}"/>
              </a:ext>
            </a:extLst>
          </p:cNvPr>
          <p:cNvGrpSpPr/>
          <p:nvPr/>
        </p:nvGrpSpPr>
        <p:grpSpPr>
          <a:xfrm>
            <a:off x="9134889" y="4903253"/>
            <a:ext cx="283215" cy="1175415"/>
            <a:chOff x="6749201" y="5060103"/>
            <a:chExt cx="283215" cy="1175415"/>
          </a:xfrm>
        </p:grpSpPr>
        <p:cxnSp>
          <p:nvCxnSpPr>
            <p:cNvPr id="149" name="Straight Connector 148">
              <a:extLst>
                <a:ext uri="{FF2B5EF4-FFF2-40B4-BE49-F238E27FC236}">
                  <a16:creationId xmlns:a16="http://schemas.microsoft.com/office/drawing/2014/main" id="{33CB96D2-8DB0-4E9F-9683-E70A6D98AE30}"/>
                </a:ext>
              </a:extLst>
            </p:cNvPr>
            <p:cNvCxnSpPr/>
            <p:nvPr/>
          </p:nvCxnSpPr>
          <p:spPr>
            <a:xfrm flipH="1" flipV="1">
              <a:off x="6749201" y="5060103"/>
              <a:ext cx="283215" cy="1175415"/>
            </a:xfrm>
            <a:prstGeom prst="line">
              <a:avLst/>
            </a:prstGeom>
            <a:ln w="38100">
              <a:solidFill>
                <a:srgbClr val="FC230C"/>
              </a:solidFill>
            </a:ln>
          </p:spPr>
          <p:style>
            <a:lnRef idx="2">
              <a:schemeClr val="accent1"/>
            </a:lnRef>
            <a:fillRef idx="0">
              <a:schemeClr val="accent1"/>
            </a:fillRef>
            <a:effectRef idx="1">
              <a:schemeClr val="accent1"/>
            </a:effectRef>
            <a:fontRef idx="minor">
              <a:schemeClr val="tx1"/>
            </a:fontRef>
          </p:style>
        </p:cxnSp>
        <p:cxnSp>
          <p:nvCxnSpPr>
            <p:cNvPr id="150" name="Straight Connector 149">
              <a:extLst>
                <a:ext uri="{FF2B5EF4-FFF2-40B4-BE49-F238E27FC236}">
                  <a16:creationId xmlns:a16="http://schemas.microsoft.com/office/drawing/2014/main" id="{B6732CD6-23F2-4411-BCE8-ABFA3EE9D90C}"/>
                </a:ext>
              </a:extLst>
            </p:cNvPr>
            <p:cNvCxnSpPr/>
            <p:nvPr/>
          </p:nvCxnSpPr>
          <p:spPr>
            <a:xfrm flipV="1">
              <a:off x="6764076" y="5060103"/>
              <a:ext cx="268340" cy="1175415"/>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518973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06"/>
                                        </p:tgtEl>
                                        <p:attrNameLst>
                                          <p:attrName>style.visibility</p:attrName>
                                        </p:attrNameLst>
                                      </p:cBhvr>
                                      <p:to>
                                        <p:strVal val="visible"/>
                                      </p:to>
                                    </p:set>
                                    <p:animEffect transition="in" filter="blinds(horizontal)">
                                      <p:cBhvr>
                                        <p:cTn id="19" dur="500"/>
                                        <p:tgtEl>
                                          <p:spTgt spid="10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par>
                                <p:cTn id="24" presetID="10" presetClass="exit" presetSubtype="0" fill="hold" nodeType="withEffect">
                                  <p:stCondLst>
                                    <p:cond delay="0"/>
                                  </p:stCondLst>
                                  <p:childTnLst>
                                    <p:animEffect transition="out" filter="fade">
                                      <p:cBhvr>
                                        <p:cTn id="25" dur="500"/>
                                        <p:tgtEl>
                                          <p:spTgt spid="131"/>
                                        </p:tgtEl>
                                      </p:cBhvr>
                                    </p:animEffect>
                                    <p:set>
                                      <p:cBhvr>
                                        <p:cTn id="26" dur="1" fill="hold">
                                          <p:stCondLst>
                                            <p:cond delay="499"/>
                                          </p:stCondLst>
                                        </p:cTn>
                                        <p:tgtEl>
                                          <p:spTgt spid="131"/>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06"/>
                                        </p:tgtEl>
                                      </p:cBhvr>
                                    </p:animEffect>
                                    <p:set>
                                      <p:cBhvr>
                                        <p:cTn id="29" dur="1" fill="hold">
                                          <p:stCondLst>
                                            <p:cond delay="499"/>
                                          </p:stCondLst>
                                        </p:cTn>
                                        <p:tgtEl>
                                          <p:spTgt spid="10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64"/>
                                        </p:tgtEl>
                                      </p:cBhvr>
                                    </p:animEffect>
                                    <p:set>
                                      <p:cBhvr>
                                        <p:cTn id="38" dur="1" fill="hold">
                                          <p:stCondLst>
                                            <p:cond delay="499"/>
                                          </p:stCondLst>
                                        </p:cTn>
                                        <p:tgtEl>
                                          <p:spTgt spid="64"/>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62"/>
                                        </p:tgtEl>
                                      </p:cBhvr>
                                    </p:animEffect>
                                    <p:set>
                                      <p:cBhvr>
                                        <p:cTn id="41" dur="1" fill="hold">
                                          <p:stCondLst>
                                            <p:cond delay="499"/>
                                          </p:stCondLst>
                                        </p:cTn>
                                        <p:tgtEl>
                                          <p:spTgt spid="62"/>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61"/>
                                        </p:tgtEl>
                                      </p:cBhvr>
                                    </p:animEffect>
                                    <p:set>
                                      <p:cBhvr>
                                        <p:cTn id="44" dur="1" fill="hold">
                                          <p:stCondLst>
                                            <p:cond delay="499"/>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1" grpId="0" animBg="1"/>
      <p:bldP spid="62" grpId="0" animBg="1"/>
      <p:bldP spid="6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2E7A15-3469-4132-BA54-149F9F9561D9}"/>
              </a:ext>
            </a:extLst>
          </p:cNvPr>
          <p:cNvSpPr>
            <a:spLocks noGrp="1"/>
          </p:cNvSpPr>
          <p:nvPr>
            <p:ph idx="1"/>
          </p:nvPr>
        </p:nvSpPr>
        <p:spPr>
          <a:xfrm>
            <a:off x="838200" y="1621437"/>
            <a:ext cx="6846934" cy="3048000"/>
          </a:xfrm>
        </p:spPr>
        <p:txBody>
          <a:bodyPr>
            <a:normAutofit/>
          </a:bodyPr>
          <a:lstStyle/>
          <a:p>
            <a:r>
              <a:rPr lang="en-US" dirty="0">
                <a:latin typeface="Gill Sans Light"/>
              </a:rPr>
              <a:t>Scan log, find start</a:t>
            </a:r>
          </a:p>
          <a:p>
            <a:endParaRPr lang="en-US" dirty="0">
              <a:latin typeface="Gill Sans Light"/>
            </a:endParaRPr>
          </a:p>
          <a:p>
            <a:r>
              <a:rPr lang="en-US" dirty="0">
                <a:latin typeface="Gill Sans Light"/>
              </a:rPr>
              <a:t>Find matching commit</a:t>
            </a:r>
          </a:p>
          <a:p>
            <a:endParaRPr lang="en-US" dirty="0">
              <a:latin typeface="Gill Sans Light"/>
            </a:endParaRPr>
          </a:p>
          <a:p>
            <a:r>
              <a:rPr lang="en-US" dirty="0">
                <a:latin typeface="Gill Sans Light"/>
              </a:rPr>
              <a:t>Redo it as usual</a:t>
            </a:r>
          </a:p>
          <a:p>
            <a:pPr lvl="1"/>
            <a:r>
              <a:rPr lang="en-US" dirty="0">
                <a:latin typeface="Gill Sans Light"/>
              </a:rPr>
              <a:t>Or just let it happen later</a:t>
            </a:r>
          </a:p>
        </p:txBody>
      </p:sp>
      <p:sp>
        <p:nvSpPr>
          <p:cNvPr id="7" name="Can 9">
            <a:extLst>
              <a:ext uri="{FF2B5EF4-FFF2-40B4-BE49-F238E27FC236}">
                <a16:creationId xmlns:a16="http://schemas.microsoft.com/office/drawing/2014/main" id="{8C387936-60E3-4D10-89EA-640794CD7455}"/>
              </a:ext>
            </a:extLst>
          </p:cNvPr>
          <p:cNvSpPr/>
          <p:nvPr/>
        </p:nvSpPr>
        <p:spPr>
          <a:xfrm>
            <a:off x="7934572" y="1499100"/>
            <a:ext cx="2099734" cy="3048000"/>
          </a:xfrm>
          <a:prstGeom prst="can">
            <a:avLst/>
          </a:prstGeom>
          <a:solidFill>
            <a:schemeClr val="accent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8" name="TextBox 7">
            <a:extLst>
              <a:ext uri="{FF2B5EF4-FFF2-40B4-BE49-F238E27FC236}">
                <a16:creationId xmlns:a16="http://schemas.microsoft.com/office/drawing/2014/main" id="{39C2EAC3-2DEB-44D5-B3A4-D0309D34CF3E}"/>
              </a:ext>
            </a:extLst>
          </p:cNvPr>
          <p:cNvSpPr txBox="1"/>
          <p:nvPr/>
        </p:nvSpPr>
        <p:spPr>
          <a:xfrm>
            <a:off x="10105395" y="2720443"/>
            <a:ext cx="1390124" cy="369332"/>
          </a:xfrm>
          <a:prstGeom prst="rect">
            <a:avLst/>
          </a:prstGeom>
          <a:noFill/>
        </p:spPr>
        <p:txBody>
          <a:bodyPr wrap="none" rtlCol="0">
            <a:spAutoFit/>
          </a:bodyPr>
          <a:lstStyle/>
          <a:p>
            <a:r>
              <a:rPr lang="en-US" b="0" dirty="0">
                <a:latin typeface="Gill Sans Light"/>
                <a:ea typeface="Gill Sans" charset="0"/>
                <a:cs typeface="Gill Sans" charset="0"/>
              </a:rPr>
              <a:t>Data blocks</a:t>
            </a:r>
          </a:p>
        </p:txBody>
      </p:sp>
      <p:sp>
        <p:nvSpPr>
          <p:cNvPr id="9" name="TextBox 8">
            <a:extLst>
              <a:ext uri="{FF2B5EF4-FFF2-40B4-BE49-F238E27FC236}">
                <a16:creationId xmlns:a16="http://schemas.microsoft.com/office/drawing/2014/main" id="{BAC2BF7B-3329-4387-839C-34AB7DC0A120}"/>
              </a:ext>
            </a:extLst>
          </p:cNvPr>
          <p:cNvSpPr txBox="1"/>
          <p:nvPr/>
        </p:nvSpPr>
        <p:spPr>
          <a:xfrm>
            <a:off x="10175430" y="2000553"/>
            <a:ext cx="1293146" cy="923330"/>
          </a:xfrm>
          <a:prstGeom prst="rect">
            <a:avLst/>
          </a:prstGeom>
          <a:noFill/>
        </p:spPr>
        <p:txBody>
          <a:bodyPr wrap="square" rtlCol="0">
            <a:spAutoFit/>
          </a:bodyPr>
          <a:lstStyle/>
          <a:p>
            <a:r>
              <a:rPr lang="en-US" b="0" dirty="0">
                <a:latin typeface="Gill Sans Light"/>
                <a:ea typeface="Gill Sans" charset="0"/>
                <a:cs typeface="Gill Sans" charset="0"/>
              </a:rPr>
              <a:t>Free space map</a:t>
            </a:r>
          </a:p>
        </p:txBody>
      </p:sp>
      <p:grpSp>
        <p:nvGrpSpPr>
          <p:cNvPr id="10" name="Group 9">
            <a:extLst>
              <a:ext uri="{FF2B5EF4-FFF2-40B4-BE49-F238E27FC236}">
                <a16:creationId xmlns:a16="http://schemas.microsoft.com/office/drawing/2014/main" id="{DDC406B0-6CDD-4035-A00B-BDD5B5DA982B}"/>
              </a:ext>
            </a:extLst>
          </p:cNvPr>
          <p:cNvGrpSpPr/>
          <p:nvPr/>
        </p:nvGrpSpPr>
        <p:grpSpPr>
          <a:xfrm rot="16200000">
            <a:off x="8780167" y="1905276"/>
            <a:ext cx="415498" cy="1802120"/>
            <a:chOff x="7569977" y="1270135"/>
            <a:chExt cx="415498" cy="1802120"/>
          </a:xfrm>
        </p:grpSpPr>
        <p:sp>
          <p:nvSpPr>
            <p:cNvPr id="11" name="Rectangle 10">
              <a:extLst>
                <a:ext uri="{FF2B5EF4-FFF2-40B4-BE49-F238E27FC236}">
                  <a16:creationId xmlns:a16="http://schemas.microsoft.com/office/drawing/2014/main" id="{8F851CFE-34C0-49AC-83E7-E3A79AE6C633}"/>
                </a:ext>
              </a:extLst>
            </p:cNvPr>
            <p:cNvSpPr/>
            <p:nvPr/>
          </p:nvSpPr>
          <p:spPr>
            <a:xfrm>
              <a:off x="7605706" y="1270135"/>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12" name="Rectangle 11">
              <a:extLst>
                <a:ext uri="{FF2B5EF4-FFF2-40B4-BE49-F238E27FC236}">
                  <a16:creationId xmlns:a16="http://schemas.microsoft.com/office/drawing/2014/main" id="{8644A316-1501-4B33-962C-8DFC11DAE023}"/>
                </a:ext>
              </a:extLst>
            </p:cNvPr>
            <p:cNvSpPr/>
            <p:nvPr/>
          </p:nvSpPr>
          <p:spPr>
            <a:xfrm>
              <a:off x="7605706" y="1591319"/>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13" name="Rectangle 12">
              <a:extLst>
                <a:ext uri="{FF2B5EF4-FFF2-40B4-BE49-F238E27FC236}">
                  <a16:creationId xmlns:a16="http://schemas.microsoft.com/office/drawing/2014/main" id="{A7C7EF1C-0646-42FA-BDCA-578539C2459B}"/>
                </a:ext>
              </a:extLst>
            </p:cNvPr>
            <p:cNvSpPr/>
            <p:nvPr/>
          </p:nvSpPr>
          <p:spPr>
            <a:xfrm>
              <a:off x="7605706" y="1897904"/>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14" name="Rectangle 13">
              <a:extLst>
                <a:ext uri="{FF2B5EF4-FFF2-40B4-BE49-F238E27FC236}">
                  <a16:creationId xmlns:a16="http://schemas.microsoft.com/office/drawing/2014/main" id="{85E70A95-395D-4A5D-B23E-9B59714B031D}"/>
                </a:ext>
              </a:extLst>
            </p:cNvPr>
            <p:cNvSpPr/>
            <p:nvPr/>
          </p:nvSpPr>
          <p:spPr>
            <a:xfrm>
              <a:off x="7605706" y="2219088"/>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15" name="Rectangle 14">
              <a:extLst>
                <a:ext uri="{FF2B5EF4-FFF2-40B4-BE49-F238E27FC236}">
                  <a16:creationId xmlns:a16="http://schemas.microsoft.com/office/drawing/2014/main" id="{E150467B-0C02-47C0-AED4-E68BDEFA57FF}"/>
                </a:ext>
              </a:extLst>
            </p:cNvPr>
            <p:cNvSpPr/>
            <p:nvPr/>
          </p:nvSpPr>
          <p:spPr>
            <a:xfrm>
              <a:off x="7605706" y="2751071"/>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16" name="TextBox 15">
              <a:extLst>
                <a:ext uri="{FF2B5EF4-FFF2-40B4-BE49-F238E27FC236}">
                  <a16:creationId xmlns:a16="http://schemas.microsoft.com/office/drawing/2014/main" id="{C90D3554-D304-4C3D-9AA1-977A5AAB8D55}"/>
                </a:ext>
              </a:extLst>
            </p:cNvPr>
            <p:cNvSpPr txBox="1"/>
            <p:nvPr/>
          </p:nvSpPr>
          <p:spPr>
            <a:xfrm>
              <a:off x="7569977" y="2425538"/>
              <a:ext cx="415498" cy="369332"/>
            </a:xfrm>
            <a:prstGeom prst="rect">
              <a:avLst/>
            </a:prstGeom>
            <a:noFill/>
          </p:spPr>
          <p:txBody>
            <a:bodyPr wrap="none" rtlCol="0">
              <a:spAutoFit/>
            </a:bodyPr>
            <a:lstStyle/>
            <a:p>
              <a:r>
                <a:rPr lang="en-US" dirty="0">
                  <a:latin typeface="Gill Sans Light"/>
                  <a:cs typeface="Gill Sans Light"/>
                </a:rPr>
                <a:t>…</a:t>
              </a:r>
            </a:p>
          </p:txBody>
        </p:sp>
      </p:grpSp>
      <p:grpSp>
        <p:nvGrpSpPr>
          <p:cNvPr id="17" name="Group 16">
            <a:extLst>
              <a:ext uri="{FF2B5EF4-FFF2-40B4-BE49-F238E27FC236}">
                <a16:creationId xmlns:a16="http://schemas.microsoft.com/office/drawing/2014/main" id="{74A591AA-366C-46BE-A5DF-855A39CE4581}"/>
              </a:ext>
            </a:extLst>
          </p:cNvPr>
          <p:cNvGrpSpPr/>
          <p:nvPr/>
        </p:nvGrpSpPr>
        <p:grpSpPr>
          <a:xfrm>
            <a:off x="7544110" y="2185219"/>
            <a:ext cx="2561285" cy="121398"/>
            <a:chOff x="64770" y="2031999"/>
            <a:chExt cx="5082551" cy="364957"/>
          </a:xfrm>
        </p:grpSpPr>
        <p:grpSp>
          <p:nvGrpSpPr>
            <p:cNvPr id="18" name="Group 17">
              <a:extLst>
                <a:ext uri="{FF2B5EF4-FFF2-40B4-BE49-F238E27FC236}">
                  <a16:creationId xmlns:a16="http://schemas.microsoft.com/office/drawing/2014/main" id="{F1064C16-A76E-4CA1-98BB-468C2305D70D}"/>
                </a:ext>
              </a:extLst>
            </p:cNvPr>
            <p:cNvGrpSpPr/>
            <p:nvPr/>
          </p:nvGrpSpPr>
          <p:grpSpPr>
            <a:xfrm>
              <a:off x="2607047" y="2031999"/>
              <a:ext cx="1270137" cy="364957"/>
              <a:chOff x="2607047" y="2031999"/>
              <a:chExt cx="1270137" cy="364957"/>
            </a:xfrm>
          </p:grpSpPr>
          <p:sp>
            <p:nvSpPr>
              <p:cNvPr id="34" name="Rectangle 33">
                <a:extLst>
                  <a:ext uri="{FF2B5EF4-FFF2-40B4-BE49-F238E27FC236}">
                    <a16:creationId xmlns:a16="http://schemas.microsoft.com/office/drawing/2014/main" id="{42B2B8F8-9BD5-44CA-AE26-4535A0D2A593}"/>
                  </a:ext>
                </a:extLst>
              </p:cNvPr>
              <p:cNvSpPr/>
              <p:nvPr/>
            </p:nvSpPr>
            <p:spPr>
              <a:xfrm rot="16200000">
                <a:off x="2585160"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35" name="Rectangle 34">
                <a:extLst>
                  <a:ext uri="{FF2B5EF4-FFF2-40B4-BE49-F238E27FC236}">
                    <a16:creationId xmlns:a16="http://schemas.microsoft.com/office/drawing/2014/main" id="{7561B0B3-F068-46D1-AB9D-C306DA183EFA}"/>
                  </a:ext>
                </a:extLst>
              </p:cNvPr>
              <p:cNvSpPr/>
              <p:nvPr/>
            </p:nvSpPr>
            <p:spPr>
              <a:xfrm rot="16200000">
                <a:off x="2906344" y="2053886"/>
                <a:ext cx="364957" cy="321184"/>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36" name="Rectangle 35">
                <a:extLst>
                  <a:ext uri="{FF2B5EF4-FFF2-40B4-BE49-F238E27FC236}">
                    <a16:creationId xmlns:a16="http://schemas.microsoft.com/office/drawing/2014/main" id="{3EFBE795-FF7E-45E9-A7E4-537F1F069AD7}"/>
                  </a:ext>
                </a:extLst>
              </p:cNvPr>
              <p:cNvSpPr/>
              <p:nvPr/>
            </p:nvSpPr>
            <p:spPr>
              <a:xfrm rot="16200000">
                <a:off x="3212929"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37" name="Rectangle 36">
                <a:extLst>
                  <a:ext uri="{FF2B5EF4-FFF2-40B4-BE49-F238E27FC236}">
                    <a16:creationId xmlns:a16="http://schemas.microsoft.com/office/drawing/2014/main" id="{12D7FD24-58B9-44F0-88F0-45BB675FB9D2}"/>
                  </a:ext>
                </a:extLst>
              </p:cNvPr>
              <p:cNvSpPr/>
              <p:nvPr/>
            </p:nvSpPr>
            <p:spPr>
              <a:xfrm rot="16200000">
                <a:off x="3534113"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grpSp>
          <p:nvGrpSpPr>
            <p:cNvPr id="19" name="Group 18">
              <a:extLst>
                <a:ext uri="{FF2B5EF4-FFF2-40B4-BE49-F238E27FC236}">
                  <a16:creationId xmlns:a16="http://schemas.microsoft.com/office/drawing/2014/main" id="{2B8B347E-1A20-45C0-8962-31DD8EBBBCD9}"/>
                </a:ext>
              </a:extLst>
            </p:cNvPr>
            <p:cNvGrpSpPr/>
            <p:nvPr/>
          </p:nvGrpSpPr>
          <p:grpSpPr>
            <a:xfrm>
              <a:off x="3877184" y="2031999"/>
              <a:ext cx="1270137" cy="364957"/>
              <a:chOff x="2607047" y="2031999"/>
              <a:chExt cx="1270137" cy="364957"/>
            </a:xfrm>
          </p:grpSpPr>
          <p:sp>
            <p:nvSpPr>
              <p:cNvPr id="30" name="Rectangle 29">
                <a:extLst>
                  <a:ext uri="{FF2B5EF4-FFF2-40B4-BE49-F238E27FC236}">
                    <a16:creationId xmlns:a16="http://schemas.microsoft.com/office/drawing/2014/main" id="{42617352-A108-4C29-A441-32C92A25C9CB}"/>
                  </a:ext>
                </a:extLst>
              </p:cNvPr>
              <p:cNvSpPr/>
              <p:nvPr/>
            </p:nvSpPr>
            <p:spPr>
              <a:xfrm rot="16200000">
                <a:off x="2585160"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31" name="Rectangle 30">
                <a:extLst>
                  <a:ext uri="{FF2B5EF4-FFF2-40B4-BE49-F238E27FC236}">
                    <a16:creationId xmlns:a16="http://schemas.microsoft.com/office/drawing/2014/main" id="{2CAB54F2-0CDA-4C5C-8096-BB613FAC457C}"/>
                  </a:ext>
                </a:extLst>
              </p:cNvPr>
              <p:cNvSpPr/>
              <p:nvPr/>
            </p:nvSpPr>
            <p:spPr>
              <a:xfrm rot="16200000">
                <a:off x="2906344"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32" name="Rectangle 31">
                <a:extLst>
                  <a:ext uri="{FF2B5EF4-FFF2-40B4-BE49-F238E27FC236}">
                    <a16:creationId xmlns:a16="http://schemas.microsoft.com/office/drawing/2014/main" id="{F28CE80F-B413-43D4-BD27-3A6D98CEDAA3}"/>
                  </a:ext>
                </a:extLst>
              </p:cNvPr>
              <p:cNvSpPr/>
              <p:nvPr/>
            </p:nvSpPr>
            <p:spPr>
              <a:xfrm rot="16200000">
                <a:off x="3212929"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33" name="Rectangle 32">
                <a:extLst>
                  <a:ext uri="{FF2B5EF4-FFF2-40B4-BE49-F238E27FC236}">
                    <a16:creationId xmlns:a16="http://schemas.microsoft.com/office/drawing/2014/main" id="{ADFD4869-000B-4A57-83C9-5D5A7DC17F0A}"/>
                  </a:ext>
                </a:extLst>
              </p:cNvPr>
              <p:cNvSpPr/>
              <p:nvPr/>
            </p:nvSpPr>
            <p:spPr>
              <a:xfrm rot="16200000">
                <a:off x="3534113"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grpSp>
          <p:nvGrpSpPr>
            <p:cNvPr id="20" name="Group 19">
              <a:extLst>
                <a:ext uri="{FF2B5EF4-FFF2-40B4-BE49-F238E27FC236}">
                  <a16:creationId xmlns:a16="http://schemas.microsoft.com/office/drawing/2014/main" id="{8C571C2F-A153-40D1-92D0-BB2981ABAEF1}"/>
                </a:ext>
              </a:extLst>
            </p:cNvPr>
            <p:cNvGrpSpPr/>
            <p:nvPr/>
          </p:nvGrpSpPr>
          <p:grpSpPr>
            <a:xfrm>
              <a:off x="64770" y="2031999"/>
              <a:ext cx="1270137" cy="364957"/>
              <a:chOff x="2607047" y="2031999"/>
              <a:chExt cx="1270137" cy="364957"/>
            </a:xfrm>
          </p:grpSpPr>
          <p:sp>
            <p:nvSpPr>
              <p:cNvPr id="26" name="Rectangle 25">
                <a:extLst>
                  <a:ext uri="{FF2B5EF4-FFF2-40B4-BE49-F238E27FC236}">
                    <a16:creationId xmlns:a16="http://schemas.microsoft.com/office/drawing/2014/main" id="{DEB8AD19-F1C9-4759-9B11-088DB12D3FC7}"/>
                  </a:ext>
                </a:extLst>
              </p:cNvPr>
              <p:cNvSpPr/>
              <p:nvPr/>
            </p:nvSpPr>
            <p:spPr>
              <a:xfrm rot="16200000">
                <a:off x="2585160" y="2053886"/>
                <a:ext cx="364957" cy="321184"/>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27" name="Rectangle 26">
                <a:extLst>
                  <a:ext uri="{FF2B5EF4-FFF2-40B4-BE49-F238E27FC236}">
                    <a16:creationId xmlns:a16="http://schemas.microsoft.com/office/drawing/2014/main" id="{5EA04909-528F-495F-9510-7D3354C1F1EB}"/>
                  </a:ext>
                </a:extLst>
              </p:cNvPr>
              <p:cNvSpPr/>
              <p:nvPr/>
            </p:nvSpPr>
            <p:spPr>
              <a:xfrm rot="16200000">
                <a:off x="2906344" y="2053886"/>
                <a:ext cx="364957" cy="321184"/>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28" name="Rectangle 27">
                <a:extLst>
                  <a:ext uri="{FF2B5EF4-FFF2-40B4-BE49-F238E27FC236}">
                    <a16:creationId xmlns:a16="http://schemas.microsoft.com/office/drawing/2014/main" id="{E738A646-95A6-4D9C-9DD3-CF07758FE725}"/>
                  </a:ext>
                </a:extLst>
              </p:cNvPr>
              <p:cNvSpPr/>
              <p:nvPr/>
            </p:nvSpPr>
            <p:spPr>
              <a:xfrm rot="16200000">
                <a:off x="3212929" y="2053886"/>
                <a:ext cx="364957" cy="321184"/>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29" name="Rectangle 28">
                <a:extLst>
                  <a:ext uri="{FF2B5EF4-FFF2-40B4-BE49-F238E27FC236}">
                    <a16:creationId xmlns:a16="http://schemas.microsoft.com/office/drawing/2014/main" id="{FA56E242-CAE6-424E-AF44-A24A1260715F}"/>
                  </a:ext>
                </a:extLst>
              </p:cNvPr>
              <p:cNvSpPr/>
              <p:nvPr/>
            </p:nvSpPr>
            <p:spPr>
              <a:xfrm rot="16200000">
                <a:off x="3534113" y="2053886"/>
                <a:ext cx="364957" cy="321184"/>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grpSp>
          <p:nvGrpSpPr>
            <p:cNvPr id="21" name="Group 20">
              <a:extLst>
                <a:ext uri="{FF2B5EF4-FFF2-40B4-BE49-F238E27FC236}">
                  <a16:creationId xmlns:a16="http://schemas.microsoft.com/office/drawing/2014/main" id="{DA367F94-4DCD-4ED1-93B3-F3BED2144113}"/>
                </a:ext>
              </a:extLst>
            </p:cNvPr>
            <p:cNvGrpSpPr/>
            <p:nvPr/>
          </p:nvGrpSpPr>
          <p:grpSpPr>
            <a:xfrm>
              <a:off x="1334907" y="2031999"/>
              <a:ext cx="1270137" cy="364957"/>
              <a:chOff x="2607047" y="2031999"/>
              <a:chExt cx="1270137" cy="364957"/>
            </a:xfrm>
          </p:grpSpPr>
          <p:sp>
            <p:nvSpPr>
              <p:cNvPr id="22" name="Rectangle 21">
                <a:extLst>
                  <a:ext uri="{FF2B5EF4-FFF2-40B4-BE49-F238E27FC236}">
                    <a16:creationId xmlns:a16="http://schemas.microsoft.com/office/drawing/2014/main" id="{5448E54E-FB36-48DF-AEE2-5A5FDD698BFD}"/>
                  </a:ext>
                </a:extLst>
              </p:cNvPr>
              <p:cNvSpPr/>
              <p:nvPr/>
            </p:nvSpPr>
            <p:spPr>
              <a:xfrm rot="16200000">
                <a:off x="2585160"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23" name="Rectangle 22">
                <a:extLst>
                  <a:ext uri="{FF2B5EF4-FFF2-40B4-BE49-F238E27FC236}">
                    <a16:creationId xmlns:a16="http://schemas.microsoft.com/office/drawing/2014/main" id="{9FAD62FA-F9C2-4631-BEF3-9C3BE87E01DB}"/>
                  </a:ext>
                </a:extLst>
              </p:cNvPr>
              <p:cNvSpPr/>
              <p:nvPr/>
            </p:nvSpPr>
            <p:spPr>
              <a:xfrm rot="16200000">
                <a:off x="2906344"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24" name="Rectangle 23">
                <a:extLst>
                  <a:ext uri="{FF2B5EF4-FFF2-40B4-BE49-F238E27FC236}">
                    <a16:creationId xmlns:a16="http://schemas.microsoft.com/office/drawing/2014/main" id="{D9608723-42E3-4409-AF51-6D55F470EAE6}"/>
                  </a:ext>
                </a:extLst>
              </p:cNvPr>
              <p:cNvSpPr/>
              <p:nvPr/>
            </p:nvSpPr>
            <p:spPr>
              <a:xfrm rot="16200000">
                <a:off x="3212929" y="2053886"/>
                <a:ext cx="364957" cy="321184"/>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25" name="Rectangle 24">
                <a:extLst>
                  <a:ext uri="{FF2B5EF4-FFF2-40B4-BE49-F238E27FC236}">
                    <a16:creationId xmlns:a16="http://schemas.microsoft.com/office/drawing/2014/main" id="{4111FE68-35BC-457C-9B82-EECCF2E6A08F}"/>
                  </a:ext>
                </a:extLst>
              </p:cNvPr>
              <p:cNvSpPr/>
              <p:nvPr/>
            </p:nvSpPr>
            <p:spPr>
              <a:xfrm rot="16200000">
                <a:off x="3534113" y="2053886"/>
                <a:ext cx="364957" cy="321184"/>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grpSp>
      <p:sp>
        <p:nvSpPr>
          <p:cNvPr id="38" name="Rectangle 37">
            <a:extLst>
              <a:ext uri="{FF2B5EF4-FFF2-40B4-BE49-F238E27FC236}">
                <a16:creationId xmlns:a16="http://schemas.microsoft.com/office/drawing/2014/main" id="{5C46EBB3-C81E-437C-841D-A2CD5CE0C109}"/>
              </a:ext>
            </a:extLst>
          </p:cNvPr>
          <p:cNvSpPr/>
          <p:nvPr/>
        </p:nvSpPr>
        <p:spPr>
          <a:xfrm rot="16200000">
            <a:off x="9411896" y="3219296"/>
            <a:ext cx="242349" cy="2409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39" name="Rectangle 38">
            <a:extLst>
              <a:ext uri="{FF2B5EF4-FFF2-40B4-BE49-F238E27FC236}">
                <a16:creationId xmlns:a16="http://schemas.microsoft.com/office/drawing/2014/main" id="{463B1AC1-0B35-48C6-82E0-0683C22FF04E}"/>
              </a:ext>
            </a:extLst>
          </p:cNvPr>
          <p:cNvSpPr/>
          <p:nvPr/>
        </p:nvSpPr>
        <p:spPr>
          <a:xfrm rot="16200000">
            <a:off x="9652816" y="3219296"/>
            <a:ext cx="242349" cy="2409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40" name="Rectangle 39">
            <a:extLst>
              <a:ext uri="{FF2B5EF4-FFF2-40B4-BE49-F238E27FC236}">
                <a16:creationId xmlns:a16="http://schemas.microsoft.com/office/drawing/2014/main" id="{095A8FAC-80A4-43C0-A8FD-69C4897EC2AB}"/>
              </a:ext>
            </a:extLst>
          </p:cNvPr>
          <p:cNvSpPr/>
          <p:nvPr/>
        </p:nvSpPr>
        <p:spPr>
          <a:xfrm rot="16200000">
            <a:off x="9882785" y="3219296"/>
            <a:ext cx="242349" cy="2409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grpSp>
        <p:nvGrpSpPr>
          <p:cNvPr id="41" name="Group 40">
            <a:extLst>
              <a:ext uri="{FF2B5EF4-FFF2-40B4-BE49-F238E27FC236}">
                <a16:creationId xmlns:a16="http://schemas.microsoft.com/office/drawing/2014/main" id="{DC28D1A9-D3D3-4496-957C-5E6169842A4A}"/>
              </a:ext>
            </a:extLst>
          </p:cNvPr>
          <p:cNvGrpSpPr/>
          <p:nvPr/>
        </p:nvGrpSpPr>
        <p:grpSpPr>
          <a:xfrm>
            <a:off x="7505653" y="3218581"/>
            <a:ext cx="952728" cy="242349"/>
            <a:chOff x="2607047" y="2031999"/>
            <a:chExt cx="1270137" cy="364957"/>
          </a:xfrm>
        </p:grpSpPr>
        <p:sp>
          <p:nvSpPr>
            <p:cNvPr id="42" name="Rectangle 41">
              <a:extLst>
                <a:ext uri="{FF2B5EF4-FFF2-40B4-BE49-F238E27FC236}">
                  <a16:creationId xmlns:a16="http://schemas.microsoft.com/office/drawing/2014/main" id="{5DEA9427-5A6D-4AEC-BB52-3C809C6B0982}"/>
                </a:ext>
              </a:extLst>
            </p:cNvPr>
            <p:cNvSpPr/>
            <p:nvPr/>
          </p:nvSpPr>
          <p:spPr>
            <a:xfrm rot="16200000">
              <a:off x="2585160"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43" name="Rectangle 42">
              <a:extLst>
                <a:ext uri="{FF2B5EF4-FFF2-40B4-BE49-F238E27FC236}">
                  <a16:creationId xmlns:a16="http://schemas.microsoft.com/office/drawing/2014/main" id="{D3B79423-0383-43E9-900B-9995DCB0DE9D}"/>
                </a:ext>
              </a:extLst>
            </p:cNvPr>
            <p:cNvSpPr/>
            <p:nvPr/>
          </p:nvSpPr>
          <p:spPr>
            <a:xfrm rot="16200000">
              <a:off x="2906344"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44" name="Rectangle 43">
              <a:extLst>
                <a:ext uri="{FF2B5EF4-FFF2-40B4-BE49-F238E27FC236}">
                  <a16:creationId xmlns:a16="http://schemas.microsoft.com/office/drawing/2014/main" id="{91D76AAC-1250-4123-8973-BA552B15424C}"/>
                </a:ext>
              </a:extLst>
            </p:cNvPr>
            <p:cNvSpPr/>
            <p:nvPr/>
          </p:nvSpPr>
          <p:spPr>
            <a:xfrm rot="16200000">
              <a:off x="3212929"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45" name="Rectangle 44">
              <a:extLst>
                <a:ext uri="{FF2B5EF4-FFF2-40B4-BE49-F238E27FC236}">
                  <a16:creationId xmlns:a16="http://schemas.microsoft.com/office/drawing/2014/main" id="{029179B0-FCED-4983-9B2C-B704F9BF3360}"/>
                </a:ext>
              </a:extLst>
            </p:cNvPr>
            <p:cNvSpPr/>
            <p:nvPr/>
          </p:nvSpPr>
          <p:spPr>
            <a:xfrm rot="16200000">
              <a:off x="3534113"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grpSp>
        <p:nvGrpSpPr>
          <p:cNvPr id="46" name="Group 45">
            <a:extLst>
              <a:ext uri="{FF2B5EF4-FFF2-40B4-BE49-F238E27FC236}">
                <a16:creationId xmlns:a16="http://schemas.microsoft.com/office/drawing/2014/main" id="{406539FF-8EFD-4DD8-AB8F-1EA301BFE4FF}"/>
              </a:ext>
            </a:extLst>
          </p:cNvPr>
          <p:cNvGrpSpPr/>
          <p:nvPr/>
        </p:nvGrpSpPr>
        <p:grpSpPr>
          <a:xfrm>
            <a:off x="8458381" y="3218581"/>
            <a:ext cx="952728" cy="242349"/>
            <a:chOff x="2607047" y="2031999"/>
            <a:chExt cx="1270137" cy="364957"/>
          </a:xfrm>
        </p:grpSpPr>
        <p:sp>
          <p:nvSpPr>
            <p:cNvPr id="47" name="Rectangle 46">
              <a:extLst>
                <a:ext uri="{FF2B5EF4-FFF2-40B4-BE49-F238E27FC236}">
                  <a16:creationId xmlns:a16="http://schemas.microsoft.com/office/drawing/2014/main" id="{18756FC7-B1F2-413B-AD65-07AF71BC94ED}"/>
                </a:ext>
              </a:extLst>
            </p:cNvPr>
            <p:cNvSpPr/>
            <p:nvPr/>
          </p:nvSpPr>
          <p:spPr>
            <a:xfrm rot="16200000">
              <a:off x="2585160"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48" name="Rectangle 47">
              <a:extLst>
                <a:ext uri="{FF2B5EF4-FFF2-40B4-BE49-F238E27FC236}">
                  <a16:creationId xmlns:a16="http://schemas.microsoft.com/office/drawing/2014/main" id="{5FB3C23B-EEC4-4554-BC7A-3F4B0258113D}"/>
                </a:ext>
              </a:extLst>
            </p:cNvPr>
            <p:cNvSpPr/>
            <p:nvPr/>
          </p:nvSpPr>
          <p:spPr>
            <a:xfrm rot="16200000">
              <a:off x="2906344"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49" name="Rectangle 48">
              <a:extLst>
                <a:ext uri="{FF2B5EF4-FFF2-40B4-BE49-F238E27FC236}">
                  <a16:creationId xmlns:a16="http://schemas.microsoft.com/office/drawing/2014/main" id="{B6D3315F-C233-4BF3-8BA8-0BD0E2064DFE}"/>
                </a:ext>
              </a:extLst>
            </p:cNvPr>
            <p:cNvSpPr/>
            <p:nvPr/>
          </p:nvSpPr>
          <p:spPr>
            <a:xfrm rot="16200000">
              <a:off x="3212929"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50" name="Rectangle 49">
              <a:extLst>
                <a:ext uri="{FF2B5EF4-FFF2-40B4-BE49-F238E27FC236}">
                  <a16:creationId xmlns:a16="http://schemas.microsoft.com/office/drawing/2014/main" id="{31AE19C2-EDDC-4D5F-8048-BC4E111087C1}"/>
                </a:ext>
              </a:extLst>
            </p:cNvPr>
            <p:cNvSpPr/>
            <p:nvPr/>
          </p:nvSpPr>
          <p:spPr>
            <a:xfrm rot="16200000">
              <a:off x="3534113"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sp>
        <p:nvSpPr>
          <p:cNvPr id="51" name="TextBox 50">
            <a:extLst>
              <a:ext uri="{FF2B5EF4-FFF2-40B4-BE49-F238E27FC236}">
                <a16:creationId xmlns:a16="http://schemas.microsoft.com/office/drawing/2014/main" id="{27473C36-0ED5-4CB1-A3F0-67AE22F4B9DB}"/>
              </a:ext>
            </a:extLst>
          </p:cNvPr>
          <p:cNvSpPr txBox="1"/>
          <p:nvPr/>
        </p:nvSpPr>
        <p:spPr>
          <a:xfrm>
            <a:off x="10209505" y="3161505"/>
            <a:ext cx="1326004" cy="369332"/>
          </a:xfrm>
          <a:prstGeom prst="rect">
            <a:avLst/>
          </a:prstGeom>
          <a:noFill/>
        </p:spPr>
        <p:txBody>
          <a:bodyPr wrap="none" rtlCol="0">
            <a:spAutoFit/>
          </a:bodyPr>
          <a:lstStyle/>
          <a:p>
            <a:r>
              <a:rPr lang="en-US" b="0" dirty="0" err="1">
                <a:latin typeface="Gill Sans Light"/>
                <a:ea typeface="Gill Sans" charset="0"/>
                <a:cs typeface="Gill Sans" charset="0"/>
              </a:rPr>
              <a:t>Inode</a:t>
            </a:r>
            <a:r>
              <a:rPr lang="en-US" b="0" dirty="0">
                <a:latin typeface="Gill Sans Light"/>
                <a:ea typeface="Gill Sans" charset="0"/>
                <a:cs typeface="Gill Sans" charset="0"/>
              </a:rPr>
              <a:t> table</a:t>
            </a:r>
          </a:p>
        </p:txBody>
      </p:sp>
      <p:grpSp>
        <p:nvGrpSpPr>
          <p:cNvPr id="52" name="Group 51">
            <a:extLst>
              <a:ext uri="{FF2B5EF4-FFF2-40B4-BE49-F238E27FC236}">
                <a16:creationId xmlns:a16="http://schemas.microsoft.com/office/drawing/2014/main" id="{748E4DCD-CF52-41E4-911B-8AFE37ABCC87}"/>
              </a:ext>
            </a:extLst>
          </p:cNvPr>
          <p:cNvGrpSpPr/>
          <p:nvPr/>
        </p:nvGrpSpPr>
        <p:grpSpPr>
          <a:xfrm>
            <a:off x="8270484" y="3585142"/>
            <a:ext cx="1457827" cy="761444"/>
            <a:chOff x="1744000" y="2182577"/>
            <a:chExt cx="1430729" cy="918973"/>
          </a:xfrm>
        </p:grpSpPr>
        <p:sp>
          <p:nvSpPr>
            <p:cNvPr id="53" name="Rectangle 52">
              <a:extLst>
                <a:ext uri="{FF2B5EF4-FFF2-40B4-BE49-F238E27FC236}">
                  <a16:creationId xmlns:a16="http://schemas.microsoft.com/office/drawing/2014/main" id="{56D448C7-21DC-457D-A1FC-EE80B5D6069D}"/>
                </a:ext>
              </a:extLst>
            </p:cNvPr>
            <p:cNvSpPr/>
            <p:nvPr/>
          </p:nvSpPr>
          <p:spPr>
            <a:xfrm rot="16200000">
              <a:off x="1882705" y="2758480"/>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54" name="Rectangle 53">
              <a:extLst>
                <a:ext uri="{FF2B5EF4-FFF2-40B4-BE49-F238E27FC236}">
                  <a16:creationId xmlns:a16="http://schemas.microsoft.com/office/drawing/2014/main" id="{75CB07E6-7B84-40C0-A51C-0B071E1F1445}"/>
                </a:ext>
              </a:extLst>
            </p:cNvPr>
            <p:cNvSpPr/>
            <p:nvPr/>
          </p:nvSpPr>
          <p:spPr>
            <a:xfrm rot="16200000">
              <a:off x="2203889" y="2758480"/>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55" name="Rectangle 54">
              <a:extLst>
                <a:ext uri="{FF2B5EF4-FFF2-40B4-BE49-F238E27FC236}">
                  <a16:creationId xmlns:a16="http://schemas.microsoft.com/office/drawing/2014/main" id="{A4A13C24-BAD2-4696-8CE9-99308A4591FF}"/>
                </a:ext>
              </a:extLst>
            </p:cNvPr>
            <p:cNvSpPr/>
            <p:nvPr/>
          </p:nvSpPr>
          <p:spPr>
            <a:xfrm rot="16200000">
              <a:off x="2510474" y="2758480"/>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56" name="Rectangle 55">
              <a:extLst>
                <a:ext uri="{FF2B5EF4-FFF2-40B4-BE49-F238E27FC236}">
                  <a16:creationId xmlns:a16="http://schemas.microsoft.com/office/drawing/2014/main" id="{D559F166-2E9B-474C-9A06-072571CAE663}"/>
                </a:ext>
              </a:extLst>
            </p:cNvPr>
            <p:cNvSpPr/>
            <p:nvPr/>
          </p:nvSpPr>
          <p:spPr>
            <a:xfrm rot="16200000">
              <a:off x="2831658" y="2758480"/>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57" name="Rectangle 56">
              <a:extLst>
                <a:ext uri="{FF2B5EF4-FFF2-40B4-BE49-F238E27FC236}">
                  <a16:creationId xmlns:a16="http://schemas.microsoft.com/office/drawing/2014/main" id="{482C97F3-B802-403B-BAE5-FD30E61D873E}"/>
                </a:ext>
              </a:extLst>
            </p:cNvPr>
            <p:cNvSpPr/>
            <p:nvPr/>
          </p:nvSpPr>
          <p:spPr>
            <a:xfrm rot="16200000">
              <a:off x="2781130" y="2234544"/>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58" name="Rectangle 57">
              <a:extLst>
                <a:ext uri="{FF2B5EF4-FFF2-40B4-BE49-F238E27FC236}">
                  <a16:creationId xmlns:a16="http://schemas.microsoft.com/office/drawing/2014/main" id="{D5C29844-D6B7-470B-9A7B-7C20FE416642}"/>
                </a:ext>
              </a:extLst>
            </p:cNvPr>
            <p:cNvSpPr/>
            <p:nvPr/>
          </p:nvSpPr>
          <p:spPr>
            <a:xfrm rot="16200000">
              <a:off x="1722113" y="2204464"/>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59" name="Rectangle 58">
              <a:extLst>
                <a:ext uri="{FF2B5EF4-FFF2-40B4-BE49-F238E27FC236}">
                  <a16:creationId xmlns:a16="http://schemas.microsoft.com/office/drawing/2014/main" id="{21E699AA-6504-4A94-A351-A36763BF74F7}"/>
                </a:ext>
              </a:extLst>
            </p:cNvPr>
            <p:cNvSpPr/>
            <p:nvPr/>
          </p:nvSpPr>
          <p:spPr>
            <a:xfrm rot="16200000">
              <a:off x="2206034" y="2234544"/>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grpSp>
      <p:sp>
        <p:nvSpPr>
          <p:cNvPr id="60" name="TextBox 59">
            <a:extLst>
              <a:ext uri="{FF2B5EF4-FFF2-40B4-BE49-F238E27FC236}">
                <a16:creationId xmlns:a16="http://schemas.microsoft.com/office/drawing/2014/main" id="{0386CA2D-374E-492A-9F3F-435FB8923DB4}"/>
              </a:ext>
            </a:extLst>
          </p:cNvPr>
          <p:cNvSpPr txBox="1"/>
          <p:nvPr/>
        </p:nvSpPr>
        <p:spPr>
          <a:xfrm>
            <a:off x="10217437" y="3859522"/>
            <a:ext cx="1107996" cy="646331"/>
          </a:xfrm>
          <a:prstGeom prst="rect">
            <a:avLst/>
          </a:prstGeom>
          <a:noFill/>
        </p:spPr>
        <p:txBody>
          <a:bodyPr wrap="none" rtlCol="0">
            <a:spAutoFit/>
          </a:bodyPr>
          <a:lstStyle/>
          <a:p>
            <a:r>
              <a:rPr lang="en-US" b="0" dirty="0">
                <a:latin typeface="Gill Sans Light"/>
                <a:ea typeface="Gill Sans" charset="0"/>
                <a:cs typeface="Gill Sans" charset="0"/>
              </a:rPr>
              <a:t>Directory</a:t>
            </a:r>
          </a:p>
          <a:p>
            <a:r>
              <a:rPr lang="en-US" b="0" dirty="0">
                <a:latin typeface="Gill Sans Light"/>
                <a:ea typeface="Gill Sans" charset="0"/>
                <a:cs typeface="Gill Sans" charset="0"/>
              </a:rPr>
              <a:t>entries</a:t>
            </a:r>
          </a:p>
        </p:txBody>
      </p:sp>
      <p:sp>
        <p:nvSpPr>
          <p:cNvPr id="61" name="Rectangle 60">
            <a:extLst>
              <a:ext uri="{FF2B5EF4-FFF2-40B4-BE49-F238E27FC236}">
                <a16:creationId xmlns:a16="http://schemas.microsoft.com/office/drawing/2014/main" id="{21855B53-A502-417D-859B-F966609E345E}"/>
              </a:ext>
            </a:extLst>
          </p:cNvPr>
          <p:cNvSpPr/>
          <p:nvPr/>
        </p:nvSpPr>
        <p:spPr>
          <a:xfrm rot="16200000">
            <a:off x="8214098" y="2174700"/>
            <a:ext cx="121398" cy="161856"/>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62" name="Rectangle 61">
            <a:extLst>
              <a:ext uri="{FF2B5EF4-FFF2-40B4-BE49-F238E27FC236}">
                <a16:creationId xmlns:a16="http://schemas.microsoft.com/office/drawing/2014/main" id="{83B39921-B077-4C55-BDCD-A32ED58F01B0}"/>
              </a:ext>
            </a:extLst>
          </p:cNvPr>
          <p:cNvSpPr/>
          <p:nvPr/>
        </p:nvSpPr>
        <p:spPr>
          <a:xfrm rot="16200000">
            <a:off x="8438814" y="3229006"/>
            <a:ext cx="242349" cy="240920"/>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64" name="Rectangle 63">
            <a:extLst>
              <a:ext uri="{FF2B5EF4-FFF2-40B4-BE49-F238E27FC236}">
                <a16:creationId xmlns:a16="http://schemas.microsoft.com/office/drawing/2014/main" id="{70648F6A-322D-42D6-9A0B-A2273E8A1A1B}"/>
              </a:ext>
            </a:extLst>
          </p:cNvPr>
          <p:cNvSpPr/>
          <p:nvPr/>
        </p:nvSpPr>
        <p:spPr>
          <a:xfrm rot="16200000">
            <a:off x="9103272" y="4031753"/>
            <a:ext cx="302397" cy="327267"/>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cs typeface="Gill Sans Light"/>
            </a:endParaRPr>
          </a:p>
        </p:txBody>
      </p:sp>
      <p:sp>
        <p:nvSpPr>
          <p:cNvPr id="107" name="Rectangle 106">
            <a:extLst>
              <a:ext uri="{FF2B5EF4-FFF2-40B4-BE49-F238E27FC236}">
                <a16:creationId xmlns:a16="http://schemas.microsoft.com/office/drawing/2014/main" id="{2037F2DD-D730-4C06-BD05-E83B32B16C2F}"/>
              </a:ext>
            </a:extLst>
          </p:cNvPr>
          <p:cNvSpPr/>
          <p:nvPr/>
        </p:nvSpPr>
        <p:spPr>
          <a:xfrm>
            <a:off x="3158624" y="5172056"/>
            <a:ext cx="7930449" cy="623473"/>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08" name="TextBox 107">
            <a:extLst>
              <a:ext uri="{FF2B5EF4-FFF2-40B4-BE49-F238E27FC236}">
                <a16:creationId xmlns:a16="http://schemas.microsoft.com/office/drawing/2014/main" id="{63DD39DB-0D70-4929-80A1-B75E6C27EBA8}"/>
              </a:ext>
            </a:extLst>
          </p:cNvPr>
          <p:cNvSpPr txBox="1"/>
          <p:nvPr/>
        </p:nvSpPr>
        <p:spPr>
          <a:xfrm>
            <a:off x="3123460" y="5815028"/>
            <a:ext cx="5355953" cy="400110"/>
          </a:xfrm>
          <a:prstGeom prst="rect">
            <a:avLst/>
          </a:prstGeom>
          <a:noFill/>
        </p:spPr>
        <p:txBody>
          <a:bodyPr wrap="none" rtlCol="0">
            <a:spAutoFit/>
          </a:bodyPr>
          <a:lstStyle/>
          <a:p>
            <a:r>
              <a:rPr lang="en-US" sz="2000" b="0" dirty="0">
                <a:latin typeface="Gill Sans Light"/>
                <a:ea typeface="Gill Sans" charset="0"/>
                <a:cs typeface="Gill Sans" charset="0"/>
              </a:rPr>
              <a:t>Log: in non-volatile storage (Flash or on Disk)</a:t>
            </a:r>
          </a:p>
        </p:txBody>
      </p:sp>
      <p:sp>
        <p:nvSpPr>
          <p:cNvPr id="109" name="TextBox 108">
            <a:extLst>
              <a:ext uri="{FF2B5EF4-FFF2-40B4-BE49-F238E27FC236}">
                <a16:creationId xmlns:a16="http://schemas.microsoft.com/office/drawing/2014/main" id="{72094700-1992-4B28-B04C-A163F77D347D}"/>
              </a:ext>
            </a:extLst>
          </p:cNvPr>
          <p:cNvSpPr txBox="1"/>
          <p:nvPr/>
        </p:nvSpPr>
        <p:spPr>
          <a:xfrm>
            <a:off x="6783401" y="4505778"/>
            <a:ext cx="697627" cy="369332"/>
          </a:xfrm>
          <a:prstGeom prst="rect">
            <a:avLst/>
          </a:prstGeom>
          <a:noFill/>
        </p:spPr>
        <p:txBody>
          <a:bodyPr wrap="none" rtlCol="0">
            <a:spAutoFit/>
          </a:bodyPr>
          <a:lstStyle/>
          <a:p>
            <a:r>
              <a:rPr lang="en-US" b="0" dirty="0">
                <a:solidFill>
                  <a:srgbClr val="FF0000"/>
                </a:solidFill>
                <a:latin typeface="Gill Sans Light"/>
                <a:ea typeface="Gill Sans" charset="0"/>
                <a:cs typeface="Gill Sans" charset="0"/>
              </a:rPr>
              <a:t>head</a:t>
            </a:r>
          </a:p>
        </p:txBody>
      </p:sp>
      <p:cxnSp>
        <p:nvCxnSpPr>
          <p:cNvPr id="110" name="Straight Arrow Connector 109">
            <a:extLst>
              <a:ext uri="{FF2B5EF4-FFF2-40B4-BE49-F238E27FC236}">
                <a16:creationId xmlns:a16="http://schemas.microsoft.com/office/drawing/2014/main" id="{D29EA594-1F93-43B3-8227-BD885C6BE929}"/>
              </a:ext>
            </a:extLst>
          </p:cNvPr>
          <p:cNvCxnSpPr>
            <a:stCxn id="109" idx="2"/>
          </p:cNvCxnSpPr>
          <p:nvPr/>
        </p:nvCxnSpPr>
        <p:spPr>
          <a:xfrm flipH="1">
            <a:off x="7097359" y="4875110"/>
            <a:ext cx="13215" cy="296947"/>
          </a:xfrm>
          <a:prstGeom prst="straightConnector1">
            <a:avLst/>
          </a:prstGeom>
          <a:ln>
            <a:solidFill>
              <a:srgbClr val="FC230C"/>
            </a:solidFill>
            <a:tailEnd type="arrow"/>
          </a:ln>
        </p:spPr>
        <p:style>
          <a:lnRef idx="2">
            <a:schemeClr val="accent1"/>
          </a:lnRef>
          <a:fillRef idx="0">
            <a:schemeClr val="accent1"/>
          </a:fillRef>
          <a:effectRef idx="1">
            <a:schemeClr val="accent1"/>
          </a:effectRef>
          <a:fontRef idx="minor">
            <a:schemeClr val="tx1"/>
          </a:fontRef>
        </p:style>
      </p:cxnSp>
      <p:sp>
        <p:nvSpPr>
          <p:cNvPr id="111" name="TextBox 110">
            <a:extLst>
              <a:ext uri="{FF2B5EF4-FFF2-40B4-BE49-F238E27FC236}">
                <a16:creationId xmlns:a16="http://schemas.microsoft.com/office/drawing/2014/main" id="{ABFDCA36-C9BD-4A65-ABC1-593540A39E3D}"/>
              </a:ext>
            </a:extLst>
          </p:cNvPr>
          <p:cNvSpPr txBox="1"/>
          <p:nvPr/>
        </p:nvSpPr>
        <p:spPr>
          <a:xfrm>
            <a:off x="5200151" y="4505778"/>
            <a:ext cx="475195" cy="369332"/>
          </a:xfrm>
          <a:prstGeom prst="rect">
            <a:avLst/>
          </a:prstGeom>
          <a:noFill/>
        </p:spPr>
        <p:txBody>
          <a:bodyPr wrap="none" rtlCol="0">
            <a:spAutoFit/>
          </a:bodyPr>
          <a:lstStyle/>
          <a:p>
            <a:r>
              <a:rPr lang="en-US" b="0" dirty="0">
                <a:latin typeface="Gill Sans Light"/>
                <a:ea typeface="Gill Sans" charset="0"/>
                <a:cs typeface="Gill Sans" charset="0"/>
              </a:rPr>
              <a:t>tail</a:t>
            </a:r>
          </a:p>
        </p:txBody>
      </p:sp>
      <p:cxnSp>
        <p:nvCxnSpPr>
          <p:cNvPr id="112" name="Straight Arrow Connector 111">
            <a:extLst>
              <a:ext uri="{FF2B5EF4-FFF2-40B4-BE49-F238E27FC236}">
                <a16:creationId xmlns:a16="http://schemas.microsoft.com/office/drawing/2014/main" id="{042BDFA3-E3EB-4EBB-99E1-6C74A0416B5A}"/>
              </a:ext>
            </a:extLst>
          </p:cNvPr>
          <p:cNvCxnSpPr>
            <a:stCxn id="111" idx="2"/>
          </p:cNvCxnSpPr>
          <p:nvPr/>
        </p:nvCxnSpPr>
        <p:spPr>
          <a:xfrm>
            <a:off x="5437749" y="4875110"/>
            <a:ext cx="76360" cy="2969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3" name="Rectangle 112">
            <a:extLst>
              <a:ext uri="{FF2B5EF4-FFF2-40B4-BE49-F238E27FC236}">
                <a16:creationId xmlns:a16="http://schemas.microsoft.com/office/drawing/2014/main" id="{30BFDF86-2705-40F9-B60C-4A746299250F}"/>
              </a:ext>
            </a:extLst>
          </p:cNvPr>
          <p:cNvSpPr/>
          <p:nvPr/>
        </p:nvSpPr>
        <p:spPr>
          <a:xfrm>
            <a:off x="5514108" y="5181767"/>
            <a:ext cx="1583250" cy="613762"/>
          </a:xfrm>
          <a:prstGeom prst="rect">
            <a:avLst/>
          </a:prstGeom>
          <a:solidFill>
            <a:schemeClr val="accent6">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14" name="TextBox 113">
            <a:extLst>
              <a:ext uri="{FF2B5EF4-FFF2-40B4-BE49-F238E27FC236}">
                <a16:creationId xmlns:a16="http://schemas.microsoft.com/office/drawing/2014/main" id="{BCDE84EA-3151-4D6F-AF14-B9FB89F0E1E0}"/>
              </a:ext>
            </a:extLst>
          </p:cNvPr>
          <p:cNvSpPr txBox="1"/>
          <p:nvPr/>
        </p:nvSpPr>
        <p:spPr>
          <a:xfrm>
            <a:off x="5837146" y="5181767"/>
            <a:ext cx="1005403" cy="369332"/>
          </a:xfrm>
          <a:prstGeom prst="rect">
            <a:avLst/>
          </a:prstGeom>
          <a:noFill/>
        </p:spPr>
        <p:txBody>
          <a:bodyPr wrap="none" rtlCol="0">
            <a:spAutoFit/>
          </a:bodyPr>
          <a:lstStyle/>
          <a:p>
            <a:r>
              <a:rPr lang="en-US" b="0" dirty="0">
                <a:latin typeface="Gill Sans Light"/>
                <a:ea typeface="Gill Sans" charset="0"/>
                <a:cs typeface="Gill Sans" charset="0"/>
              </a:rPr>
              <a:t>pending</a:t>
            </a:r>
          </a:p>
        </p:txBody>
      </p:sp>
      <p:sp>
        <p:nvSpPr>
          <p:cNvPr id="115" name="TextBox 114">
            <a:extLst>
              <a:ext uri="{FF2B5EF4-FFF2-40B4-BE49-F238E27FC236}">
                <a16:creationId xmlns:a16="http://schemas.microsoft.com/office/drawing/2014/main" id="{0926CC66-74D6-4FED-A769-534975D10B69}"/>
              </a:ext>
            </a:extLst>
          </p:cNvPr>
          <p:cNvSpPr txBox="1"/>
          <p:nvPr/>
        </p:nvSpPr>
        <p:spPr>
          <a:xfrm>
            <a:off x="4428723" y="5185259"/>
            <a:ext cx="697627" cy="369332"/>
          </a:xfrm>
          <a:prstGeom prst="rect">
            <a:avLst/>
          </a:prstGeom>
          <a:noFill/>
        </p:spPr>
        <p:txBody>
          <a:bodyPr wrap="none" rtlCol="0">
            <a:spAutoFit/>
          </a:bodyPr>
          <a:lstStyle/>
          <a:p>
            <a:r>
              <a:rPr lang="en-US" b="0" dirty="0">
                <a:latin typeface="Gill Sans Light"/>
                <a:ea typeface="Gill Sans" charset="0"/>
                <a:cs typeface="Gill Sans" charset="0"/>
              </a:rPr>
              <a:t>done</a:t>
            </a:r>
          </a:p>
        </p:txBody>
      </p:sp>
      <p:grpSp>
        <p:nvGrpSpPr>
          <p:cNvPr id="116" name="Group 115">
            <a:extLst>
              <a:ext uri="{FF2B5EF4-FFF2-40B4-BE49-F238E27FC236}">
                <a16:creationId xmlns:a16="http://schemas.microsoft.com/office/drawing/2014/main" id="{33AD0D5F-9A89-4CCA-A560-56A5D8E1E046}"/>
              </a:ext>
            </a:extLst>
          </p:cNvPr>
          <p:cNvGrpSpPr/>
          <p:nvPr/>
        </p:nvGrpSpPr>
        <p:grpSpPr>
          <a:xfrm>
            <a:off x="7109723" y="4875109"/>
            <a:ext cx="393295" cy="926832"/>
            <a:chOff x="4707450" y="5039628"/>
            <a:chExt cx="393295" cy="926832"/>
          </a:xfrm>
        </p:grpSpPr>
        <p:sp>
          <p:nvSpPr>
            <p:cNvPr id="117" name="TextBox 116">
              <a:extLst>
                <a:ext uri="{FF2B5EF4-FFF2-40B4-BE49-F238E27FC236}">
                  <a16:creationId xmlns:a16="http://schemas.microsoft.com/office/drawing/2014/main" id="{510A2651-810F-40B8-B10F-42EEBCDC2A5D}"/>
                </a:ext>
              </a:extLst>
            </p:cNvPr>
            <p:cNvSpPr txBox="1"/>
            <p:nvPr/>
          </p:nvSpPr>
          <p:spPr>
            <a:xfrm rot="16200000">
              <a:off x="4575362" y="5465041"/>
              <a:ext cx="633507" cy="369332"/>
            </a:xfrm>
            <a:prstGeom prst="rect">
              <a:avLst/>
            </a:prstGeom>
            <a:solidFill>
              <a:schemeClr val="accent3">
                <a:lumMod val="40000"/>
                <a:lumOff val="60000"/>
              </a:schemeClr>
            </a:solidFill>
            <a:ln>
              <a:solidFill>
                <a:srgbClr val="000090"/>
              </a:solidFill>
            </a:ln>
          </p:spPr>
          <p:txBody>
            <a:bodyPr wrap="none" rtlCol="0">
              <a:spAutoFit/>
            </a:bodyPr>
            <a:lstStyle/>
            <a:p>
              <a:r>
                <a:rPr lang="en-US" b="0" dirty="0">
                  <a:latin typeface="Gill Sans Light"/>
                  <a:ea typeface="Gill Sans" charset="0"/>
                  <a:cs typeface="Gill Sans" charset="0"/>
                </a:rPr>
                <a:t>start</a:t>
              </a:r>
            </a:p>
          </p:txBody>
        </p:sp>
        <p:cxnSp>
          <p:nvCxnSpPr>
            <p:cNvPr id="118" name="Straight Arrow Connector 117">
              <a:extLst>
                <a:ext uri="{FF2B5EF4-FFF2-40B4-BE49-F238E27FC236}">
                  <a16:creationId xmlns:a16="http://schemas.microsoft.com/office/drawing/2014/main" id="{38945A8D-4BAC-4A46-A734-761EBE43DF23}"/>
                </a:ext>
              </a:extLst>
            </p:cNvPr>
            <p:cNvCxnSpPr/>
            <p:nvPr/>
          </p:nvCxnSpPr>
          <p:spPr>
            <a:xfrm flipH="1">
              <a:off x="5088380" y="5039628"/>
              <a:ext cx="12365" cy="296947"/>
            </a:xfrm>
            <a:prstGeom prst="straightConnector1">
              <a:avLst/>
            </a:prstGeom>
            <a:ln>
              <a:solidFill>
                <a:srgbClr val="FC230C"/>
              </a:solidFill>
              <a:tailEnd type="arrow"/>
            </a:ln>
          </p:spPr>
          <p:style>
            <a:lnRef idx="2">
              <a:schemeClr val="accent1"/>
            </a:lnRef>
            <a:fillRef idx="0">
              <a:schemeClr val="accent1"/>
            </a:fillRef>
            <a:effectRef idx="1">
              <a:schemeClr val="accent1"/>
            </a:effectRef>
            <a:fontRef idx="minor">
              <a:schemeClr val="tx1"/>
            </a:fontRef>
          </p:style>
        </p:cxnSp>
      </p:grpSp>
      <p:grpSp>
        <p:nvGrpSpPr>
          <p:cNvPr id="119" name="Group 118">
            <a:extLst>
              <a:ext uri="{FF2B5EF4-FFF2-40B4-BE49-F238E27FC236}">
                <a16:creationId xmlns:a16="http://schemas.microsoft.com/office/drawing/2014/main" id="{ECEF87FB-4993-4342-A261-9A329D96D7A1}"/>
              </a:ext>
            </a:extLst>
          </p:cNvPr>
          <p:cNvGrpSpPr/>
          <p:nvPr/>
        </p:nvGrpSpPr>
        <p:grpSpPr>
          <a:xfrm>
            <a:off x="7479055" y="2265294"/>
            <a:ext cx="816104" cy="3530236"/>
            <a:chOff x="5076782" y="2429813"/>
            <a:chExt cx="816104" cy="3530236"/>
          </a:xfrm>
        </p:grpSpPr>
        <p:grpSp>
          <p:nvGrpSpPr>
            <p:cNvPr id="120" name="Group 119">
              <a:extLst>
                <a:ext uri="{FF2B5EF4-FFF2-40B4-BE49-F238E27FC236}">
                  <a16:creationId xmlns:a16="http://schemas.microsoft.com/office/drawing/2014/main" id="{EE5291DF-99AB-4DDF-96F0-21D8AD943F39}"/>
                </a:ext>
              </a:extLst>
            </p:cNvPr>
            <p:cNvGrpSpPr/>
            <p:nvPr/>
          </p:nvGrpSpPr>
          <p:grpSpPr>
            <a:xfrm>
              <a:off x="5076782" y="2429813"/>
              <a:ext cx="816104" cy="3530236"/>
              <a:chOff x="5076782" y="2429813"/>
              <a:chExt cx="816104" cy="3530236"/>
            </a:xfrm>
          </p:grpSpPr>
          <p:grpSp>
            <p:nvGrpSpPr>
              <p:cNvPr id="122" name="Group 121">
                <a:extLst>
                  <a:ext uri="{FF2B5EF4-FFF2-40B4-BE49-F238E27FC236}">
                    <a16:creationId xmlns:a16="http://schemas.microsoft.com/office/drawing/2014/main" id="{A15D4856-1664-4365-A284-CE5EA912CF8B}"/>
                  </a:ext>
                </a:extLst>
              </p:cNvPr>
              <p:cNvGrpSpPr/>
              <p:nvPr/>
            </p:nvGrpSpPr>
            <p:grpSpPr>
              <a:xfrm>
                <a:off x="5135148" y="5628477"/>
                <a:ext cx="640069" cy="131108"/>
                <a:chOff x="5252815" y="1247958"/>
                <a:chExt cx="640069" cy="131108"/>
              </a:xfrm>
            </p:grpSpPr>
            <p:grpSp>
              <p:nvGrpSpPr>
                <p:cNvPr id="125" name="Group 124">
                  <a:extLst>
                    <a:ext uri="{FF2B5EF4-FFF2-40B4-BE49-F238E27FC236}">
                      <a16:creationId xmlns:a16="http://schemas.microsoft.com/office/drawing/2014/main" id="{DC6AA099-217F-49FE-A80D-D9DF5748F005}"/>
                    </a:ext>
                  </a:extLst>
                </p:cNvPr>
                <p:cNvGrpSpPr/>
                <p:nvPr/>
              </p:nvGrpSpPr>
              <p:grpSpPr>
                <a:xfrm>
                  <a:off x="5252815" y="1247958"/>
                  <a:ext cx="640069" cy="121398"/>
                  <a:chOff x="2607047" y="2031999"/>
                  <a:chExt cx="1270137" cy="364957"/>
                </a:xfrm>
              </p:grpSpPr>
              <p:sp>
                <p:nvSpPr>
                  <p:cNvPr id="127" name="Rectangle 126">
                    <a:extLst>
                      <a:ext uri="{FF2B5EF4-FFF2-40B4-BE49-F238E27FC236}">
                        <a16:creationId xmlns:a16="http://schemas.microsoft.com/office/drawing/2014/main" id="{3C9B80B8-22B6-4041-80A4-AA7D3746242F}"/>
                      </a:ext>
                    </a:extLst>
                  </p:cNvPr>
                  <p:cNvSpPr/>
                  <p:nvPr/>
                </p:nvSpPr>
                <p:spPr>
                  <a:xfrm rot="16200000">
                    <a:off x="2585160"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28" name="Rectangle 127">
                    <a:extLst>
                      <a:ext uri="{FF2B5EF4-FFF2-40B4-BE49-F238E27FC236}">
                        <a16:creationId xmlns:a16="http://schemas.microsoft.com/office/drawing/2014/main" id="{FA689DAD-E539-40C5-B08A-6300C97E5E98}"/>
                      </a:ext>
                    </a:extLst>
                  </p:cNvPr>
                  <p:cNvSpPr/>
                  <p:nvPr/>
                </p:nvSpPr>
                <p:spPr>
                  <a:xfrm rot="16200000">
                    <a:off x="2906344"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29" name="Rectangle 128">
                    <a:extLst>
                      <a:ext uri="{FF2B5EF4-FFF2-40B4-BE49-F238E27FC236}">
                        <a16:creationId xmlns:a16="http://schemas.microsoft.com/office/drawing/2014/main" id="{7F78DE5D-A765-463A-BB34-09051B1272DE}"/>
                      </a:ext>
                    </a:extLst>
                  </p:cNvPr>
                  <p:cNvSpPr/>
                  <p:nvPr/>
                </p:nvSpPr>
                <p:spPr>
                  <a:xfrm rot="16200000">
                    <a:off x="3212929" y="2053886"/>
                    <a:ext cx="364957" cy="321184"/>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30" name="Rectangle 129">
                    <a:extLst>
                      <a:ext uri="{FF2B5EF4-FFF2-40B4-BE49-F238E27FC236}">
                        <a16:creationId xmlns:a16="http://schemas.microsoft.com/office/drawing/2014/main" id="{68D869F6-09BA-4293-9ADB-EED54DFD61A9}"/>
                      </a:ext>
                    </a:extLst>
                  </p:cNvPr>
                  <p:cNvSpPr/>
                  <p:nvPr/>
                </p:nvSpPr>
                <p:spPr>
                  <a:xfrm rot="16200000">
                    <a:off x="3534113" y="2053886"/>
                    <a:ext cx="364957" cy="321184"/>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grpSp>
            <p:sp>
              <p:nvSpPr>
                <p:cNvPr id="126" name="Rectangle 125">
                  <a:extLst>
                    <a:ext uri="{FF2B5EF4-FFF2-40B4-BE49-F238E27FC236}">
                      <a16:creationId xmlns:a16="http://schemas.microsoft.com/office/drawing/2014/main" id="{95B6CAA1-8C58-4F9C-8DD6-E916E7239991}"/>
                    </a:ext>
                  </a:extLst>
                </p:cNvPr>
                <p:cNvSpPr/>
                <p:nvPr/>
              </p:nvSpPr>
              <p:spPr>
                <a:xfrm rot="16200000">
                  <a:off x="5282734" y="1237439"/>
                  <a:ext cx="121398" cy="16185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grpSp>
          <p:sp>
            <p:nvSpPr>
              <p:cNvPr id="123" name="Rectangle 122">
                <a:extLst>
                  <a:ext uri="{FF2B5EF4-FFF2-40B4-BE49-F238E27FC236}">
                    <a16:creationId xmlns:a16="http://schemas.microsoft.com/office/drawing/2014/main" id="{DB7AA19F-6283-406E-8BF2-681EF47D0956}"/>
                  </a:ext>
                </a:extLst>
              </p:cNvPr>
              <p:cNvSpPr/>
              <p:nvPr/>
            </p:nvSpPr>
            <p:spPr>
              <a:xfrm>
                <a:off x="5076782" y="5349778"/>
                <a:ext cx="698435" cy="61027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24" name="Freeform 97">
                <a:extLst>
                  <a:ext uri="{FF2B5EF4-FFF2-40B4-BE49-F238E27FC236}">
                    <a16:creationId xmlns:a16="http://schemas.microsoft.com/office/drawing/2014/main" id="{8E7398A5-E7C0-41D6-9845-62EC377CE8E4}"/>
                  </a:ext>
                </a:extLst>
              </p:cNvPr>
              <p:cNvSpPr/>
              <p:nvPr/>
            </p:nvSpPr>
            <p:spPr>
              <a:xfrm>
                <a:off x="5190856" y="2429813"/>
                <a:ext cx="702030" cy="3236095"/>
              </a:xfrm>
              <a:custGeom>
                <a:avLst/>
                <a:gdLst>
                  <a:gd name="connsiteX0" fmla="*/ 14270 w 314088"/>
                  <a:gd name="connsiteY0" fmla="*/ 485144 h 485144"/>
                  <a:gd name="connsiteX1" fmla="*/ 28541 w 314088"/>
                  <a:gd name="connsiteY1" fmla="*/ 242572 h 485144"/>
                  <a:gd name="connsiteX2" fmla="*/ 271144 w 314088"/>
                  <a:gd name="connsiteY2" fmla="*/ 214034 h 485144"/>
                  <a:gd name="connsiteX3" fmla="*/ 313956 w 314088"/>
                  <a:gd name="connsiteY3" fmla="*/ 0 h 485144"/>
                  <a:gd name="connsiteX4" fmla="*/ 313956 w 314088"/>
                  <a:gd name="connsiteY4" fmla="*/ 0 h 485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88" h="485144">
                    <a:moveTo>
                      <a:pt x="14270" y="485144"/>
                    </a:moveTo>
                    <a:cubicBezTo>
                      <a:pt x="-1" y="386450"/>
                      <a:pt x="-14271" y="287757"/>
                      <a:pt x="28541" y="242572"/>
                    </a:cubicBezTo>
                    <a:cubicBezTo>
                      <a:pt x="71353" y="197387"/>
                      <a:pt x="223575" y="254463"/>
                      <a:pt x="271144" y="214034"/>
                    </a:cubicBezTo>
                    <a:cubicBezTo>
                      <a:pt x="318713" y="173605"/>
                      <a:pt x="313956" y="0"/>
                      <a:pt x="313956" y="0"/>
                    </a:cubicBezTo>
                    <a:lnTo>
                      <a:pt x="313956" y="0"/>
                    </a:lnTo>
                  </a:path>
                </a:pathLst>
              </a:custGeom>
              <a:ln>
                <a:solidFill>
                  <a:srgbClr val="000090"/>
                </a:solidFill>
                <a:headEnd type="ova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0">
                  <a:latin typeface="Gill Sans Light"/>
                  <a:ea typeface="Gill Sans" charset="0"/>
                  <a:cs typeface="Gill Sans" charset="0"/>
                </a:endParaRPr>
              </a:p>
            </p:txBody>
          </p:sp>
        </p:grpSp>
        <p:cxnSp>
          <p:nvCxnSpPr>
            <p:cNvPr id="121" name="Straight Arrow Connector 120">
              <a:extLst>
                <a:ext uri="{FF2B5EF4-FFF2-40B4-BE49-F238E27FC236}">
                  <a16:creationId xmlns:a16="http://schemas.microsoft.com/office/drawing/2014/main" id="{DC1A2F0B-7CDB-4F60-AF11-E8956EC214DB}"/>
                </a:ext>
              </a:extLst>
            </p:cNvPr>
            <p:cNvCxnSpPr/>
            <p:nvPr/>
          </p:nvCxnSpPr>
          <p:spPr>
            <a:xfrm flipH="1">
              <a:off x="5765683" y="5060102"/>
              <a:ext cx="12365" cy="296947"/>
            </a:xfrm>
            <a:prstGeom prst="straightConnector1">
              <a:avLst/>
            </a:prstGeom>
            <a:ln>
              <a:solidFill>
                <a:srgbClr val="FC230C"/>
              </a:solidFill>
              <a:tailEnd type="arrow"/>
            </a:ln>
          </p:spPr>
          <p:style>
            <a:lnRef idx="2">
              <a:schemeClr val="accent1"/>
            </a:lnRef>
            <a:fillRef idx="0">
              <a:schemeClr val="accent1"/>
            </a:fillRef>
            <a:effectRef idx="1">
              <a:schemeClr val="accent1"/>
            </a:effectRef>
            <a:fontRef idx="minor">
              <a:schemeClr val="tx1"/>
            </a:fontRef>
          </p:style>
        </p:cxnSp>
      </p:grpSp>
      <p:grpSp>
        <p:nvGrpSpPr>
          <p:cNvPr id="131" name="Group 130">
            <a:extLst>
              <a:ext uri="{FF2B5EF4-FFF2-40B4-BE49-F238E27FC236}">
                <a16:creationId xmlns:a16="http://schemas.microsoft.com/office/drawing/2014/main" id="{B1DEEC6A-D1DC-4296-A5B7-083AE9CC3AD9}"/>
              </a:ext>
            </a:extLst>
          </p:cNvPr>
          <p:cNvGrpSpPr/>
          <p:nvPr/>
        </p:nvGrpSpPr>
        <p:grpSpPr>
          <a:xfrm>
            <a:off x="8188295" y="3387561"/>
            <a:ext cx="818671" cy="2403608"/>
            <a:chOff x="5786022" y="3654034"/>
            <a:chExt cx="818671" cy="2301654"/>
          </a:xfrm>
        </p:grpSpPr>
        <p:grpSp>
          <p:nvGrpSpPr>
            <p:cNvPr id="132" name="Group 131">
              <a:extLst>
                <a:ext uri="{FF2B5EF4-FFF2-40B4-BE49-F238E27FC236}">
                  <a16:creationId xmlns:a16="http://schemas.microsoft.com/office/drawing/2014/main" id="{799509F9-8A0E-4510-A259-2100A13FC74D}"/>
                </a:ext>
              </a:extLst>
            </p:cNvPr>
            <p:cNvGrpSpPr/>
            <p:nvPr/>
          </p:nvGrpSpPr>
          <p:grpSpPr>
            <a:xfrm>
              <a:off x="5892885" y="5589588"/>
              <a:ext cx="711808" cy="242349"/>
              <a:chOff x="2607047" y="2031999"/>
              <a:chExt cx="948953" cy="364957"/>
            </a:xfrm>
          </p:grpSpPr>
          <p:sp>
            <p:nvSpPr>
              <p:cNvPr id="137" name="Rectangle 136">
                <a:extLst>
                  <a:ext uri="{FF2B5EF4-FFF2-40B4-BE49-F238E27FC236}">
                    <a16:creationId xmlns:a16="http://schemas.microsoft.com/office/drawing/2014/main" id="{F8271E38-AB15-4E8F-AFF4-12BCB6C33A13}"/>
                  </a:ext>
                </a:extLst>
              </p:cNvPr>
              <p:cNvSpPr/>
              <p:nvPr/>
            </p:nvSpPr>
            <p:spPr>
              <a:xfrm rot="16200000">
                <a:off x="2585160"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38" name="Rectangle 137">
                <a:extLst>
                  <a:ext uri="{FF2B5EF4-FFF2-40B4-BE49-F238E27FC236}">
                    <a16:creationId xmlns:a16="http://schemas.microsoft.com/office/drawing/2014/main" id="{B5276BA1-70C1-4996-9DAB-044D7A483B62}"/>
                  </a:ext>
                </a:extLst>
              </p:cNvPr>
              <p:cNvSpPr/>
              <p:nvPr/>
            </p:nvSpPr>
            <p:spPr>
              <a:xfrm rot="16200000">
                <a:off x="2906344"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39" name="Rectangle 138">
                <a:extLst>
                  <a:ext uri="{FF2B5EF4-FFF2-40B4-BE49-F238E27FC236}">
                    <a16:creationId xmlns:a16="http://schemas.microsoft.com/office/drawing/2014/main" id="{B6830592-A408-4202-94D8-19E9C4FF0112}"/>
                  </a:ext>
                </a:extLst>
              </p:cNvPr>
              <p:cNvSpPr/>
              <p:nvPr/>
            </p:nvSpPr>
            <p:spPr>
              <a:xfrm rot="16200000">
                <a:off x="3212929" y="2053886"/>
                <a:ext cx="364957" cy="32118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grpSp>
        <p:sp>
          <p:nvSpPr>
            <p:cNvPr id="133" name="Rectangle 132">
              <a:extLst>
                <a:ext uri="{FF2B5EF4-FFF2-40B4-BE49-F238E27FC236}">
                  <a16:creationId xmlns:a16="http://schemas.microsoft.com/office/drawing/2014/main" id="{E6A18F61-E018-49C5-AFAA-6094C6BCC0F8}"/>
                </a:ext>
              </a:extLst>
            </p:cNvPr>
            <p:cNvSpPr/>
            <p:nvPr/>
          </p:nvSpPr>
          <p:spPr>
            <a:xfrm rot="16200000">
              <a:off x="5873319" y="5600013"/>
              <a:ext cx="242349" cy="24092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34" name="Freeform 104">
              <a:extLst>
                <a:ext uri="{FF2B5EF4-FFF2-40B4-BE49-F238E27FC236}">
                  <a16:creationId xmlns:a16="http://schemas.microsoft.com/office/drawing/2014/main" id="{58D67B9B-824B-4155-8BB4-6AC9B1D0EC78}"/>
                </a:ext>
              </a:extLst>
            </p:cNvPr>
            <p:cNvSpPr/>
            <p:nvPr/>
          </p:nvSpPr>
          <p:spPr>
            <a:xfrm>
              <a:off x="5970966" y="3654034"/>
              <a:ext cx="212349" cy="2018098"/>
            </a:xfrm>
            <a:custGeom>
              <a:avLst/>
              <a:gdLst>
                <a:gd name="connsiteX0" fmla="*/ 14270 w 314088"/>
                <a:gd name="connsiteY0" fmla="*/ 485144 h 485144"/>
                <a:gd name="connsiteX1" fmla="*/ 28541 w 314088"/>
                <a:gd name="connsiteY1" fmla="*/ 242572 h 485144"/>
                <a:gd name="connsiteX2" fmla="*/ 271144 w 314088"/>
                <a:gd name="connsiteY2" fmla="*/ 214034 h 485144"/>
                <a:gd name="connsiteX3" fmla="*/ 313956 w 314088"/>
                <a:gd name="connsiteY3" fmla="*/ 0 h 485144"/>
                <a:gd name="connsiteX4" fmla="*/ 313956 w 314088"/>
                <a:gd name="connsiteY4" fmla="*/ 0 h 485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88" h="485144">
                  <a:moveTo>
                    <a:pt x="14270" y="485144"/>
                  </a:moveTo>
                  <a:cubicBezTo>
                    <a:pt x="-1" y="386450"/>
                    <a:pt x="-14271" y="287757"/>
                    <a:pt x="28541" y="242572"/>
                  </a:cubicBezTo>
                  <a:cubicBezTo>
                    <a:pt x="71353" y="197387"/>
                    <a:pt x="223575" y="254463"/>
                    <a:pt x="271144" y="214034"/>
                  </a:cubicBezTo>
                  <a:cubicBezTo>
                    <a:pt x="318713" y="173605"/>
                    <a:pt x="313956" y="0"/>
                    <a:pt x="313956" y="0"/>
                  </a:cubicBezTo>
                  <a:lnTo>
                    <a:pt x="313956" y="0"/>
                  </a:lnTo>
                </a:path>
              </a:pathLst>
            </a:custGeom>
            <a:ln>
              <a:solidFill>
                <a:srgbClr val="000090"/>
              </a:solidFill>
              <a:headEnd type="ova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0" dirty="0">
                <a:latin typeface="Gill Sans Light"/>
                <a:ea typeface="Gill Sans" charset="0"/>
                <a:cs typeface="Gill Sans" charset="0"/>
              </a:endParaRPr>
            </a:p>
          </p:txBody>
        </p:sp>
        <p:sp>
          <p:nvSpPr>
            <p:cNvPr id="135" name="Rectangle 134">
              <a:extLst>
                <a:ext uri="{FF2B5EF4-FFF2-40B4-BE49-F238E27FC236}">
                  <a16:creationId xmlns:a16="http://schemas.microsoft.com/office/drawing/2014/main" id="{0C2FB111-E9D9-46D4-8169-4BF40B19E598}"/>
                </a:ext>
              </a:extLst>
            </p:cNvPr>
            <p:cNvSpPr/>
            <p:nvPr/>
          </p:nvSpPr>
          <p:spPr>
            <a:xfrm>
              <a:off x="5786022" y="5345417"/>
              <a:ext cx="818671" cy="61027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cxnSp>
          <p:nvCxnSpPr>
            <p:cNvPr id="136" name="Straight Arrow Connector 135">
              <a:extLst>
                <a:ext uri="{FF2B5EF4-FFF2-40B4-BE49-F238E27FC236}">
                  <a16:creationId xmlns:a16="http://schemas.microsoft.com/office/drawing/2014/main" id="{958E9298-8D3C-41F1-A1D4-4B6A829F06D8}"/>
                </a:ext>
              </a:extLst>
            </p:cNvPr>
            <p:cNvCxnSpPr/>
            <p:nvPr/>
          </p:nvCxnSpPr>
          <p:spPr>
            <a:xfrm flipH="1">
              <a:off x="6592328" y="5052831"/>
              <a:ext cx="12365" cy="296947"/>
            </a:xfrm>
            <a:prstGeom prst="straightConnector1">
              <a:avLst/>
            </a:prstGeom>
            <a:ln>
              <a:solidFill>
                <a:srgbClr val="FC230C"/>
              </a:solidFill>
              <a:tailEnd type="arrow"/>
            </a:ln>
          </p:spPr>
          <p:style>
            <a:lnRef idx="2">
              <a:schemeClr val="accent1"/>
            </a:lnRef>
            <a:fillRef idx="0">
              <a:schemeClr val="accent1"/>
            </a:fillRef>
            <a:effectRef idx="1">
              <a:schemeClr val="accent1"/>
            </a:effectRef>
            <a:fontRef idx="minor">
              <a:schemeClr val="tx1"/>
            </a:fontRef>
          </p:style>
        </p:cxnSp>
      </p:grpSp>
      <p:grpSp>
        <p:nvGrpSpPr>
          <p:cNvPr id="140" name="Group 139">
            <a:extLst>
              <a:ext uri="{FF2B5EF4-FFF2-40B4-BE49-F238E27FC236}">
                <a16:creationId xmlns:a16="http://schemas.microsoft.com/office/drawing/2014/main" id="{BFBB5CA9-467E-4209-9F1B-729C6F9C31D2}"/>
              </a:ext>
            </a:extLst>
          </p:cNvPr>
          <p:cNvGrpSpPr/>
          <p:nvPr/>
        </p:nvGrpSpPr>
        <p:grpSpPr>
          <a:xfrm>
            <a:off x="9012166" y="4350194"/>
            <a:ext cx="820478" cy="1435913"/>
            <a:chOff x="6609893" y="4514713"/>
            <a:chExt cx="820478" cy="1435913"/>
          </a:xfrm>
        </p:grpSpPr>
        <p:sp>
          <p:nvSpPr>
            <p:cNvPr id="141" name="Rectangle 140">
              <a:extLst>
                <a:ext uri="{FF2B5EF4-FFF2-40B4-BE49-F238E27FC236}">
                  <a16:creationId xmlns:a16="http://schemas.microsoft.com/office/drawing/2014/main" id="{AC14C385-80C3-4EE3-A95A-D43FD199D193}"/>
                </a:ext>
              </a:extLst>
            </p:cNvPr>
            <p:cNvSpPr/>
            <p:nvPr/>
          </p:nvSpPr>
          <p:spPr>
            <a:xfrm rot="16200000">
              <a:off x="6686856" y="5497369"/>
              <a:ext cx="302397" cy="327267"/>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42" name="Rectangle 141">
              <a:extLst>
                <a:ext uri="{FF2B5EF4-FFF2-40B4-BE49-F238E27FC236}">
                  <a16:creationId xmlns:a16="http://schemas.microsoft.com/office/drawing/2014/main" id="{D0C61EA3-0F67-426E-A24B-C41F5585D460}"/>
                </a:ext>
              </a:extLst>
            </p:cNvPr>
            <p:cNvSpPr/>
            <p:nvPr/>
          </p:nvSpPr>
          <p:spPr>
            <a:xfrm rot="16200000">
              <a:off x="7014123" y="5500978"/>
              <a:ext cx="302397" cy="327267"/>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43" name="Rectangle 142">
              <a:extLst>
                <a:ext uri="{FF2B5EF4-FFF2-40B4-BE49-F238E27FC236}">
                  <a16:creationId xmlns:a16="http://schemas.microsoft.com/office/drawing/2014/main" id="{36487C49-E28F-4C47-8735-FC9E6A1CB72A}"/>
                </a:ext>
              </a:extLst>
            </p:cNvPr>
            <p:cNvSpPr/>
            <p:nvPr/>
          </p:nvSpPr>
          <p:spPr>
            <a:xfrm>
              <a:off x="6609893" y="5340355"/>
              <a:ext cx="818671" cy="61027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a typeface="Gill Sans" charset="0"/>
                <a:cs typeface="Gill Sans" charset="0"/>
              </a:endParaRPr>
            </a:p>
          </p:txBody>
        </p:sp>
        <p:sp>
          <p:nvSpPr>
            <p:cNvPr id="144" name="Freeform 109">
              <a:extLst>
                <a:ext uri="{FF2B5EF4-FFF2-40B4-BE49-F238E27FC236}">
                  <a16:creationId xmlns:a16="http://schemas.microsoft.com/office/drawing/2014/main" id="{C1B1997B-BF65-41A9-B24B-3B88C3206ACE}"/>
                </a:ext>
              </a:extLst>
            </p:cNvPr>
            <p:cNvSpPr/>
            <p:nvPr/>
          </p:nvSpPr>
          <p:spPr>
            <a:xfrm flipH="1">
              <a:off x="6741788" y="4514713"/>
              <a:ext cx="469611" cy="1074875"/>
            </a:xfrm>
            <a:custGeom>
              <a:avLst/>
              <a:gdLst>
                <a:gd name="connsiteX0" fmla="*/ 14270 w 314088"/>
                <a:gd name="connsiteY0" fmla="*/ 485144 h 485144"/>
                <a:gd name="connsiteX1" fmla="*/ 28541 w 314088"/>
                <a:gd name="connsiteY1" fmla="*/ 242572 h 485144"/>
                <a:gd name="connsiteX2" fmla="*/ 271144 w 314088"/>
                <a:gd name="connsiteY2" fmla="*/ 214034 h 485144"/>
                <a:gd name="connsiteX3" fmla="*/ 313956 w 314088"/>
                <a:gd name="connsiteY3" fmla="*/ 0 h 485144"/>
                <a:gd name="connsiteX4" fmla="*/ 313956 w 314088"/>
                <a:gd name="connsiteY4" fmla="*/ 0 h 485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88" h="485144">
                  <a:moveTo>
                    <a:pt x="14270" y="485144"/>
                  </a:moveTo>
                  <a:cubicBezTo>
                    <a:pt x="-1" y="386450"/>
                    <a:pt x="-14271" y="287757"/>
                    <a:pt x="28541" y="242572"/>
                  </a:cubicBezTo>
                  <a:cubicBezTo>
                    <a:pt x="71353" y="197387"/>
                    <a:pt x="223575" y="254463"/>
                    <a:pt x="271144" y="214034"/>
                  </a:cubicBezTo>
                  <a:cubicBezTo>
                    <a:pt x="318713" y="173605"/>
                    <a:pt x="313956" y="0"/>
                    <a:pt x="313956" y="0"/>
                  </a:cubicBezTo>
                  <a:lnTo>
                    <a:pt x="313956" y="0"/>
                  </a:lnTo>
                </a:path>
              </a:pathLst>
            </a:custGeom>
            <a:ln>
              <a:solidFill>
                <a:srgbClr val="000090"/>
              </a:solidFill>
              <a:headEnd type="ova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0">
                <a:latin typeface="Gill Sans Light"/>
                <a:ea typeface="Gill Sans" charset="0"/>
                <a:cs typeface="Gill Sans" charset="0"/>
              </a:endParaRPr>
            </a:p>
          </p:txBody>
        </p:sp>
        <p:cxnSp>
          <p:nvCxnSpPr>
            <p:cNvPr id="145" name="Straight Arrow Connector 144">
              <a:extLst>
                <a:ext uri="{FF2B5EF4-FFF2-40B4-BE49-F238E27FC236}">
                  <a16:creationId xmlns:a16="http://schemas.microsoft.com/office/drawing/2014/main" id="{AB783516-E117-427F-9898-A03D5E022DB3}"/>
                </a:ext>
              </a:extLst>
            </p:cNvPr>
            <p:cNvCxnSpPr/>
            <p:nvPr/>
          </p:nvCxnSpPr>
          <p:spPr>
            <a:xfrm flipH="1">
              <a:off x="7418006" y="5056748"/>
              <a:ext cx="12365" cy="296947"/>
            </a:xfrm>
            <a:prstGeom prst="straightConnector1">
              <a:avLst/>
            </a:prstGeom>
            <a:ln>
              <a:solidFill>
                <a:srgbClr val="FC230C"/>
              </a:solidFill>
              <a:tailEnd type="arrow"/>
            </a:ln>
          </p:spPr>
          <p:style>
            <a:lnRef idx="2">
              <a:schemeClr val="accent1"/>
            </a:lnRef>
            <a:fillRef idx="0">
              <a:schemeClr val="accent1"/>
            </a:fillRef>
            <a:effectRef idx="1">
              <a:schemeClr val="accent1"/>
            </a:effectRef>
            <a:fontRef idx="minor">
              <a:schemeClr val="tx1"/>
            </a:fontRef>
          </p:style>
        </p:cxnSp>
      </p:grpSp>
      <p:grpSp>
        <p:nvGrpSpPr>
          <p:cNvPr id="146" name="Group 145">
            <a:extLst>
              <a:ext uri="{FF2B5EF4-FFF2-40B4-BE49-F238E27FC236}">
                <a16:creationId xmlns:a16="http://schemas.microsoft.com/office/drawing/2014/main" id="{148A8301-20C4-436A-BB85-D0E3AF81D1EA}"/>
              </a:ext>
            </a:extLst>
          </p:cNvPr>
          <p:cNvGrpSpPr/>
          <p:nvPr/>
        </p:nvGrpSpPr>
        <p:grpSpPr>
          <a:xfrm>
            <a:off x="9851187" y="4916850"/>
            <a:ext cx="386686" cy="1042980"/>
            <a:chOff x="7448914" y="5081369"/>
            <a:chExt cx="386686" cy="1042980"/>
          </a:xfrm>
        </p:grpSpPr>
        <p:sp>
          <p:nvSpPr>
            <p:cNvPr id="147" name="TextBox 146">
              <a:extLst>
                <a:ext uri="{FF2B5EF4-FFF2-40B4-BE49-F238E27FC236}">
                  <a16:creationId xmlns:a16="http://schemas.microsoft.com/office/drawing/2014/main" id="{F47E697A-B051-4B15-8681-D821F313880D}"/>
                </a:ext>
              </a:extLst>
            </p:cNvPr>
            <p:cNvSpPr txBox="1"/>
            <p:nvPr/>
          </p:nvSpPr>
          <p:spPr>
            <a:xfrm rot="16200000">
              <a:off x="7169350" y="5475454"/>
              <a:ext cx="928459" cy="369332"/>
            </a:xfrm>
            <a:prstGeom prst="rect">
              <a:avLst/>
            </a:prstGeom>
            <a:solidFill>
              <a:schemeClr val="accent3">
                <a:lumMod val="40000"/>
                <a:lumOff val="60000"/>
              </a:schemeClr>
            </a:solidFill>
            <a:ln>
              <a:solidFill>
                <a:srgbClr val="000090"/>
              </a:solidFill>
            </a:ln>
          </p:spPr>
          <p:txBody>
            <a:bodyPr wrap="none" rtlCol="0">
              <a:spAutoFit/>
            </a:bodyPr>
            <a:lstStyle/>
            <a:p>
              <a:r>
                <a:rPr lang="en-US" b="0" dirty="0">
                  <a:latin typeface="Gill Sans Light"/>
                  <a:ea typeface="Gill Sans" charset="0"/>
                  <a:cs typeface="Gill Sans" charset="0"/>
                </a:rPr>
                <a:t>commit</a:t>
              </a:r>
            </a:p>
          </p:txBody>
        </p:sp>
        <p:cxnSp>
          <p:nvCxnSpPr>
            <p:cNvPr id="148" name="Straight Arrow Connector 147">
              <a:extLst>
                <a:ext uri="{FF2B5EF4-FFF2-40B4-BE49-F238E27FC236}">
                  <a16:creationId xmlns:a16="http://schemas.microsoft.com/office/drawing/2014/main" id="{73019753-7D55-430C-B591-B51C5FA5112C}"/>
                </a:ext>
              </a:extLst>
            </p:cNvPr>
            <p:cNvCxnSpPr/>
            <p:nvPr/>
          </p:nvCxnSpPr>
          <p:spPr>
            <a:xfrm flipH="1">
              <a:off x="7823235" y="5081369"/>
              <a:ext cx="12365" cy="296947"/>
            </a:xfrm>
            <a:prstGeom prst="straightConnector1">
              <a:avLst/>
            </a:prstGeom>
            <a:ln>
              <a:solidFill>
                <a:srgbClr val="FC230C"/>
              </a:solidFill>
              <a:tailEnd type="arrow"/>
            </a:ln>
          </p:spPr>
          <p:style>
            <a:lnRef idx="2">
              <a:schemeClr val="accent1"/>
            </a:lnRef>
            <a:fillRef idx="0">
              <a:schemeClr val="accent1"/>
            </a:fillRef>
            <a:effectRef idx="1">
              <a:schemeClr val="accent1"/>
            </a:effectRef>
            <a:fontRef idx="minor">
              <a:schemeClr val="tx1"/>
            </a:fontRef>
          </p:style>
        </p:cxnSp>
      </p:grpSp>
      <p:sp>
        <p:nvSpPr>
          <p:cNvPr id="63" name="Title 62"/>
          <p:cNvSpPr>
            <a:spLocks noGrp="1"/>
          </p:cNvSpPr>
          <p:nvPr>
            <p:ph type="title"/>
          </p:nvPr>
        </p:nvSpPr>
        <p:spPr/>
        <p:txBody>
          <a:bodyPr/>
          <a:lstStyle/>
          <a:p>
            <a:r>
              <a:rPr lang="en-US" dirty="0">
                <a:latin typeface="Gill Sans Light"/>
              </a:rPr>
              <a:t>Crash Recovery: Keep Complete Transactions</a:t>
            </a:r>
          </a:p>
        </p:txBody>
      </p:sp>
    </p:spTree>
    <p:extLst>
      <p:ext uri="{BB962C8B-B14F-4D97-AF65-F5344CB8AC3E}">
        <p14:creationId xmlns:p14="http://schemas.microsoft.com/office/powerpoint/2010/main" val="11370104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2786D-7095-47F4-BB1F-22DD73B5CE70}"/>
              </a:ext>
            </a:extLst>
          </p:cNvPr>
          <p:cNvSpPr>
            <a:spLocks noGrp="1"/>
          </p:cNvSpPr>
          <p:nvPr>
            <p:ph type="title"/>
          </p:nvPr>
        </p:nvSpPr>
        <p:spPr/>
        <p:txBody>
          <a:bodyPr/>
          <a:lstStyle/>
          <a:p>
            <a:r>
              <a:rPr lang="en-US" dirty="0"/>
              <a:t>Journaling Summary</a:t>
            </a:r>
          </a:p>
        </p:txBody>
      </p:sp>
      <p:sp>
        <p:nvSpPr>
          <p:cNvPr id="3" name="Content Placeholder 2">
            <a:extLst>
              <a:ext uri="{FF2B5EF4-FFF2-40B4-BE49-F238E27FC236}">
                <a16:creationId xmlns:a16="http://schemas.microsoft.com/office/drawing/2014/main" id="{A4CAC825-386D-4541-AD94-57B79250E658}"/>
              </a:ext>
            </a:extLst>
          </p:cNvPr>
          <p:cNvSpPr>
            <a:spLocks noGrp="1"/>
          </p:cNvSpPr>
          <p:nvPr>
            <p:ph idx="1"/>
          </p:nvPr>
        </p:nvSpPr>
        <p:spPr/>
        <p:txBody>
          <a:bodyPr>
            <a:normAutofit/>
          </a:bodyPr>
          <a:lstStyle/>
          <a:p>
            <a:pPr marL="0" indent="0">
              <a:buNone/>
            </a:pPr>
            <a:r>
              <a:rPr lang="en-US" dirty="0"/>
              <a:t>Why go through all this trouble?</a:t>
            </a:r>
          </a:p>
          <a:p>
            <a:r>
              <a:rPr lang="en-US" dirty="0"/>
              <a:t>Updates atomic, even if we crash:</a:t>
            </a:r>
          </a:p>
          <a:p>
            <a:pPr lvl="1"/>
            <a:r>
              <a:rPr lang="en-US" dirty="0"/>
              <a:t>Update either gets fully applied or discarded</a:t>
            </a:r>
          </a:p>
          <a:p>
            <a:pPr lvl="1"/>
            <a:r>
              <a:rPr lang="en-US" dirty="0"/>
              <a:t>All physical operations </a:t>
            </a:r>
            <a:r>
              <a:rPr lang="en-US" i="1" dirty="0"/>
              <a:t>treated as a logical unit</a:t>
            </a:r>
            <a:endParaRPr lang="en-US" dirty="0"/>
          </a:p>
          <a:p>
            <a:pPr lvl="1"/>
            <a:endParaRPr lang="en-US" dirty="0"/>
          </a:p>
          <a:p>
            <a:pPr marL="0" indent="0">
              <a:buNone/>
            </a:pPr>
            <a:r>
              <a:rPr lang="en-US" dirty="0"/>
              <a:t>Isn’t this expensive?</a:t>
            </a:r>
          </a:p>
          <a:p>
            <a:r>
              <a:rPr lang="en-US" dirty="0"/>
              <a:t>Yes! We're now writing all data twice (once to log, once to actual data blocks in target file)</a:t>
            </a:r>
          </a:p>
          <a:p>
            <a:r>
              <a:rPr lang="en-US" dirty="0"/>
              <a:t>Modern filesystems journal metadata updates only</a:t>
            </a:r>
          </a:p>
          <a:p>
            <a:pPr lvl="1"/>
            <a:r>
              <a:rPr lang="en-US" dirty="0"/>
              <a:t>Record modifications to file system data structures</a:t>
            </a:r>
          </a:p>
          <a:p>
            <a:pPr lvl="1"/>
            <a:r>
              <a:rPr lang="en-US" dirty="0"/>
              <a:t>But apply updates to a file’s contents directly</a:t>
            </a:r>
          </a:p>
        </p:txBody>
      </p:sp>
    </p:spTree>
    <p:extLst>
      <p:ext uri="{BB962C8B-B14F-4D97-AF65-F5344CB8AC3E}">
        <p14:creationId xmlns:p14="http://schemas.microsoft.com/office/powerpoint/2010/main" val="40167356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9" name="Picture 12"/>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67401" y="1676400"/>
            <a:ext cx="1897063" cy="142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2" name="Text Box 10"/>
          <p:cNvSpPr txBox="1">
            <a:spLocks noChangeArrowheads="1"/>
          </p:cNvSpPr>
          <p:nvPr/>
        </p:nvSpPr>
        <p:spPr bwMode="auto">
          <a:xfrm>
            <a:off x="8458201" y="2667000"/>
            <a:ext cx="2311851"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b="0">
                <a:latin typeface="Gill Sans Light"/>
                <a:cs typeface="Gill Sans Light"/>
              </a:rPr>
              <a:t>Scalable, Reliable,</a:t>
            </a:r>
          </a:p>
          <a:p>
            <a:r>
              <a:rPr lang="en-US" sz="2000" b="0">
                <a:latin typeface="Gill Sans Light"/>
                <a:cs typeface="Gill Sans Light"/>
              </a:rPr>
              <a:t>Secure Services</a:t>
            </a:r>
          </a:p>
        </p:txBody>
      </p:sp>
      <p:sp>
        <p:nvSpPr>
          <p:cNvPr id="40963" name="Text Box 13"/>
          <p:cNvSpPr txBox="1">
            <a:spLocks noChangeArrowheads="1"/>
          </p:cNvSpPr>
          <p:nvPr/>
        </p:nvSpPr>
        <p:spPr bwMode="auto">
          <a:xfrm>
            <a:off x="1437547" y="5921375"/>
            <a:ext cx="1595309"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a:r>
              <a:rPr lang="en-US" sz="2000" b="0">
                <a:latin typeface="Gill Sans" charset="0"/>
                <a:cs typeface="Gill Sans" charset="0"/>
              </a:rPr>
              <a:t>MEMS for </a:t>
            </a:r>
          </a:p>
          <a:p>
            <a:pPr algn="ctr"/>
            <a:r>
              <a:rPr lang="en-US" sz="2000" b="0">
                <a:latin typeface="Gill Sans" charset="0"/>
                <a:cs typeface="Gill Sans" charset="0"/>
              </a:rPr>
              <a:t>Sensor Nets</a:t>
            </a:r>
          </a:p>
        </p:txBody>
      </p:sp>
      <p:sp>
        <p:nvSpPr>
          <p:cNvPr id="40964" name="Text Box 14"/>
          <p:cNvSpPr txBox="1">
            <a:spLocks noChangeArrowheads="1"/>
          </p:cNvSpPr>
          <p:nvPr/>
        </p:nvSpPr>
        <p:spPr bwMode="auto">
          <a:xfrm>
            <a:off x="2209800" y="2727325"/>
            <a:ext cx="1582484"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b="0">
                <a:latin typeface="Gill Sans" charset="0"/>
                <a:cs typeface="Gill Sans" charset="0"/>
              </a:rPr>
              <a:t>Internet</a:t>
            </a:r>
            <a:br>
              <a:rPr lang="en-US" sz="2000" b="0">
                <a:latin typeface="Gill Sans" charset="0"/>
                <a:cs typeface="Gill Sans" charset="0"/>
              </a:rPr>
            </a:br>
            <a:r>
              <a:rPr lang="en-US" sz="2000" b="0">
                <a:latin typeface="Gill Sans" charset="0"/>
                <a:cs typeface="Gill Sans" charset="0"/>
              </a:rPr>
              <a:t>Connectivity</a:t>
            </a:r>
          </a:p>
        </p:txBody>
      </p:sp>
      <p:sp>
        <p:nvSpPr>
          <p:cNvPr id="40965" name="Text Box 480"/>
          <p:cNvSpPr txBox="1">
            <a:spLocks noChangeArrowheads="1"/>
          </p:cNvSpPr>
          <p:nvPr/>
        </p:nvSpPr>
        <p:spPr bwMode="auto">
          <a:xfrm>
            <a:off x="8001000" y="3657601"/>
            <a:ext cx="2664512"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b="0">
                <a:latin typeface="Gill Sans Light"/>
                <a:cs typeface="Gill Sans Light"/>
              </a:rPr>
              <a:t>Databases</a:t>
            </a:r>
          </a:p>
          <a:p>
            <a:r>
              <a:rPr lang="en-US" sz="2000" b="0">
                <a:latin typeface="Gill Sans Light"/>
                <a:cs typeface="Gill Sans Light"/>
              </a:rPr>
              <a:t>Information Collection</a:t>
            </a:r>
          </a:p>
          <a:p>
            <a:r>
              <a:rPr lang="en-US" sz="2000" b="0">
                <a:latin typeface="Gill Sans Light"/>
                <a:cs typeface="Gill Sans Light"/>
              </a:rPr>
              <a:t>Remote Storage</a:t>
            </a:r>
          </a:p>
          <a:p>
            <a:r>
              <a:rPr lang="en-US" sz="2000" b="0">
                <a:latin typeface="Gill Sans Light"/>
                <a:cs typeface="Gill Sans Light"/>
              </a:rPr>
              <a:t>Online Games</a:t>
            </a:r>
          </a:p>
          <a:p>
            <a:r>
              <a:rPr lang="en-US" sz="2000" b="0">
                <a:latin typeface="Gill Sans Light"/>
                <a:cs typeface="Gill Sans Light"/>
              </a:rPr>
              <a:t>Commerce</a:t>
            </a:r>
          </a:p>
          <a:p>
            <a:r>
              <a:rPr lang="en-US" sz="2000" b="0">
                <a:latin typeface="Gill Sans Light"/>
                <a:cs typeface="Gill Sans Light"/>
              </a:rPr>
              <a:t>	…</a:t>
            </a:r>
          </a:p>
          <a:p>
            <a:endParaRPr lang="en-US" sz="2000" b="0">
              <a:latin typeface="Gill Sans Light"/>
              <a:cs typeface="Gill Sans Light"/>
            </a:endParaRPr>
          </a:p>
        </p:txBody>
      </p:sp>
      <p:sp>
        <p:nvSpPr>
          <p:cNvPr id="30727" name="Rectangle 481"/>
          <p:cNvSpPr>
            <a:spLocks noGrp="1" noChangeArrowheads="1"/>
          </p:cNvSpPr>
          <p:nvPr>
            <p:ph type="body" idx="1"/>
          </p:nvPr>
        </p:nvSpPr>
        <p:spPr>
          <a:xfrm>
            <a:off x="173961" y="842770"/>
            <a:ext cx="5718181" cy="1060450"/>
          </a:xfrm>
        </p:spPr>
        <p:txBody>
          <a:bodyPr/>
          <a:lstStyle/>
          <a:p>
            <a:pPr>
              <a:lnSpc>
                <a:spcPct val="80000"/>
              </a:lnSpc>
              <a:spcBef>
                <a:spcPct val="20000"/>
              </a:spcBef>
              <a:defRPr/>
            </a:pPr>
            <a:r>
              <a:rPr lang="en-US" altLang="en-US" dirty="0">
                <a:ea typeface="ＭＳ Ｐゴシック" charset="-128"/>
              </a:rPr>
              <a:t>The world is a large distributed system</a:t>
            </a:r>
          </a:p>
          <a:p>
            <a:pPr lvl="1">
              <a:lnSpc>
                <a:spcPct val="80000"/>
              </a:lnSpc>
              <a:spcBef>
                <a:spcPct val="20000"/>
              </a:spcBef>
              <a:defRPr/>
            </a:pPr>
            <a:r>
              <a:rPr lang="en-US" altLang="en-US" dirty="0">
                <a:ea typeface="ＭＳ Ｐゴシック" charset="-128"/>
              </a:rPr>
              <a:t>Microprocessors in everything</a:t>
            </a:r>
          </a:p>
          <a:p>
            <a:pPr lvl="1">
              <a:lnSpc>
                <a:spcPct val="80000"/>
              </a:lnSpc>
              <a:spcBef>
                <a:spcPct val="20000"/>
              </a:spcBef>
              <a:defRPr/>
            </a:pPr>
            <a:r>
              <a:rPr lang="en-US" altLang="en-US" dirty="0">
                <a:ea typeface="ＭＳ Ｐゴシック" charset="-128"/>
              </a:rPr>
              <a:t>Vast infrastructure behind them</a:t>
            </a:r>
          </a:p>
        </p:txBody>
      </p:sp>
      <p:sp>
        <p:nvSpPr>
          <p:cNvPr id="40967" name="Line 4"/>
          <p:cNvSpPr>
            <a:spLocks noChangeShapeType="1"/>
          </p:cNvSpPr>
          <p:nvPr/>
        </p:nvSpPr>
        <p:spPr bwMode="auto">
          <a:xfrm flipV="1">
            <a:off x="2514600" y="609600"/>
            <a:ext cx="8153400" cy="5410200"/>
          </a:xfrm>
          <a:prstGeom prst="line">
            <a:avLst/>
          </a:prstGeom>
          <a:noFill/>
          <a:ln w="76200">
            <a:solidFill>
              <a:srgbClr val="33CC33"/>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pic>
        <p:nvPicPr>
          <p:cNvPr id="40968" name="Picture 13"/>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953000" y="4470400"/>
            <a:ext cx="10668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70" name="Picture 1"/>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590800" y="3733801"/>
            <a:ext cx="1219200" cy="7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71" name="Picture 8" descr="bug4"/>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828801" y="5159375"/>
            <a:ext cx="860425"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72" name="Picture 11"/>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524000" y="4244976"/>
            <a:ext cx="1524000"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73" name="Picture 2"/>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817938" y="3124200"/>
            <a:ext cx="876300" cy="146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74" name="Picture 4"/>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724401" y="2489200"/>
            <a:ext cx="1298575" cy="132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75" name="Picture 6"/>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6096000" y="5029201"/>
            <a:ext cx="838200" cy="1014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76" name="Picture 10"/>
          <p:cNvPicPr>
            <a:picLocks noChangeAspect="1"/>
          </p:cNvPicPr>
          <p:nvPr/>
        </p:nvPicPr>
        <p:blipFill>
          <a:blip r:embed="rId1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3200" y="3200400"/>
            <a:ext cx="1538288" cy="115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77" name="Picture 6"/>
          <p:cNvPicPr>
            <a:picLocks noChangeAspect="1" noChangeArrowheads="1"/>
          </p:cNvPicPr>
          <p:nvPr/>
        </p:nvPicPr>
        <p:blipFill>
          <a:blip r:embed="rId13" cstate="email">
            <a:extLst>
              <a:ext uri="{28A0092B-C50C-407E-A947-70E740481C1C}">
                <a14:useLocalDpi xmlns:a14="http://schemas.microsoft.com/office/drawing/2010/main" val="0"/>
              </a:ext>
            </a:extLst>
          </a:blip>
          <a:srcRect l="38983" t="30769" r="3391" b="12088"/>
          <a:stretch>
            <a:fillRect/>
          </a:stretch>
        </p:blipFill>
        <p:spPr bwMode="auto">
          <a:xfrm>
            <a:off x="2895600" y="4930775"/>
            <a:ext cx="2057400" cy="78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40978" name="Picture 479"/>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67376" y="3762376"/>
            <a:ext cx="1419225" cy="141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nvGrpSpPr>
          <p:cNvPr id="40979" name="Group 15"/>
          <p:cNvGrpSpPr>
            <a:grpSpLocks/>
          </p:cNvGrpSpPr>
          <p:nvPr/>
        </p:nvGrpSpPr>
        <p:grpSpPr bwMode="auto">
          <a:xfrm>
            <a:off x="7653338" y="114301"/>
            <a:ext cx="4176712" cy="2474913"/>
            <a:chOff x="3676" y="336"/>
            <a:chExt cx="2631" cy="1559"/>
          </a:xfrm>
        </p:grpSpPr>
        <p:graphicFrame>
          <p:nvGraphicFramePr>
            <p:cNvPr id="41442" name="Object 4"/>
            <p:cNvGraphicFramePr>
              <a:graphicFrameLocks noChangeAspect="1"/>
            </p:cNvGraphicFramePr>
            <p:nvPr/>
          </p:nvGraphicFramePr>
          <p:xfrm>
            <a:off x="5335" y="336"/>
            <a:ext cx="972" cy="1033"/>
          </p:xfrm>
          <a:graphic>
            <a:graphicData uri="http://schemas.openxmlformats.org/presentationml/2006/ole">
              <mc:AlternateContent xmlns:mc="http://schemas.openxmlformats.org/markup-compatibility/2006">
                <mc:Choice xmlns:v="urn:schemas-microsoft-com:vml" Requires="v">
                  <p:oleObj spid="_x0000_s1056" name="Image" r:id="rId15" imgW="2007766" imgH="2134839" progId="Photoshop.Image.5">
                    <p:embed/>
                  </p:oleObj>
                </mc:Choice>
                <mc:Fallback>
                  <p:oleObj name="Image" r:id="rId15" imgW="2007766" imgH="2134839" progId="Photoshop.Image.5">
                    <p:embed/>
                    <p:pic>
                      <p:nvPicPr>
                        <p:cNvPr id="41442" name="Object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35" y="336"/>
                          <a:ext cx="972" cy="1033"/>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41443" name="Group 17"/>
            <p:cNvGrpSpPr>
              <a:grpSpLocks/>
            </p:cNvGrpSpPr>
            <p:nvPr/>
          </p:nvGrpSpPr>
          <p:grpSpPr bwMode="auto">
            <a:xfrm>
              <a:off x="3676" y="1121"/>
              <a:ext cx="1898" cy="774"/>
              <a:chOff x="2796" y="854"/>
              <a:chExt cx="2748" cy="1121"/>
            </a:xfrm>
          </p:grpSpPr>
          <p:grpSp>
            <p:nvGrpSpPr>
              <p:cNvPr id="41444" name="Group 18"/>
              <p:cNvGrpSpPr>
                <a:grpSpLocks/>
              </p:cNvGrpSpPr>
              <p:nvPr/>
            </p:nvGrpSpPr>
            <p:grpSpPr bwMode="auto">
              <a:xfrm>
                <a:off x="3227" y="1844"/>
                <a:ext cx="513" cy="131"/>
                <a:chOff x="2201" y="2688"/>
                <a:chExt cx="1946" cy="577"/>
              </a:xfrm>
            </p:grpSpPr>
            <p:sp>
              <p:nvSpPr>
                <p:cNvPr id="41892" name="AutoShape 19"/>
                <p:cNvSpPr>
                  <a:spLocks noChangeArrowheads="1"/>
                </p:cNvSpPr>
                <p:nvPr/>
              </p:nvSpPr>
              <p:spPr bwMode="auto">
                <a:xfrm>
                  <a:off x="2934" y="302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3" name="AutoShape 20"/>
                <p:cNvSpPr>
                  <a:spLocks noChangeArrowheads="1"/>
                </p:cNvSpPr>
                <p:nvPr/>
              </p:nvSpPr>
              <p:spPr bwMode="auto">
                <a:xfrm>
                  <a:off x="3030" y="31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4" name="AutoShape 21"/>
                <p:cNvSpPr>
                  <a:spLocks noChangeArrowheads="1"/>
                </p:cNvSpPr>
                <p:nvPr/>
              </p:nvSpPr>
              <p:spPr bwMode="auto">
                <a:xfrm>
                  <a:off x="3329" y="28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5" name="AutoShape 22"/>
                <p:cNvSpPr>
                  <a:spLocks noChangeArrowheads="1"/>
                </p:cNvSpPr>
                <p:nvPr/>
              </p:nvSpPr>
              <p:spPr bwMode="auto">
                <a:xfrm>
                  <a:off x="3425" y="301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6" name="AutoShape 23"/>
                <p:cNvSpPr>
                  <a:spLocks noChangeArrowheads="1"/>
                </p:cNvSpPr>
                <p:nvPr/>
              </p:nvSpPr>
              <p:spPr bwMode="auto">
                <a:xfrm>
                  <a:off x="3570" y="2688"/>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7" name="AutoShape 24"/>
                <p:cNvSpPr>
                  <a:spLocks noChangeArrowheads="1"/>
                </p:cNvSpPr>
                <p:nvPr/>
              </p:nvSpPr>
              <p:spPr bwMode="auto">
                <a:xfrm>
                  <a:off x="3666" y="2884"/>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8" name="AutoShape 25"/>
                <p:cNvSpPr>
                  <a:spLocks noChangeArrowheads="1"/>
                </p:cNvSpPr>
                <p:nvPr/>
              </p:nvSpPr>
              <p:spPr bwMode="auto">
                <a:xfrm>
                  <a:off x="3026" y="278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9" name="AutoShape 26"/>
                <p:cNvSpPr>
                  <a:spLocks noChangeArrowheads="1"/>
                </p:cNvSpPr>
                <p:nvPr/>
              </p:nvSpPr>
              <p:spPr bwMode="auto">
                <a:xfrm>
                  <a:off x="2201" y="296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900" name="AutoShape 27"/>
                <p:cNvSpPr>
                  <a:spLocks noChangeArrowheads="1"/>
                </p:cNvSpPr>
                <p:nvPr/>
              </p:nvSpPr>
              <p:spPr bwMode="auto">
                <a:xfrm>
                  <a:off x="2297" y="30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901" name="AutoShape 28"/>
                <p:cNvSpPr>
                  <a:spLocks noChangeArrowheads="1"/>
                </p:cNvSpPr>
                <p:nvPr/>
              </p:nvSpPr>
              <p:spPr bwMode="auto">
                <a:xfrm>
                  <a:off x="2596" y="27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902" name="AutoShape 29"/>
                <p:cNvSpPr>
                  <a:spLocks noChangeArrowheads="1"/>
                </p:cNvSpPr>
                <p:nvPr/>
              </p:nvSpPr>
              <p:spPr bwMode="auto">
                <a:xfrm>
                  <a:off x="2692" y="295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903" name="AutoShape 30"/>
                <p:cNvSpPr>
                  <a:spLocks noChangeArrowheads="1"/>
                </p:cNvSpPr>
                <p:nvPr/>
              </p:nvSpPr>
              <p:spPr bwMode="auto">
                <a:xfrm>
                  <a:off x="3870" y="2941"/>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904" name="AutoShape 31"/>
                <p:cNvSpPr>
                  <a:spLocks noChangeArrowheads="1"/>
                </p:cNvSpPr>
                <p:nvPr/>
              </p:nvSpPr>
              <p:spPr bwMode="auto">
                <a:xfrm>
                  <a:off x="3966" y="3037"/>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45" name="Group 32"/>
              <p:cNvGrpSpPr>
                <a:grpSpLocks/>
              </p:cNvGrpSpPr>
              <p:nvPr/>
            </p:nvGrpSpPr>
            <p:grpSpPr bwMode="auto">
              <a:xfrm>
                <a:off x="3899" y="1843"/>
                <a:ext cx="513" cy="131"/>
                <a:chOff x="2201" y="2688"/>
                <a:chExt cx="1946" cy="577"/>
              </a:xfrm>
            </p:grpSpPr>
            <p:sp>
              <p:nvSpPr>
                <p:cNvPr id="41879" name="AutoShape 33"/>
                <p:cNvSpPr>
                  <a:spLocks noChangeArrowheads="1"/>
                </p:cNvSpPr>
                <p:nvPr/>
              </p:nvSpPr>
              <p:spPr bwMode="auto">
                <a:xfrm>
                  <a:off x="2934" y="3023"/>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0" name="AutoShape 34"/>
                <p:cNvSpPr>
                  <a:spLocks noChangeArrowheads="1"/>
                </p:cNvSpPr>
                <p:nvPr/>
              </p:nvSpPr>
              <p:spPr bwMode="auto">
                <a:xfrm>
                  <a:off x="3030" y="311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1" name="AutoShape 35"/>
                <p:cNvSpPr>
                  <a:spLocks noChangeArrowheads="1"/>
                </p:cNvSpPr>
                <p:nvPr/>
              </p:nvSpPr>
              <p:spPr bwMode="auto">
                <a:xfrm>
                  <a:off x="3329" y="281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2" name="AutoShape 36"/>
                <p:cNvSpPr>
                  <a:spLocks noChangeArrowheads="1"/>
                </p:cNvSpPr>
                <p:nvPr/>
              </p:nvSpPr>
              <p:spPr bwMode="auto">
                <a:xfrm>
                  <a:off x="3425" y="3015"/>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3" name="AutoShape 37"/>
                <p:cNvSpPr>
                  <a:spLocks noChangeArrowheads="1"/>
                </p:cNvSpPr>
                <p:nvPr/>
              </p:nvSpPr>
              <p:spPr bwMode="auto">
                <a:xfrm>
                  <a:off x="3570" y="2688"/>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4" name="AutoShape 38"/>
                <p:cNvSpPr>
                  <a:spLocks noChangeArrowheads="1"/>
                </p:cNvSpPr>
                <p:nvPr/>
              </p:nvSpPr>
              <p:spPr bwMode="auto">
                <a:xfrm>
                  <a:off x="3666" y="2884"/>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5" name="AutoShape 39"/>
                <p:cNvSpPr>
                  <a:spLocks noChangeArrowheads="1"/>
                </p:cNvSpPr>
                <p:nvPr/>
              </p:nvSpPr>
              <p:spPr bwMode="auto">
                <a:xfrm>
                  <a:off x="3026" y="278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6" name="AutoShape 40"/>
                <p:cNvSpPr>
                  <a:spLocks noChangeArrowheads="1"/>
                </p:cNvSpPr>
                <p:nvPr/>
              </p:nvSpPr>
              <p:spPr bwMode="auto">
                <a:xfrm>
                  <a:off x="2201" y="2963"/>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7" name="AutoShape 41"/>
                <p:cNvSpPr>
                  <a:spLocks noChangeArrowheads="1"/>
                </p:cNvSpPr>
                <p:nvPr/>
              </p:nvSpPr>
              <p:spPr bwMode="auto">
                <a:xfrm>
                  <a:off x="2297" y="305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8" name="AutoShape 42"/>
                <p:cNvSpPr>
                  <a:spLocks noChangeArrowheads="1"/>
                </p:cNvSpPr>
                <p:nvPr/>
              </p:nvSpPr>
              <p:spPr bwMode="auto">
                <a:xfrm>
                  <a:off x="2596" y="275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9" name="AutoShape 43"/>
                <p:cNvSpPr>
                  <a:spLocks noChangeArrowheads="1"/>
                </p:cNvSpPr>
                <p:nvPr/>
              </p:nvSpPr>
              <p:spPr bwMode="auto">
                <a:xfrm>
                  <a:off x="2692" y="2955"/>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0" name="AutoShape 44"/>
                <p:cNvSpPr>
                  <a:spLocks noChangeArrowheads="1"/>
                </p:cNvSpPr>
                <p:nvPr/>
              </p:nvSpPr>
              <p:spPr bwMode="auto">
                <a:xfrm>
                  <a:off x="3870" y="2941"/>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1" name="AutoShape 45"/>
                <p:cNvSpPr>
                  <a:spLocks noChangeArrowheads="1"/>
                </p:cNvSpPr>
                <p:nvPr/>
              </p:nvSpPr>
              <p:spPr bwMode="auto">
                <a:xfrm>
                  <a:off x="3966" y="3037"/>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46" name="Group 46"/>
              <p:cNvGrpSpPr>
                <a:grpSpLocks/>
              </p:cNvGrpSpPr>
              <p:nvPr/>
            </p:nvGrpSpPr>
            <p:grpSpPr bwMode="auto">
              <a:xfrm>
                <a:off x="4503" y="1773"/>
                <a:ext cx="513" cy="132"/>
                <a:chOff x="2201" y="2688"/>
                <a:chExt cx="1946" cy="577"/>
              </a:xfrm>
            </p:grpSpPr>
            <p:sp>
              <p:nvSpPr>
                <p:cNvPr id="41866" name="AutoShape 47"/>
                <p:cNvSpPr>
                  <a:spLocks noChangeArrowheads="1"/>
                </p:cNvSpPr>
                <p:nvPr/>
              </p:nvSpPr>
              <p:spPr bwMode="auto">
                <a:xfrm>
                  <a:off x="2934" y="3023"/>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7" name="AutoShape 48"/>
                <p:cNvSpPr>
                  <a:spLocks noChangeArrowheads="1"/>
                </p:cNvSpPr>
                <p:nvPr/>
              </p:nvSpPr>
              <p:spPr bwMode="auto">
                <a:xfrm>
                  <a:off x="3030" y="311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8" name="AutoShape 49"/>
                <p:cNvSpPr>
                  <a:spLocks noChangeArrowheads="1"/>
                </p:cNvSpPr>
                <p:nvPr/>
              </p:nvSpPr>
              <p:spPr bwMode="auto">
                <a:xfrm>
                  <a:off x="3329" y="281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9" name="AutoShape 50"/>
                <p:cNvSpPr>
                  <a:spLocks noChangeArrowheads="1"/>
                </p:cNvSpPr>
                <p:nvPr/>
              </p:nvSpPr>
              <p:spPr bwMode="auto">
                <a:xfrm>
                  <a:off x="3425" y="3015"/>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0" name="AutoShape 51"/>
                <p:cNvSpPr>
                  <a:spLocks noChangeArrowheads="1"/>
                </p:cNvSpPr>
                <p:nvPr/>
              </p:nvSpPr>
              <p:spPr bwMode="auto">
                <a:xfrm>
                  <a:off x="3570" y="2688"/>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1" name="AutoShape 52"/>
                <p:cNvSpPr>
                  <a:spLocks noChangeArrowheads="1"/>
                </p:cNvSpPr>
                <p:nvPr/>
              </p:nvSpPr>
              <p:spPr bwMode="auto">
                <a:xfrm>
                  <a:off x="3666" y="2884"/>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2" name="AutoShape 53"/>
                <p:cNvSpPr>
                  <a:spLocks noChangeArrowheads="1"/>
                </p:cNvSpPr>
                <p:nvPr/>
              </p:nvSpPr>
              <p:spPr bwMode="auto">
                <a:xfrm>
                  <a:off x="3026" y="278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3" name="AutoShape 54"/>
                <p:cNvSpPr>
                  <a:spLocks noChangeArrowheads="1"/>
                </p:cNvSpPr>
                <p:nvPr/>
              </p:nvSpPr>
              <p:spPr bwMode="auto">
                <a:xfrm>
                  <a:off x="2201" y="2963"/>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4" name="AutoShape 55"/>
                <p:cNvSpPr>
                  <a:spLocks noChangeArrowheads="1"/>
                </p:cNvSpPr>
                <p:nvPr/>
              </p:nvSpPr>
              <p:spPr bwMode="auto">
                <a:xfrm>
                  <a:off x="2297" y="305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5" name="AutoShape 56"/>
                <p:cNvSpPr>
                  <a:spLocks noChangeArrowheads="1"/>
                </p:cNvSpPr>
                <p:nvPr/>
              </p:nvSpPr>
              <p:spPr bwMode="auto">
                <a:xfrm>
                  <a:off x="2596" y="275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6" name="AutoShape 57"/>
                <p:cNvSpPr>
                  <a:spLocks noChangeArrowheads="1"/>
                </p:cNvSpPr>
                <p:nvPr/>
              </p:nvSpPr>
              <p:spPr bwMode="auto">
                <a:xfrm>
                  <a:off x="2692" y="2955"/>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7" name="AutoShape 58"/>
                <p:cNvSpPr>
                  <a:spLocks noChangeArrowheads="1"/>
                </p:cNvSpPr>
                <p:nvPr/>
              </p:nvSpPr>
              <p:spPr bwMode="auto">
                <a:xfrm>
                  <a:off x="3870" y="2941"/>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8" name="AutoShape 59"/>
                <p:cNvSpPr>
                  <a:spLocks noChangeArrowheads="1"/>
                </p:cNvSpPr>
                <p:nvPr/>
              </p:nvSpPr>
              <p:spPr bwMode="auto">
                <a:xfrm>
                  <a:off x="3966" y="3037"/>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47" name="Line 60"/>
              <p:cNvSpPr>
                <a:spLocks noChangeShapeType="1"/>
              </p:cNvSpPr>
              <p:nvPr/>
            </p:nvSpPr>
            <p:spPr bwMode="auto">
              <a:xfrm flipH="1">
                <a:off x="3290" y="1425"/>
                <a:ext cx="831" cy="424"/>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448" name="Line 61"/>
              <p:cNvSpPr>
                <a:spLocks noChangeShapeType="1"/>
              </p:cNvSpPr>
              <p:nvPr/>
            </p:nvSpPr>
            <p:spPr bwMode="auto">
              <a:xfrm flipH="1">
                <a:off x="3659" y="1431"/>
                <a:ext cx="460" cy="405"/>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449" name="Line 62"/>
              <p:cNvSpPr>
                <a:spLocks noChangeShapeType="1"/>
              </p:cNvSpPr>
              <p:nvPr/>
            </p:nvSpPr>
            <p:spPr bwMode="auto">
              <a:xfrm flipH="1">
                <a:off x="3921" y="1545"/>
                <a:ext cx="277" cy="326"/>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450" name="Line 63"/>
              <p:cNvSpPr>
                <a:spLocks noChangeShapeType="1"/>
              </p:cNvSpPr>
              <p:nvPr/>
            </p:nvSpPr>
            <p:spPr bwMode="auto">
              <a:xfrm>
                <a:off x="4195" y="1551"/>
                <a:ext cx="147" cy="315"/>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1451" name="Group 64"/>
              <p:cNvGrpSpPr>
                <a:grpSpLocks/>
              </p:cNvGrpSpPr>
              <p:nvPr/>
            </p:nvGrpSpPr>
            <p:grpSpPr bwMode="auto">
              <a:xfrm>
                <a:off x="2796" y="1732"/>
                <a:ext cx="513" cy="132"/>
                <a:chOff x="2201" y="2688"/>
                <a:chExt cx="1946" cy="577"/>
              </a:xfrm>
            </p:grpSpPr>
            <p:sp>
              <p:nvSpPr>
                <p:cNvPr id="41853" name="AutoShape 65"/>
                <p:cNvSpPr>
                  <a:spLocks noChangeArrowheads="1"/>
                </p:cNvSpPr>
                <p:nvPr/>
              </p:nvSpPr>
              <p:spPr bwMode="auto">
                <a:xfrm>
                  <a:off x="2934" y="302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4" name="AutoShape 66"/>
                <p:cNvSpPr>
                  <a:spLocks noChangeArrowheads="1"/>
                </p:cNvSpPr>
                <p:nvPr/>
              </p:nvSpPr>
              <p:spPr bwMode="auto">
                <a:xfrm>
                  <a:off x="3030" y="31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5" name="AutoShape 67"/>
                <p:cNvSpPr>
                  <a:spLocks noChangeArrowheads="1"/>
                </p:cNvSpPr>
                <p:nvPr/>
              </p:nvSpPr>
              <p:spPr bwMode="auto">
                <a:xfrm>
                  <a:off x="3329" y="28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6" name="AutoShape 68"/>
                <p:cNvSpPr>
                  <a:spLocks noChangeArrowheads="1"/>
                </p:cNvSpPr>
                <p:nvPr/>
              </p:nvSpPr>
              <p:spPr bwMode="auto">
                <a:xfrm>
                  <a:off x="3425" y="301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7" name="AutoShape 69"/>
                <p:cNvSpPr>
                  <a:spLocks noChangeArrowheads="1"/>
                </p:cNvSpPr>
                <p:nvPr/>
              </p:nvSpPr>
              <p:spPr bwMode="auto">
                <a:xfrm>
                  <a:off x="3570" y="2688"/>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8" name="AutoShape 70"/>
                <p:cNvSpPr>
                  <a:spLocks noChangeArrowheads="1"/>
                </p:cNvSpPr>
                <p:nvPr/>
              </p:nvSpPr>
              <p:spPr bwMode="auto">
                <a:xfrm>
                  <a:off x="3666" y="2884"/>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9" name="AutoShape 71"/>
                <p:cNvSpPr>
                  <a:spLocks noChangeArrowheads="1"/>
                </p:cNvSpPr>
                <p:nvPr/>
              </p:nvSpPr>
              <p:spPr bwMode="auto">
                <a:xfrm>
                  <a:off x="3026" y="278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0" name="AutoShape 72"/>
                <p:cNvSpPr>
                  <a:spLocks noChangeArrowheads="1"/>
                </p:cNvSpPr>
                <p:nvPr/>
              </p:nvSpPr>
              <p:spPr bwMode="auto">
                <a:xfrm>
                  <a:off x="2201" y="296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1" name="AutoShape 73"/>
                <p:cNvSpPr>
                  <a:spLocks noChangeArrowheads="1"/>
                </p:cNvSpPr>
                <p:nvPr/>
              </p:nvSpPr>
              <p:spPr bwMode="auto">
                <a:xfrm>
                  <a:off x="2297" y="30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2" name="AutoShape 74"/>
                <p:cNvSpPr>
                  <a:spLocks noChangeArrowheads="1"/>
                </p:cNvSpPr>
                <p:nvPr/>
              </p:nvSpPr>
              <p:spPr bwMode="auto">
                <a:xfrm>
                  <a:off x="2596" y="27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3" name="AutoShape 75"/>
                <p:cNvSpPr>
                  <a:spLocks noChangeArrowheads="1"/>
                </p:cNvSpPr>
                <p:nvPr/>
              </p:nvSpPr>
              <p:spPr bwMode="auto">
                <a:xfrm>
                  <a:off x="2692" y="295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4" name="AutoShape 76"/>
                <p:cNvSpPr>
                  <a:spLocks noChangeArrowheads="1"/>
                </p:cNvSpPr>
                <p:nvPr/>
              </p:nvSpPr>
              <p:spPr bwMode="auto">
                <a:xfrm>
                  <a:off x="3870" y="2941"/>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5" name="AutoShape 77"/>
                <p:cNvSpPr>
                  <a:spLocks noChangeArrowheads="1"/>
                </p:cNvSpPr>
                <p:nvPr/>
              </p:nvSpPr>
              <p:spPr bwMode="auto">
                <a:xfrm>
                  <a:off x="3966" y="3037"/>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52" name="Line 78"/>
              <p:cNvSpPr>
                <a:spLocks noChangeShapeType="1"/>
              </p:cNvSpPr>
              <p:nvPr/>
            </p:nvSpPr>
            <p:spPr bwMode="auto">
              <a:xfrm flipH="1">
                <a:off x="2896" y="1427"/>
                <a:ext cx="543" cy="366"/>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1453" name="Group 79"/>
              <p:cNvGrpSpPr>
                <a:grpSpLocks/>
              </p:cNvGrpSpPr>
              <p:nvPr/>
            </p:nvGrpSpPr>
            <p:grpSpPr bwMode="auto">
              <a:xfrm>
                <a:off x="4878" y="1324"/>
                <a:ext cx="184" cy="73"/>
                <a:chOff x="1024" y="3264"/>
                <a:chExt cx="320" cy="296"/>
              </a:xfrm>
            </p:grpSpPr>
            <p:sp>
              <p:nvSpPr>
                <p:cNvPr id="41849" name="Rectangle 80"/>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0" name="Rectangle 81"/>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1" name="Rectangle 82"/>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2" name="Rectangle 83"/>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54" name="Group 84"/>
              <p:cNvGrpSpPr>
                <a:grpSpLocks/>
              </p:cNvGrpSpPr>
              <p:nvPr/>
            </p:nvGrpSpPr>
            <p:grpSpPr bwMode="auto">
              <a:xfrm>
                <a:off x="3658" y="909"/>
                <a:ext cx="990" cy="315"/>
                <a:chOff x="1832" y="1576"/>
                <a:chExt cx="1720" cy="1272"/>
              </a:xfrm>
            </p:grpSpPr>
            <p:grpSp>
              <p:nvGrpSpPr>
                <p:cNvPr id="41701" name="Group 85"/>
                <p:cNvGrpSpPr>
                  <a:grpSpLocks/>
                </p:cNvGrpSpPr>
                <p:nvPr/>
              </p:nvGrpSpPr>
              <p:grpSpPr bwMode="auto">
                <a:xfrm>
                  <a:off x="1832" y="1992"/>
                  <a:ext cx="888" cy="648"/>
                  <a:chOff x="1752" y="2224"/>
                  <a:chExt cx="888" cy="648"/>
                </a:xfrm>
              </p:grpSpPr>
              <p:grpSp>
                <p:nvGrpSpPr>
                  <p:cNvPr id="41813" name="Group 86"/>
                  <p:cNvGrpSpPr>
                    <a:grpSpLocks/>
                  </p:cNvGrpSpPr>
                  <p:nvPr/>
                </p:nvGrpSpPr>
                <p:grpSpPr bwMode="auto">
                  <a:xfrm>
                    <a:off x="1752" y="2224"/>
                    <a:ext cx="496" cy="528"/>
                    <a:chOff x="2016" y="2000"/>
                    <a:chExt cx="496" cy="528"/>
                  </a:xfrm>
                </p:grpSpPr>
                <p:sp>
                  <p:nvSpPr>
                    <p:cNvPr id="41841" name="Rectangle 87"/>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42" name="Rectangle 88"/>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43" name="Rectangle 89"/>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44" name="Rectangle 90"/>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45" name="Rectangle 91"/>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46" name="Rectangle 92"/>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47" name="Rectangle 93"/>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48" name="Rectangle 94"/>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814" name="Group 95"/>
                  <p:cNvGrpSpPr>
                    <a:grpSpLocks/>
                  </p:cNvGrpSpPr>
                  <p:nvPr/>
                </p:nvGrpSpPr>
                <p:grpSpPr bwMode="auto">
                  <a:xfrm>
                    <a:off x="1896" y="2256"/>
                    <a:ext cx="496" cy="528"/>
                    <a:chOff x="2016" y="2000"/>
                    <a:chExt cx="496" cy="528"/>
                  </a:xfrm>
                </p:grpSpPr>
                <p:sp>
                  <p:nvSpPr>
                    <p:cNvPr id="41833" name="Rectangle 96"/>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4" name="Rectangle 97"/>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5" name="Rectangle 98"/>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6" name="Rectangle 99"/>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7" name="Rectangle 100"/>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8" name="Rectangle 101"/>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9" name="Rectangle 102"/>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40" name="Rectangle 103"/>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815" name="Group 104"/>
                  <p:cNvGrpSpPr>
                    <a:grpSpLocks/>
                  </p:cNvGrpSpPr>
                  <p:nvPr/>
                </p:nvGrpSpPr>
                <p:grpSpPr bwMode="auto">
                  <a:xfrm>
                    <a:off x="2000" y="2312"/>
                    <a:ext cx="496" cy="528"/>
                    <a:chOff x="2016" y="2000"/>
                    <a:chExt cx="496" cy="528"/>
                  </a:xfrm>
                </p:grpSpPr>
                <p:sp>
                  <p:nvSpPr>
                    <p:cNvPr id="41825" name="Rectangle 105"/>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6" name="Rectangle 106"/>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7" name="Rectangle 107"/>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8" name="Rectangle 108"/>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9" name="Rectangle 109"/>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0" name="Rectangle 110"/>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1" name="Rectangle 111"/>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2" name="Rectangle 112"/>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816" name="Group 113"/>
                  <p:cNvGrpSpPr>
                    <a:grpSpLocks/>
                  </p:cNvGrpSpPr>
                  <p:nvPr/>
                </p:nvGrpSpPr>
                <p:grpSpPr bwMode="auto">
                  <a:xfrm>
                    <a:off x="2144" y="2344"/>
                    <a:ext cx="496" cy="528"/>
                    <a:chOff x="2016" y="2000"/>
                    <a:chExt cx="496" cy="528"/>
                  </a:xfrm>
                </p:grpSpPr>
                <p:sp>
                  <p:nvSpPr>
                    <p:cNvPr id="41817" name="Rectangle 114"/>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18" name="Rectangle 115"/>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19" name="Rectangle 116"/>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0" name="Rectangle 117"/>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1" name="Rectangle 118"/>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2" name="Rectangle 119"/>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3" name="Rectangle 120"/>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4" name="Rectangle 121"/>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grpSp>
              <p:nvGrpSpPr>
                <p:cNvPr id="41702" name="Group 122"/>
                <p:cNvGrpSpPr>
                  <a:grpSpLocks/>
                </p:cNvGrpSpPr>
                <p:nvPr/>
              </p:nvGrpSpPr>
              <p:grpSpPr bwMode="auto">
                <a:xfrm>
                  <a:off x="2208" y="1576"/>
                  <a:ext cx="888" cy="648"/>
                  <a:chOff x="1800" y="1552"/>
                  <a:chExt cx="888" cy="648"/>
                </a:xfrm>
              </p:grpSpPr>
              <p:grpSp>
                <p:nvGrpSpPr>
                  <p:cNvPr id="41777" name="Group 123"/>
                  <p:cNvGrpSpPr>
                    <a:grpSpLocks/>
                  </p:cNvGrpSpPr>
                  <p:nvPr/>
                </p:nvGrpSpPr>
                <p:grpSpPr bwMode="auto">
                  <a:xfrm>
                    <a:off x="1800" y="1552"/>
                    <a:ext cx="496" cy="528"/>
                    <a:chOff x="2016" y="2000"/>
                    <a:chExt cx="496" cy="528"/>
                  </a:xfrm>
                </p:grpSpPr>
                <p:sp>
                  <p:nvSpPr>
                    <p:cNvPr id="41805" name="Rectangle 124"/>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6" name="Rectangle 125"/>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7" name="Rectangle 126"/>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8" name="Rectangle 127"/>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9" name="Rectangle 128"/>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10" name="Rectangle 129"/>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11" name="Rectangle 130"/>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12" name="Rectangle 131"/>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78" name="Group 132"/>
                  <p:cNvGrpSpPr>
                    <a:grpSpLocks/>
                  </p:cNvGrpSpPr>
                  <p:nvPr/>
                </p:nvGrpSpPr>
                <p:grpSpPr bwMode="auto">
                  <a:xfrm>
                    <a:off x="1944" y="1584"/>
                    <a:ext cx="496" cy="528"/>
                    <a:chOff x="2016" y="2000"/>
                    <a:chExt cx="496" cy="528"/>
                  </a:xfrm>
                </p:grpSpPr>
                <p:sp>
                  <p:nvSpPr>
                    <p:cNvPr id="41797" name="Rectangle 133"/>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8" name="Rectangle 134"/>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9" name="Rectangle 135"/>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0" name="Rectangle 136"/>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1" name="Rectangle 137"/>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2" name="Rectangle 138"/>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3" name="Rectangle 139"/>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4" name="Rectangle 140"/>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79" name="Group 141"/>
                  <p:cNvGrpSpPr>
                    <a:grpSpLocks/>
                  </p:cNvGrpSpPr>
                  <p:nvPr/>
                </p:nvGrpSpPr>
                <p:grpSpPr bwMode="auto">
                  <a:xfrm>
                    <a:off x="2048" y="1640"/>
                    <a:ext cx="496" cy="528"/>
                    <a:chOff x="2016" y="2000"/>
                    <a:chExt cx="496" cy="528"/>
                  </a:xfrm>
                </p:grpSpPr>
                <p:sp>
                  <p:nvSpPr>
                    <p:cNvPr id="41789" name="Rectangle 142"/>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0" name="Rectangle 143"/>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1" name="Rectangle 144"/>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2" name="Rectangle 145"/>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3" name="Rectangle 146"/>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4" name="Rectangle 147"/>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5" name="Rectangle 148"/>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6" name="Rectangle 149"/>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80" name="Group 150"/>
                  <p:cNvGrpSpPr>
                    <a:grpSpLocks/>
                  </p:cNvGrpSpPr>
                  <p:nvPr/>
                </p:nvGrpSpPr>
                <p:grpSpPr bwMode="auto">
                  <a:xfrm>
                    <a:off x="2192" y="1672"/>
                    <a:ext cx="496" cy="528"/>
                    <a:chOff x="2016" y="2000"/>
                    <a:chExt cx="496" cy="528"/>
                  </a:xfrm>
                </p:grpSpPr>
                <p:sp>
                  <p:nvSpPr>
                    <p:cNvPr id="41781" name="Rectangle 151"/>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82" name="Rectangle 152"/>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83" name="Rectangle 153"/>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84" name="Rectangle 154"/>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85" name="Rectangle 155"/>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86" name="Rectangle 156"/>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87" name="Rectangle 157"/>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88" name="Rectangle 158"/>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grpSp>
              <p:nvGrpSpPr>
                <p:cNvPr id="41703" name="Group 159"/>
                <p:cNvGrpSpPr>
                  <a:grpSpLocks/>
                </p:cNvGrpSpPr>
                <p:nvPr/>
              </p:nvGrpSpPr>
              <p:grpSpPr bwMode="auto">
                <a:xfrm>
                  <a:off x="2288" y="2200"/>
                  <a:ext cx="888" cy="648"/>
                  <a:chOff x="2560" y="2264"/>
                  <a:chExt cx="888" cy="648"/>
                </a:xfrm>
              </p:grpSpPr>
              <p:grpSp>
                <p:nvGrpSpPr>
                  <p:cNvPr id="41741" name="Group 160"/>
                  <p:cNvGrpSpPr>
                    <a:grpSpLocks/>
                  </p:cNvGrpSpPr>
                  <p:nvPr/>
                </p:nvGrpSpPr>
                <p:grpSpPr bwMode="auto">
                  <a:xfrm>
                    <a:off x="2560" y="2264"/>
                    <a:ext cx="496" cy="528"/>
                    <a:chOff x="2016" y="2000"/>
                    <a:chExt cx="496" cy="528"/>
                  </a:xfrm>
                </p:grpSpPr>
                <p:sp>
                  <p:nvSpPr>
                    <p:cNvPr id="41769" name="Rectangle 161"/>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70" name="Rectangle 162"/>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71" name="Rectangle 163"/>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72" name="Rectangle 164"/>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73" name="Rectangle 165"/>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74" name="Rectangle 166"/>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75" name="Rectangle 167"/>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76" name="Rectangle 168"/>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42" name="Group 169"/>
                  <p:cNvGrpSpPr>
                    <a:grpSpLocks/>
                  </p:cNvGrpSpPr>
                  <p:nvPr/>
                </p:nvGrpSpPr>
                <p:grpSpPr bwMode="auto">
                  <a:xfrm>
                    <a:off x="2704" y="2296"/>
                    <a:ext cx="496" cy="528"/>
                    <a:chOff x="2016" y="2000"/>
                    <a:chExt cx="496" cy="528"/>
                  </a:xfrm>
                </p:grpSpPr>
                <p:sp>
                  <p:nvSpPr>
                    <p:cNvPr id="41761" name="Rectangle 170"/>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62" name="Rectangle 171"/>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63" name="Rectangle 172"/>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64" name="Rectangle 173"/>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65" name="Rectangle 174"/>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66" name="Rectangle 175"/>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67" name="Rectangle 176"/>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68" name="Rectangle 177"/>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43" name="Group 178"/>
                  <p:cNvGrpSpPr>
                    <a:grpSpLocks/>
                  </p:cNvGrpSpPr>
                  <p:nvPr/>
                </p:nvGrpSpPr>
                <p:grpSpPr bwMode="auto">
                  <a:xfrm>
                    <a:off x="2808" y="2352"/>
                    <a:ext cx="496" cy="528"/>
                    <a:chOff x="2016" y="2000"/>
                    <a:chExt cx="496" cy="528"/>
                  </a:xfrm>
                </p:grpSpPr>
                <p:sp>
                  <p:nvSpPr>
                    <p:cNvPr id="41753" name="Rectangle 179"/>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4" name="Rectangle 180"/>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5" name="Rectangle 181"/>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6" name="Rectangle 182"/>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7" name="Rectangle 183"/>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8" name="Rectangle 184"/>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9" name="Rectangle 185"/>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60" name="Rectangle 186"/>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44" name="Group 187"/>
                  <p:cNvGrpSpPr>
                    <a:grpSpLocks/>
                  </p:cNvGrpSpPr>
                  <p:nvPr/>
                </p:nvGrpSpPr>
                <p:grpSpPr bwMode="auto">
                  <a:xfrm>
                    <a:off x="2952" y="2384"/>
                    <a:ext cx="496" cy="528"/>
                    <a:chOff x="2016" y="2000"/>
                    <a:chExt cx="496" cy="528"/>
                  </a:xfrm>
                </p:grpSpPr>
                <p:sp>
                  <p:nvSpPr>
                    <p:cNvPr id="41745" name="Rectangle 188"/>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46" name="Rectangle 189"/>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47" name="Rectangle 190"/>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48" name="Rectangle 191"/>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49" name="Rectangle 192"/>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0" name="Rectangle 193"/>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1" name="Rectangle 194"/>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2" name="Rectangle 195"/>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grpSp>
              <p:nvGrpSpPr>
                <p:cNvPr id="41704" name="Group 196"/>
                <p:cNvGrpSpPr>
                  <a:grpSpLocks/>
                </p:cNvGrpSpPr>
                <p:nvPr/>
              </p:nvGrpSpPr>
              <p:grpSpPr bwMode="auto">
                <a:xfrm>
                  <a:off x="2664" y="1736"/>
                  <a:ext cx="888" cy="648"/>
                  <a:chOff x="2608" y="1592"/>
                  <a:chExt cx="888" cy="648"/>
                </a:xfrm>
              </p:grpSpPr>
              <p:grpSp>
                <p:nvGrpSpPr>
                  <p:cNvPr id="41705" name="Group 197"/>
                  <p:cNvGrpSpPr>
                    <a:grpSpLocks/>
                  </p:cNvGrpSpPr>
                  <p:nvPr/>
                </p:nvGrpSpPr>
                <p:grpSpPr bwMode="auto">
                  <a:xfrm>
                    <a:off x="2608" y="1592"/>
                    <a:ext cx="496" cy="528"/>
                    <a:chOff x="2016" y="2000"/>
                    <a:chExt cx="496" cy="528"/>
                  </a:xfrm>
                </p:grpSpPr>
                <p:sp>
                  <p:nvSpPr>
                    <p:cNvPr id="41733" name="Rectangle 198"/>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4" name="Rectangle 199"/>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5" name="Rectangle 200"/>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6" name="Rectangle 201"/>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7" name="Rectangle 202"/>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8" name="Rectangle 203"/>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9" name="Rectangle 204"/>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40" name="Rectangle 205"/>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06" name="Group 206"/>
                  <p:cNvGrpSpPr>
                    <a:grpSpLocks/>
                  </p:cNvGrpSpPr>
                  <p:nvPr/>
                </p:nvGrpSpPr>
                <p:grpSpPr bwMode="auto">
                  <a:xfrm>
                    <a:off x="2752" y="1624"/>
                    <a:ext cx="496" cy="528"/>
                    <a:chOff x="2016" y="2000"/>
                    <a:chExt cx="496" cy="528"/>
                  </a:xfrm>
                </p:grpSpPr>
                <p:sp>
                  <p:nvSpPr>
                    <p:cNvPr id="41725" name="Rectangle 207"/>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6" name="Rectangle 208"/>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7" name="Rectangle 209"/>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8" name="Rectangle 210"/>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9" name="Rectangle 211"/>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0" name="Rectangle 212"/>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1" name="Rectangle 213"/>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2" name="Rectangle 214"/>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07" name="Group 215"/>
                  <p:cNvGrpSpPr>
                    <a:grpSpLocks/>
                  </p:cNvGrpSpPr>
                  <p:nvPr/>
                </p:nvGrpSpPr>
                <p:grpSpPr bwMode="auto">
                  <a:xfrm>
                    <a:off x="2840" y="1664"/>
                    <a:ext cx="496" cy="528"/>
                    <a:chOff x="2016" y="2000"/>
                    <a:chExt cx="496" cy="528"/>
                  </a:xfrm>
                </p:grpSpPr>
                <p:sp>
                  <p:nvSpPr>
                    <p:cNvPr id="41717" name="Rectangle 216"/>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8" name="Rectangle 217"/>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9" name="Rectangle 218"/>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0" name="Rectangle 219"/>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1" name="Rectangle 220"/>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2" name="Rectangle 221"/>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3" name="Rectangle 222"/>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4" name="Rectangle 223"/>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08" name="Group 224"/>
                  <p:cNvGrpSpPr>
                    <a:grpSpLocks/>
                  </p:cNvGrpSpPr>
                  <p:nvPr/>
                </p:nvGrpSpPr>
                <p:grpSpPr bwMode="auto">
                  <a:xfrm>
                    <a:off x="3000" y="1712"/>
                    <a:ext cx="496" cy="528"/>
                    <a:chOff x="2016" y="2000"/>
                    <a:chExt cx="496" cy="528"/>
                  </a:xfrm>
                </p:grpSpPr>
                <p:sp>
                  <p:nvSpPr>
                    <p:cNvPr id="41709" name="Rectangle 225"/>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0" name="Rectangle 226"/>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1" name="Rectangle 227"/>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2" name="Rectangle 228"/>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3" name="Rectangle 229"/>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4" name="Rectangle 230"/>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5" name="Rectangle 231"/>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6" name="Rectangle 232"/>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grpSp>
          <p:grpSp>
            <p:nvGrpSpPr>
              <p:cNvPr id="41455" name="Group 233"/>
              <p:cNvGrpSpPr>
                <a:grpSpLocks/>
              </p:cNvGrpSpPr>
              <p:nvPr/>
            </p:nvGrpSpPr>
            <p:grpSpPr bwMode="auto">
              <a:xfrm>
                <a:off x="3703" y="1382"/>
                <a:ext cx="185" cy="74"/>
                <a:chOff x="1024" y="3264"/>
                <a:chExt cx="320" cy="296"/>
              </a:xfrm>
            </p:grpSpPr>
            <p:sp>
              <p:nvSpPr>
                <p:cNvPr id="41697" name="Rectangle 23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98" name="Rectangle 23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99" name="Rectangle 23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00" name="Rectangle 23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56" name="Group 238"/>
              <p:cNvGrpSpPr>
                <a:grpSpLocks/>
              </p:cNvGrpSpPr>
              <p:nvPr/>
            </p:nvGrpSpPr>
            <p:grpSpPr bwMode="auto">
              <a:xfrm>
                <a:off x="4152" y="1376"/>
                <a:ext cx="184" cy="73"/>
                <a:chOff x="1024" y="3264"/>
                <a:chExt cx="320" cy="296"/>
              </a:xfrm>
            </p:grpSpPr>
            <p:sp>
              <p:nvSpPr>
                <p:cNvPr id="41693" name="Rectangle 23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94" name="Rectangle 24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95" name="Rectangle 24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96" name="Rectangle 24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57" name="Group 243"/>
              <p:cNvGrpSpPr>
                <a:grpSpLocks/>
              </p:cNvGrpSpPr>
              <p:nvPr/>
            </p:nvGrpSpPr>
            <p:grpSpPr bwMode="auto">
              <a:xfrm>
                <a:off x="5005" y="1169"/>
                <a:ext cx="183" cy="73"/>
                <a:chOff x="1024" y="3264"/>
                <a:chExt cx="320" cy="296"/>
              </a:xfrm>
            </p:grpSpPr>
            <p:sp>
              <p:nvSpPr>
                <p:cNvPr id="41689" name="Rectangle 24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90" name="Rectangle 24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91" name="Rectangle 24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92" name="Rectangle 24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58" name="Group 248"/>
              <p:cNvGrpSpPr>
                <a:grpSpLocks/>
              </p:cNvGrpSpPr>
              <p:nvPr/>
            </p:nvGrpSpPr>
            <p:grpSpPr bwMode="auto">
              <a:xfrm>
                <a:off x="4528" y="1367"/>
                <a:ext cx="184" cy="73"/>
                <a:chOff x="1024" y="3264"/>
                <a:chExt cx="320" cy="296"/>
              </a:xfrm>
            </p:grpSpPr>
            <p:sp>
              <p:nvSpPr>
                <p:cNvPr id="41685" name="Rectangle 24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86" name="Rectangle 25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87" name="Rectangle 25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88" name="Rectangle 25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59" name="Group 253"/>
              <p:cNvGrpSpPr>
                <a:grpSpLocks/>
              </p:cNvGrpSpPr>
              <p:nvPr/>
            </p:nvGrpSpPr>
            <p:grpSpPr bwMode="auto">
              <a:xfrm>
                <a:off x="3176" y="1260"/>
                <a:ext cx="185" cy="73"/>
                <a:chOff x="1024" y="3264"/>
                <a:chExt cx="320" cy="296"/>
              </a:xfrm>
            </p:grpSpPr>
            <p:sp>
              <p:nvSpPr>
                <p:cNvPr id="41681" name="Rectangle 25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82" name="Rectangle 25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83" name="Rectangle 25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84" name="Rectangle 25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60" name="Group 258"/>
              <p:cNvGrpSpPr>
                <a:grpSpLocks/>
              </p:cNvGrpSpPr>
              <p:nvPr/>
            </p:nvGrpSpPr>
            <p:grpSpPr bwMode="auto">
              <a:xfrm>
                <a:off x="3158" y="1191"/>
                <a:ext cx="184" cy="73"/>
                <a:chOff x="1024" y="3264"/>
                <a:chExt cx="320" cy="296"/>
              </a:xfrm>
            </p:grpSpPr>
            <p:sp>
              <p:nvSpPr>
                <p:cNvPr id="41677" name="Rectangle 25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78" name="Rectangle 26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79" name="Rectangle 26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80" name="Rectangle 26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61" name="Group 263"/>
              <p:cNvGrpSpPr>
                <a:grpSpLocks/>
              </p:cNvGrpSpPr>
              <p:nvPr/>
            </p:nvGrpSpPr>
            <p:grpSpPr bwMode="auto">
              <a:xfrm>
                <a:off x="3323" y="1395"/>
                <a:ext cx="184" cy="73"/>
                <a:chOff x="1024" y="3264"/>
                <a:chExt cx="320" cy="296"/>
              </a:xfrm>
            </p:grpSpPr>
            <p:sp>
              <p:nvSpPr>
                <p:cNvPr id="41673" name="Rectangle 26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74" name="Rectangle 26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75" name="Rectangle 26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76" name="Rectangle 26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62" name="Group 268"/>
              <p:cNvGrpSpPr>
                <a:grpSpLocks/>
              </p:cNvGrpSpPr>
              <p:nvPr/>
            </p:nvGrpSpPr>
            <p:grpSpPr bwMode="auto">
              <a:xfrm>
                <a:off x="2799" y="1168"/>
                <a:ext cx="154" cy="61"/>
                <a:chOff x="428" y="2146"/>
                <a:chExt cx="268" cy="244"/>
              </a:xfrm>
            </p:grpSpPr>
            <p:sp>
              <p:nvSpPr>
                <p:cNvPr id="41664" name="Rectangle 269"/>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5" name="Rectangle 270"/>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6" name="Rectangle 271"/>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7" name="Rectangle 272"/>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8" name="Rectangle 273"/>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9" name="Rectangle 274"/>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70" name="Rectangle 275"/>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71" name="Rectangle 276"/>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72" name="Rectangle 277"/>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63" name="Group 278"/>
              <p:cNvGrpSpPr>
                <a:grpSpLocks/>
              </p:cNvGrpSpPr>
              <p:nvPr/>
            </p:nvGrpSpPr>
            <p:grpSpPr bwMode="auto">
              <a:xfrm>
                <a:off x="2801" y="1232"/>
                <a:ext cx="154" cy="61"/>
                <a:chOff x="428" y="2146"/>
                <a:chExt cx="268" cy="244"/>
              </a:xfrm>
            </p:grpSpPr>
            <p:sp>
              <p:nvSpPr>
                <p:cNvPr id="41655" name="Rectangle 279"/>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6" name="Rectangle 280"/>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7" name="Rectangle 281"/>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8" name="Rectangle 282"/>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9" name="Rectangle 283"/>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0" name="Rectangle 284"/>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1" name="Rectangle 285"/>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2" name="Rectangle 286"/>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3" name="Rectangle 287"/>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64" name="Rectangle 288"/>
              <p:cNvSpPr>
                <a:spLocks noChangeArrowheads="1"/>
              </p:cNvSpPr>
              <p:nvPr/>
            </p:nvSpPr>
            <p:spPr bwMode="auto">
              <a:xfrm>
                <a:off x="3017" y="1167"/>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sp>
            <p:nvSpPr>
              <p:cNvPr id="41465" name="Rectangle 289"/>
              <p:cNvSpPr>
                <a:spLocks noChangeArrowheads="1"/>
              </p:cNvSpPr>
              <p:nvPr/>
            </p:nvSpPr>
            <p:spPr bwMode="auto">
              <a:xfrm>
                <a:off x="3020" y="1229"/>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466" name="Group 290"/>
              <p:cNvGrpSpPr>
                <a:grpSpLocks/>
              </p:cNvGrpSpPr>
              <p:nvPr/>
            </p:nvGrpSpPr>
            <p:grpSpPr bwMode="auto">
              <a:xfrm>
                <a:off x="2932" y="1390"/>
                <a:ext cx="154" cy="61"/>
                <a:chOff x="428" y="2146"/>
                <a:chExt cx="268" cy="244"/>
              </a:xfrm>
            </p:grpSpPr>
            <p:sp>
              <p:nvSpPr>
                <p:cNvPr id="41646" name="Rectangle 29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7" name="Rectangle 29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8" name="Rectangle 29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9" name="Rectangle 29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0" name="Rectangle 29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1" name="Rectangle 29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2" name="Rectangle 29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3" name="Rectangle 29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4" name="Rectangle 29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67" name="Group 300"/>
              <p:cNvGrpSpPr>
                <a:grpSpLocks/>
              </p:cNvGrpSpPr>
              <p:nvPr/>
            </p:nvGrpSpPr>
            <p:grpSpPr bwMode="auto">
              <a:xfrm>
                <a:off x="2945" y="1465"/>
                <a:ext cx="155" cy="60"/>
                <a:chOff x="428" y="2146"/>
                <a:chExt cx="268" cy="244"/>
              </a:xfrm>
            </p:grpSpPr>
            <p:sp>
              <p:nvSpPr>
                <p:cNvPr id="41637" name="Rectangle 30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8" name="Rectangle 30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9" name="Rectangle 30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0" name="Rectangle 30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1" name="Rectangle 30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2" name="Rectangle 30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3" name="Rectangle 30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4" name="Rectangle 30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5" name="Rectangle 30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68" name="Rectangle 310"/>
              <p:cNvSpPr>
                <a:spLocks noChangeArrowheads="1"/>
              </p:cNvSpPr>
              <p:nvPr/>
            </p:nvSpPr>
            <p:spPr bwMode="auto">
              <a:xfrm>
                <a:off x="3127" y="1431"/>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469" name="Group 311"/>
              <p:cNvGrpSpPr>
                <a:grpSpLocks/>
              </p:cNvGrpSpPr>
              <p:nvPr/>
            </p:nvGrpSpPr>
            <p:grpSpPr bwMode="auto">
              <a:xfrm>
                <a:off x="3466" y="1524"/>
                <a:ext cx="155" cy="60"/>
                <a:chOff x="428" y="2146"/>
                <a:chExt cx="268" cy="244"/>
              </a:xfrm>
            </p:grpSpPr>
            <p:sp>
              <p:nvSpPr>
                <p:cNvPr id="41628" name="Rectangle 312"/>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29" name="Rectangle 313"/>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0" name="Rectangle 314"/>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1" name="Rectangle 315"/>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2" name="Rectangle 316"/>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3" name="Rectangle 317"/>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4" name="Rectangle 318"/>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5" name="Rectangle 319"/>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6" name="Rectangle 320"/>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70" name="Rectangle 321"/>
              <p:cNvSpPr>
                <a:spLocks noChangeArrowheads="1"/>
              </p:cNvSpPr>
              <p:nvPr/>
            </p:nvSpPr>
            <p:spPr bwMode="auto">
              <a:xfrm>
                <a:off x="3680" y="1471"/>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471" name="Group 322"/>
              <p:cNvGrpSpPr>
                <a:grpSpLocks/>
              </p:cNvGrpSpPr>
              <p:nvPr/>
            </p:nvGrpSpPr>
            <p:grpSpPr bwMode="auto">
              <a:xfrm>
                <a:off x="4133" y="1520"/>
                <a:ext cx="153" cy="41"/>
                <a:chOff x="2378" y="3784"/>
                <a:chExt cx="268" cy="166"/>
              </a:xfrm>
            </p:grpSpPr>
            <p:sp>
              <p:nvSpPr>
                <p:cNvPr id="41622" name="Rectangle 323"/>
                <p:cNvSpPr>
                  <a:spLocks noChangeArrowheads="1"/>
                </p:cNvSpPr>
                <p:nvPr/>
              </p:nvSpPr>
              <p:spPr bwMode="auto">
                <a:xfrm>
                  <a:off x="2582" y="379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23" name="Rectangle 324"/>
                <p:cNvSpPr>
                  <a:spLocks noChangeArrowheads="1"/>
                </p:cNvSpPr>
                <p:nvPr/>
              </p:nvSpPr>
              <p:spPr bwMode="auto">
                <a:xfrm>
                  <a:off x="2486" y="378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24" name="Rectangle 325"/>
                <p:cNvSpPr>
                  <a:spLocks noChangeArrowheads="1"/>
                </p:cNvSpPr>
                <p:nvPr/>
              </p:nvSpPr>
              <p:spPr bwMode="auto">
                <a:xfrm>
                  <a:off x="2576" y="387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25" name="Rectangle 326"/>
                <p:cNvSpPr>
                  <a:spLocks noChangeArrowheads="1"/>
                </p:cNvSpPr>
                <p:nvPr/>
              </p:nvSpPr>
              <p:spPr bwMode="auto">
                <a:xfrm>
                  <a:off x="2480" y="386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26" name="Rectangle 327"/>
                <p:cNvSpPr>
                  <a:spLocks noChangeArrowheads="1"/>
                </p:cNvSpPr>
                <p:nvPr/>
              </p:nvSpPr>
              <p:spPr bwMode="auto">
                <a:xfrm>
                  <a:off x="2384" y="380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27" name="Rectangle 328"/>
                <p:cNvSpPr>
                  <a:spLocks noChangeArrowheads="1"/>
                </p:cNvSpPr>
                <p:nvPr/>
              </p:nvSpPr>
              <p:spPr bwMode="auto">
                <a:xfrm>
                  <a:off x="2378" y="388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72" name="Rectangle 329"/>
              <p:cNvSpPr>
                <a:spLocks noChangeArrowheads="1"/>
              </p:cNvSpPr>
              <p:nvPr/>
            </p:nvSpPr>
            <p:spPr bwMode="auto">
              <a:xfrm>
                <a:off x="4173" y="1470"/>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473" name="Group 330"/>
              <p:cNvGrpSpPr>
                <a:grpSpLocks/>
              </p:cNvGrpSpPr>
              <p:nvPr/>
            </p:nvGrpSpPr>
            <p:grpSpPr bwMode="auto">
              <a:xfrm>
                <a:off x="4502" y="1510"/>
                <a:ext cx="154" cy="60"/>
                <a:chOff x="428" y="2146"/>
                <a:chExt cx="268" cy="244"/>
              </a:xfrm>
            </p:grpSpPr>
            <p:sp>
              <p:nvSpPr>
                <p:cNvPr id="41613" name="Rectangle 33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4" name="Rectangle 33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5" name="Rectangle 33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6" name="Rectangle 33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7" name="Rectangle 33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8" name="Rectangle 33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9" name="Rectangle 33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20" name="Rectangle 33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21" name="Rectangle 33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74" name="Group 340"/>
              <p:cNvGrpSpPr>
                <a:grpSpLocks/>
              </p:cNvGrpSpPr>
              <p:nvPr/>
            </p:nvGrpSpPr>
            <p:grpSpPr bwMode="auto">
              <a:xfrm>
                <a:off x="4689" y="1540"/>
                <a:ext cx="155" cy="61"/>
                <a:chOff x="428" y="2146"/>
                <a:chExt cx="268" cy="244"/>
              </a:xfrm>
            </p:grpSpPr>
            <p:sp>
              <p:nvSpPr>
                <p:cNvPr id="41604" name="Rectangle 34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5" name="Rectangle 34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6" name="Rectangle 34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7" name="Rectangle 34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8" name="Rectangle 34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9" name="Rectangle 34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0" name="Rectangle 34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1" name="Rectangle 34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2" name="Rectangle 34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75" name="Rectangle 350"/>
              <p:cNvSpPr>
                <a:spLocks noChangeArrowheads="1"/>
              </p:cNvSpPr>
              <p:nvPr/>
            </p:nvSpPr>
            <p:spPr bwMode="auto">
              <a:xfrm>
                <a:off x="4625" y="1455"/>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sp>
            <p:nvSpPr>
              <p:cNvPr id="41476" name="Rectangle 351"/>
              <p:cNvSpPr>
                <a:spLocks noChangeArrowheads="1"/>
              </p:cNvSpPr>
              <p:nvPr/>
            </p:nvSpPr>
            <p:spPr bwMode="auto">
              <a:xfrm>
                <a:off x="5229" y="1187"/>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477" name="Group 352"/>
              <p:cNvGrpSpPr>
                <a:grpSpLocks/>
              </p:cNvGrpSpPr>
              <p:nvPr/>
            </p:nvGrpSpPr>
            <p:grpSpPr bwMode="auto">
              <a:xfrm>
                <a:off x="5250" y="1298"/>
                <a:ext cx="155" cy="60"/>
                <a:chOff x="428" y="2146"/>
                <a:chExt cx="268" cy="244"/>
              </a:xfrm>
            </p:grpSpPr>
            <p:sp>
              <p:nvSpPr>
                <p:cNvPr id="41595" name="Rectangle 353"/>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6" name="Rectangle 354"/>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7" name="Rectangle 355"/>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8" name="Rectangle 356"/>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9" name="Rectangle 357"/>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0" name="Rectangle 358"/>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1" name="Rectangle 359"/>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2" name="Rectangle 360"/>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3" name="Rectangle 361"/>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78" name="Group 362"/>
              <p:cNvGrpSpPr>
                <a:grpSpLocks/>
              </p:cNvGrpSpPr>
              <p:nvPr/>
            </p:nvGrpSpPr>
            <p:grpSpPr bwMode="auto">
              <a:xfrm>
                <a:off x="5230" y="1408"/>
                <a:ext cx="154" cy="61"/>
                <a:chOff x="428" y="2146"/>
                <a:chExt cx="268" cy="244"/>
              </a:xfrm>
            </p:grpSpPr>
            <p:sp>
              <p:nvSpPr>
                <p:cNvPr id="41586" name="Rectangle 363"/>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7" name="Rectangle 364"/>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8" name="Rectangle 365"/>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9" name="Rectangle 366"/>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0" name="Rectangle 367"/>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1" name="Rectangle 368"/>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2" name="Rectangle 369"/>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3" name="Rectangle 370"/>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4" name="Rectangle 371"/>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79" name="Rectangle 372"/>
              <p:cNvSpPr>
                <a:spLocks noChangeArrowheads="1"/>
              </p:cNvSpPr>
              <p:nvPr/>
            </p:nvSpPr>
            <p:spPr bwMode="auto">
              <a:xfrm>
                <a:off x="5115" y="1344"/>
                <a:ext cx="93" cy="40"/>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sp>
            <p:nvSpPr>
              <p:cNvPr id="41480" name="Rectangle 373"/>
              <p:cNvSpPr>
                <a:spLocks noChangeArrowheads="1"/>
              </p:cNvSpPr>
              <p:nvPr/>
            </p:nvSpPr>
            <p:spPr bwMode="auto">
              <a:xfrm>
                <a:off x="5094" y="1401"/>
                <a:ext cx="94"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481" name="Group 374"/>
              <p:cNvGrpSpPr>
                <a:grpSpLocks/>
              </p:cNvGrpSpPr>
              <p:nvPr/>
            </p:nvGrpSpPr>
            <p:grpSpPr bwMode="auto">
              <a:xfrm>
                <a:off x="5171" y="1035"/>
                <a:ext cx="155" cy="60"/>
                <a:chOff x="428" y="2146"/>
                <a:chExt cx="268" cy="244"/>
              </a:xfrm>
            </p:grpSpPr>
            <p:sp>
              <p:nvSpPr>
                <p:cNvPr id="41577" name="Rectangle 375"/>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8" name="Rectangle 376"/>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9" name="Rectangle 377"/>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0" name="Rectangle 378"/>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1" name="Rectangle 379"/>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2" name="Rectangle 380"/>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3" name="Rectangle 381"/>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4" name="Rectangle 382"/>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5" name="Rectangle 383"/>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82" name="Rectangle 384"/>
              <p:cNvSpPr>
                <a:spLocks noChangeArrowheads="1"/>
              </p:cNvSpPr>
              <p:nvPr/>
            </p:nvSpPr>
            <p:spPr bwMode="auto">
              <a:xfrm>
                <a:off x="5025" y="1071"/>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483" name="Group 385"/>
              <p:cNvGrpSpPr>
                <a:grpSpLocks/>
              </p:cNvGrpSpPr>
              <p:nvPr/>
            </p:nvGrpSpPr>
            <p:grpSpPr bwMode="auto">
              <a:xfrm>
                <a:off x="5030" y="933"/>
                <a:ext cx="154" cy="61"/>
                <a:chOff x="428" y="2146"/>
                <a:chExt cx="268" cy="244"/>
              </a:xfrm>
            </p:grpSpPr>
            <p:sp>
              <p:nvSpPr>
                <p:cNvPr id="41568" name="Rectangle 38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9" name="Rectangle 38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0" name="Rectangle 38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1" name="Rectangle 38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2" name="Rectangle 39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3" name="Rectangle 39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4" name="Rectangle 39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5" name="Rectangle 39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6" name="Rectangle 39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84" name="Group 395"/>
              <p:cNvGrpSpPr>
                <a:grpSpLocks/>
              </p:cNvGrpSpPr>
              <p:nvPr/>
            </p:nvGrpSpPr>
            <p:grpSpPr bwMode="auto">
              <a:xfrm>
                <a:off x="3328" y="911"/>
                <a:ext cx="155" cy="61"/>
                <a:chOff x="428" y="2146"/>
                <a:chExt cx="268" cy="244"/>
              </a:xfrm>
            </p:grpSpPr>
            <p:sp>
              <p:nvSpPr>
                <p:cNvPr id="41559" name="Rectangle 39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0" name="Rectangle 39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1" name="Rectangle 39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2" name="Rectangle 39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3" name="Rectangle 40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4" name="Rectangle 40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5" name="Rectangle 40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6" name="Rectangle 40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7" name="Rectangle 40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85" name="Group 405"/>
              <p:cNvGrpSpPr>
                <a:grpSpLocks/>
              </p:cNvGrpSpPr>
              <p:nvPr/>
            </p:nvGrpSpPr>
            <p:grpSpPr bwMode="auto">
              <a:xfrm>
                <a:off x="3087" y="996"/>
                <a:ext cx="154" cy="60"/>
                <a:chOff x="428" y="2146"/>
                <a:chExt cx="268" cy="244"/>
              </a:xfrm>
            </p:grpSpPr>
            <p:sp>
              <p:nvSpPr>
                <p:cNvPr id="41550" name="Rectangle 40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51" name="Rectangle 40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52" name="Rectangle 40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53" name="Rectangle 40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54" name="Rectangle 41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55" name="Rectangle 41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56" name="Rectangle 41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57" name="Rectangle 41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58" name="Rectangle 41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86" name="Group 415"/>
              <p:cNvGrpSpPr>
                <a:grpSpLocks/>
              </p:cNvGrpSpPr>
              <p:nvPr/>
            </p:nvGrpSpPr>
            <p:grpSpPr bwMode="auto">
              <a:xfrm>
                <a:off x="3136" y="1499"/>
                <a:ext cx="153" cy="61"/>
                <a:chOff x="428" y="2146"/>
                <a:chExt cx="268" cy="244"/>
              </a:xfrm>
            </p:grpSpPr>
            <p:sp>
              <p:nvSpPr>
                <p:cNvPr id="41541" name="Rectangle 41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2" name="Rectangle 41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3" name="Rectangle 41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4" name="Rectangle 41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5" name="Rectangle 42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6" name="Rectangle 42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7" name="Rectangle 42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8" name="Rectangle 42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9" name="Rectangle 42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87" name="Rectangle 425"/>
              <p:cNvSpPr>
                <a:spLocks noChangeArrowheads="1"/>
              </p:cNvSpPr>
              <p:nvPr/>
            </p:nvSpPr>
            <p:spPr bwMode="auto">
              <a:xfrm>
                <a:off x="4915" y="995"/>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sp>
            <p:nvSpPr>
              <p:cNvPr id="41488" name="Rectangle 426"/>
              <p:cNvSpPr>
                <a:spLocks noChangeArrowheads="1"/>
              </p:cNvSpPr>
              <p:nvPr/>
            </p:nvSpPr>
            <p:spPr bwMode="auto">
              <a:xfrm>
                <a:off x="3258" y="1038"/>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489" name="Group 427"/>
              <p:cNvGrpSpPr>
                <a:grpSpLocks/>
              </p:cNvGrpSpPr>
              <p:nvPr/>
            </p:nvGrpSpPr>
            <p:grpSpPr bwMode="auto">
              <a:xfrm>
                <a:off x="5227" y="1473"/>
                <a:ext cx="153" cy="60"/>
                <a:chOff x="428" y="2146"/>
                <a:chExt cx="268" cy="244"/>
              </a:xfrm>
            </p:grpSpPr>
            <p:sp>
              <p:nvSpPr>
                <p:cNvPr id="41532" name="Rectangle 428"/>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3" name="Rectangle 429"/>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4" name="Rectangle 430"/>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5" name="Rectangle 431"/>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6" name="Rectangle 432"/>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7" name="Rectangle 433"/>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8" name="Rectangle 434"/>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9" name="Rectangle 435"/>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0" name="Rectangle 436"/>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90" name="Group 437"/>
              <p:cNvGrpSpPr>
                <a:grpSpLocks/>
              </p:cNvGrpSpPr>
              <p:nvPr/>
            </p:nvGrpSpPr>
            <p:grpSpPr bwMode="auto">
              <a:xfrm>
                <a:off x="5357" y="1179"/>
                <a:ext cx="155" cy="60"/>
                <a:chOff x="428" y="2146"/>
                <a:chExt cx="268" cy="244"/>
              </a:xfrm>
            </p:grpSpPr>
            <p:sp>
              <p:nvSpPr>
                <p:cNvPr id="41523" name="Rectangle 438"/>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24" name="Rectangle 439"/>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25" name="Rectangle 440"/>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26" name="Rectangle 441"/>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27" name="Rectangle 442"/>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28" name="Rectangle 443"/>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29" name="Rectangle 444"/>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0" name="Rectangle 445"/>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1" name="Rectangle 446"/>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91" name="Text Box 447"/>
              <p:cNvSpPr txBox="1">
                <a:spLocks noChangeArrowheads="1"/>
              </p:cNvSpPr>
              <p:nvPr/>
            </p:nvSpPr>
            <p:spPr bwMode="auto">
              <a:xfrm>
                <a:off x="4601" y="1105"/>
                <a:ext cx="682" cy="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200" b="0">
                    <a:solidFill>
                      <a:schemeClr val="hlink"/>
                    </a:solidFill>
                    <a:latin typeface="Gill Sans" charset="0"/>
                    <a:cs typeface="Gill Sans" charset="0"/>
                  </a:rPr>
                  <a:t>Clusters</a:t>
                </a:r>
              </a:p>
            </p:txBody>
          </p:sp>
          <p:sp>
            <p:nvSpPr>
              <p:cNvPr id="41492" name="Text Box 448"/>
              <p:cNvSpPr txBox="1">
                <a:spLocks noChangeArrowheads="1"/>
              </p:cNvSpPr>
              <p:nvPr/>
            </p:nvSpPr>
            <p:spPr bwMode="auto">
              <a:xfrm>
                <a:off x="4380" y="854"/>
                <a:ext cx="1164" cy="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200" b="0">
                    <a:solidFill>
                      <a:schemeClr val="hlink"/>
                    </a:solidFill>
                    <a:latin typeface="Gill Sans" charset="0"/>
                    <a:cs typeface="Gill Sans" charset="0"/>
                  </a:rPr>
                  <a:t>Massive Cluster</a:t>
                </a:r>
              </a:p>
            </p:txBody>
          </p:sp>
          <p:grpSp>
            <p:nvGrpSpPr>
              <p:cNvPr id="41493" name="Group 449"/>
              <p:cNvGrpSpPr>
                <a:grpSpLocks/>
              </p:cNvGrpSpPr>
              <p:nvPr/>
            </p:nvGrpSpPr>
            <p:grpSpPr bwMode="auto">
              <a:xfrm>
                <a:off x="3324" y="987"/>
                <a:ext cx="1708" cy="431"/>
                <a:chOff x="1450" y="1101"/>
                <a:chExt cx="2970" cy="997"/>
              </a:xfrm>
            </p:grpSpPr>
            <p:sp>
              <p:nvSpPr>
                <p:cNvPr id="41494" name="Oval 450"/>
                <p:cNvSpPr>
                  <a:spLocks noChangeArrowheads="1"/>
                </p:cNvSpPr>
                <p:nvPr/>
              </p:nvSpPr>
              <p:spPr bwMode="auto">
                <a:xfrm>
                  <a:off x="1984" y="1682"/>
                  <a:ext cx="1760" cy="119"/>
                </a:xfrm>
                <a:prstGeom prst="ellipse">
                  <a:avLst/>
                </a:prstGeom>
                <a:solidFill>
                  <a:srgbClr val="03FBEF"/>
                </a:solidFill>
                <a:ln w="12700">
                  <a:solidFill>
                    <a:schemeClr val="tx2"/>
                  </a:solidFill>
                  <a:round/>
                  <a:headEnd type="none" w="sm" len="sm"/>
                  <a:tailEnd type="none" w="sm" len="sm"/>
                </a:ln>
              </p:spPr>
              <p:txBody>
                <a:bodyPr wrap="none" anchor="ctr"/>
                <a:lstStyle/>
                <a:p>
                  <a:pPr algn="ctr"/>
                  <a:r>
                    <a:rPr lang="en-US" sz="1200" b="0">
                      <a:solidFill>
                        <a:schemeClr val="hlink"/>
                      </a:solidFill>
                      <a:latin typeface="Gill Sans" charset="0"/>
                      <a:cs typeface="Gill Sans" charset="0"/>
                    </a:rPr>
                    <a:t>Gigabit Ethernet</a:t>
                  </a:r>
                  <a:endParaRPr lang="en-US" sz="1200" b="0">
                    <a:latin typeface="Gill Sans" charset="0"/>
                    <a:cs typeface="Gill Sans" charset="0"/>
                  </a:endParaRPr>
                </a:p>
              </p:txBody>
            </p:sp>
            <p:sp>
              <p:nvSpPr>
                <p:cNvPr id="41495" name="Line 451"/>
                <p:cNvSpPr>
                  <a:spLocks noChangeShapeType="1"/>
                </p:cNvSpPr>
                <p:nvPr/>
              </p:nvSpPr>
              <p:spPr bwMode="auto">
                <a:xfrm>
                  <a:off x="2104" y="1471"/>
                  <a:ext cx="0" cy="238"/>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496" name="Line 452"/>
                <p:cNvSpPr>
                  <a:spLocks noChangeShapeType="1"/>
                </p:cNvSpPr>
                <p:nvPr/>
              </p:nvSpPr>
              <p:spPr bwMode="auto">
                <a:xfrm>
                  <a:off x="2232" y="1485"/>
                  <a:ext cx="0" cy="229"/>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497" name="Line 453"/>
                <p:cNvSpPr>
                  <a:spLocks noChangeShapeType="1"/>
                </p:cNvSpPr>
                <p:nvPr/>
              </p:nvSpPr>
              <p:spPr bwMode="auto">
                <a:xfrm flipH="1">
                  <a:off x="2360" y="1512"/>
                  <a:ext cx="0" cy="17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498" name="Line 454"/>
                <p:cNvSpPr>
                  <a:spLocks noChangeShapeType="1"/>
                </p:cNvSpPr>
                <p:nvPr/>
              </p:nvSpPr>
              <p:spPr bwMode="auto">
                <a:xfrm>
                  <a:off x="2472" y="1531"/>
                  <a:ext cx="0" cy="15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499" name="Line 455"/>
                <p:cNvSpPr>
                  <a:spLocks noChangeShapeType="1"/>
                </p:cNvSpPr>
                <p:nvPr/>
              </p:nvSpPr>
              <p:spPr bwMode="auto">
                <a:xfrm>
                  <a:off x="2560" y="1590"/>
                  <a:ext cx="0" cy="10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00" name="Line 456"/>
                <p:cNvSpPr>
                  <a:spLocks noChangeShapeType="1"/>
                </p:cNvSpPr>
                <p:nvPr/>
              </p:nvSpPr>
              <p:spPr bwMode="auto">
                <a:xfrm>
                  <a:off x="2680" y="1599"/>
                  <a:ext cx="0" cy="88"/>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01" name="Line 457"/>
                <p:cNvSpPr>
                  <a:spLocks noChangeShapeType="1"/>
                </p:cNvSpPr>
                <p:nvPr/>
              </p:nvSpPr>
              <p:spPr bwMode="auto">
                <a:xfrm>
                  <a:off x="2808" y="1636"/>
                  <a:ext cx="0" cy="5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02" name="Line 458"/>
                <p:cNvSpPr>
                  <a:spLocks noChangeShapeType="1"/>
                </p:cNvSpPr>
                <p:nvPr/>
              </p:nvSpPr>
              <p:spPr bwMode="auto">
                <a:xfrm>
                  <a:off x="2944" y="1650"/>
                  <a:ext cx="0" cy="37"/>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03" name="Line 459"/>
                <p:cNvSpPr>
                  <a:spLocks noChangeShapeType="1"/>
                </p:cNvSpPr>
                <p:nvPr/>
              </p:nvSpPr>
              <p:spPr bwMode="auto">
                <a:xfrm>
                  <a:off x="3168" y="1567"/>
                  <a:ext cx="0" cy="11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04" name="Line 460"/>
                <p:cNvSpPr>
                  <a:spLocks noChangeShapeType="1"/>
                </p:cNvSpPr>
                <p:nvPr/>
              </p:nvSpPr>
              <p:spPr bwMode="auto">
                <a:xfrm>
                  <a:off x="3312" y="1480"/>
                  <a:ext cx="0" cy="21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05" name="Line 461"/>
                <p:cNvSpPr>
                  <a:spLocks noChangeShapeType="1"/>
                </p:cNvSpPr>
                <p:nvPr/>
              </p:nvSpPr>
              <p:spPr bwMode="auto">
                <a:xfrm>
                  <a:off x="3448" y="1352"/>
                  <a:ext cx="0" cy="344"/>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06" name="Line 462"/>
                <p:cNvSpPr>
                  <a:spLocks noChangeShapeType="1"/>
                </p:cNvSpPr>
                <p:nvPr/>
              </p:nvSpPr>
              <p:spPr bwMode="auto">
                <a:xfrm>
                  <a:off x="3640" y="1237"/>
                  <a:ext cx="0" cy="482"/>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07" name="Oval 463"/>
                <p:cNvSpPr>
                  <a:spLocks noChangeArrowheads="1"/>
                </p:cNvSpPr>
                <p:nvPr/>
              </p:nvSpPr>
              <p:spPr bwMode="auto">
                <a:xfrm rot="2527473">
                  <a:off x="1450" y="1533"/>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508" name="Oval 464"/>
                <p:cNvSpPr>
                  <a:spLocks noChangeArrowheads="1"/>
                </p:cNvSpPr>
                <p:nvPr/>
              </p:nvSpPr>
              <p:spPr bwMode="auto">
                <a:xfrm rot="2527473">
                  <a:off x="1450" y="2006"/>
                  <a:ext cx="71"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509" name="Oval 465"/>
                <p:cNvSpPr>
                  <a:spLocks noChangeArrowheads="1"/>
                </p:cNvSpPr>
                <p:nvPr/>
              </p:nvSpPr>
              <p:spPr bwMode="auto">
                <a:xfrm rot="2527473">
                  <a:off x="2114" y="1991"/>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510" name="Oval 466"/>
                <p:cNvSpPr>
                  <a:spLocks noChangeArrowheads="1"/>
                </p:cNvSpPr>
                <p:nvPr/>
              </p:nvSpPr>
              <p:spPr bwMode="auto">
                <a:xfrm rot="2527473">
                  <a:off x="2884" y="1973"/>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511" name="Oval 467"/>
                <p:cNvSpPr>
                  <a:spLocks noChangeArrowheads="1"/>
                </p:cNvSpPr>
                <p:nvPr/>
              </p:nvSpPr>
              <p:spPr bwMode="auto">
                <a:xfrm rot="2527473">
                  <a:off x="1500" y="1829"/>
                  <a:ext cx="64" cy="91"/>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512" name="Oval 468"/>
                <p:cNvSpPr>
                  <a:spLocks noChangeArrowheads="1"/>
                </p:cNvSpPr>
                <p:nvPr/>
              </p:nvSpPr>
              <p:spPr bwMode="auto">
                <a:xfrm rot="2527473">
                  <a:off x="3560" y="1951"/>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513" name="Oval 469"/>
                <p:cNvSpPr>
                  <a:spLocks noChangeArrowheads="1"/>
                </p:cNvSpPr>
                <p:nvPr/>
              </p:nvSpPr>
              <p:spPr bwMode="auto">
                <a:xfrm rot="2527473">
                  <a:off x="4152" y="1834"/>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514" name="Oval 470"/>
                <p:cNvSpPr>
                  <a:spLocks noChangeArrowheads="1"/>
                </p:cNvSpPr>
                <p:nvPr/>
              </p:nvSpPr>
              <p:spPr bwMode="auto">
                <a:xfrm rot="2527473">
                  <a:off x="4356" y="1485"/>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515" name="Line 471"/>
                <p:cNvSpPr>
                  <a:spLocks noChangeShapeType="1"/>
                </p:cNvSpPr>
                <p:nvPr/>
              </p:nvSpPr>
              <p:spPr bwMode="auto">
                <a:xfrm>
                  <a:off x="1522" y="1578"/>
                  <a:ext cx="510" cy="141"/>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16" name="Line 472"/>
                <p:cNvSpPr>
                  <a:spLocks noChangeShapeType="1"/>
                </p:cNvSpPr>
                <p:nvPr/>
              </p:nvSpPr>
              <p:spPr bwMode="auto">
                <a:xfrm flipV="1">
                  <a:off x="1546" y="1781"/>
                  <a:ext cx="654" cy="25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17" name="Line 473"/>
                <p:cNvSpPr>
                  <a:spLocks noChangeShapeType="1"/>
                </p:cNvSpPr>
                <p:nvPr/>
              </p:nvSpPr>
              <p:spPr bwMode="auto">
                <a:xfrm flipV="1">
                  <a:off x="2188" y="1791"/>
                  <a:ext cx="228" cy="21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18" name="Line 474"/>
                <p:cNvSpPr>
                  <a:spLocks noChangeShapeType="1"/>
                </p:cNvSpPr>
                <p:nvPr/>
              </p:nvSpPr>
              <p:spPr bwMode="auto">
                <a:xfrm flipH="1" flipV="1">
                  <a:off x="2818" y="1798"/>
                  <a:ext cx="108" cy="203"/>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19" name="Line 475"/>
                <p:cNvSpPr>
                  <a:spLocks noChangeShapeType="1"/>
                </p:cNvSpPr>
                <p:nvPr/>
              </p:nvSpPr>
              <p:spPr bwMode="auto">
                <a:xfrm flipH="1" flipV="1">
                  <a:off x="3388" y="1784"/>
                  <a:ext cx="192" cy="192"/>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20" name="Line 476"/>
                <p:cNvSpPr>
                  <a:spLocks noChangeShapeType="1"/>
                </p:cNvSpPr>
                <p:nvPr/>
              </p:nvSpPr>
              <p:spPr bwMode="auto">
                <a:xfrm flipH="1" flipV="1">
                  <a:off x="3706" y="1743"/>
                  <a:ext cx="462" cy="12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21" name="Line 477"/>
                <p:cNvSpPr>
                  <a:spLocks noChangeShapeType="1"/>
                </p:cNvSpPr>
                <p:nvPr/>
              </p:nvSpPr>
              <p:spPr bwMode="auto">
                <a:xfrm flipH="1">
                  <a:off x="3694" y="1540"/>
                  <a:ext cx="648" cy="179"/>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22" name="Line 478"/>
                <p:cNvSpPr>
                  <a:spLocks noChangeShapeType="1"/>
                </p:cNvSpPr>
                <p:nvPr/>
              </p:nvSpPr>
              <p:spPr bwMode="auto">
                <a:xfrm>
                  <a:off x="1500" y="1101"/>
                  <a:ext cx="582" cy="62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grpSp>
        </p:grpSp>
      </p:grpSp>
      <p:grpSp>
        <p:nvGrpSpPr>
          <p:cNvPr id="40980" name="Group 17"/>
          <p:cNvGrpSpPr>
            <a:grpSpLocks/>
          </p:cNvGrpSpPr>
          <p:nvPr/>
        </p:nvGrpSpPr>
        <p:grpSpPr bwMode="auto">
          <a:xfrm>
            <a:off x="7620000" y="457200"/>
            <a:ext cx="2978150" cy="1428750"/>
            <a:chOff x="2796" y="671"/>
            <a:chExt cx="2716" cy="1304"/>
          </a:xfrm>
        </p:grpSpPr>
        <p:grpSp>
          <p:nvGrpSpPr>
            <p:cNvPr id="40981" name="Group 18"/>
            <p:cNvGrpSpPr>
              <a:grpSpLocks/>
            </p:cNvGrpSpPr>
            <p:nvPr/>
          </p:nvGrpSpPr>
          <p:grpSpPr bwMode="auto">
            <a:xfrm>
              <a:off x="3227" y="1844"/>
              <a:ext cx="513" cy="131"/>
              <a:chOff x="2201" y="2688"/>
              <a:chExt cx="1946" cy="577"/>
            </a:xfrm>
          </p:grpSpPr>
          <p:sp>
            <p:nvSpPr>
              <p:cNvPr id="41429" name="AutoShape 19"/>
              <p:cNvSpPr>
                <a:spLocks noChangeArrowheads="1"/>
              </p:cNvSpPr>
              <p:nvPr/>
            </p:nvSpPr>
            <p:spPr bwMode="auto">
              <a:xfrm>
                <a:off x="2934" y="302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0" name="AutoShape 20"/>
              <p:cNvSpPr>
                <a:spLocks noChangeArrowheads="1"/>
              </p:cNvSpPr>
              <p:nvPr/>
            </p:nvSpPr>
            <p:spPr bwMode="auto">
              <a:xfrm>
                <a:off x="3030" y="31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1" name="AutoShape 21"/>
              <p:cNvSpPr>
                <a:spLocks noChangeArrowheads="1"/>
              </p:cNvSpPr>
              <p:nvPr/>
            </p:nvSpPr>
            <p:spPr bwMode="auto">
              <a:xfrm>
                <a:off x="3329" y="28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2" name="AutoShape 22"/>
              <p:cNvSpPr>
                <a:spLocks noChangeArrowheads="1"/>
              </p:cNvSpPr>
              <p:nvPr/>
            </p:nvSpPr>
            <p:spPr bwMode="auto">
              <a:xfrm>
                <a:off x="3425" y="301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3" name="AutoShape 23"/>
              <p:cNvSpPr>
                <a:spLocks noChangeArrowheads="1"/>
              </p:cNvSpPr>
              <p:nvPr/>
            </p:nvSpPr>
            <p:spPr bwMode="auto">
              <a:xfrm>
                <a:off x="3570" y="2688"/>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4" name="AutoShape 24"/>
              <p:cNvSpPr>
                <a:spLocks noChangeArrowheads="1"/>
              </p:cNvSpPr>
              <p:nvPr/>
            </p:nvSpPr>
            <p:spPr bwMode="auto">
              <a:xfrm>
                <a:off x="3666" y="2884"/>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5" name="AutoShape 25"/>
              <p:cNvSpPr>
                <a:spLocks noChangeArrowheads="1"/>
              </p:cNvSpPr>
              <p:nvPr/>
            </p:nvSpPr>
            <p:spPr bwMode="auto">
              <a:xfrm>
                <a:off x="3026" y="278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6" name="AutoShape 26"/>
              <p:cNvSpPr>
                <a:spLocks noChangeArrowheads="1"/>
              </p:cNvSpPr>
              <p:nvPr/>
            </p:nvSpPr>
            <p:spPr bwMode="auto">
              <a:xfrm>
                <a:off x="2201" y="296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7" name="AutoShape 27"/>
              <p:cNvSpPr>
                <a:spLocks noChangeArrowheads="1"/>
              </p:cNvSpPr>
              <p:nvPr/>
            </p:nvSpPr>
            <p:spPr bwMode="auto">
              <a:xfrm>
                <a:off x="2297" y="30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8" name="AutoShape 28"/>
              <p:cNvSpPr>
                <a:spLocks noChangeArrowheads="1"/>
              </p:cNvSpPr>
              <p:nvPr/>
            </p:nvSpPr>
            <p:spPr bwMode="auto">
              <a:xfrm>
                <a:off x="2596" y="27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9" name="AutoShape 29"/>
              <p:cNvSpPr>
                <a:spLocks noChangeArrowheads="1"/>
              </p:cNvSpPr>
              <p:nvPr/>
            </p:nvSpPr>
            <p:spPr bwMode="auto">
              <a:xfrm>
                <a:off x="2692" y="295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40" name="AutoShape 30"/>
              <p:cNvSpPr>
                <a:spLocks noChangeArrowheads="1"/>
              </p:cNvSpPr>
              <p:nvPr/>
            </p:nvSpPr>
            <p:spPr bwMode="auto">
              <a:xfrm>
                <a:off x="3870" y="2941"/>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41" name="AutoShape 31"/>
              <p:cNvSpPr>
                <a:spLocks noChangeArrowheads="1"/>
              </p:cNvSpPr>
              <p:nvPr/>
            </p:nvSpPr>
            <p:spPr bwMode="auto">
              <a:xfrm>
                <a:off x="3966" y="3037"/>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82" name="Group 32"/>
            <p:cNvGrpSpPr>
              <a:grpSpLocks/>
            </p:cNvGrpSpPr>
            <p:nvPr/>
          </p:nvGrpSpPr>
          <p:grpSpPr bwMode="auto">
            <a:xfrm>
              <a:off x="3899" y="1843"/>
              <a:ext cx="513" cy="131"/>
              <a:chOff x="2201" y="2688"/>
              <a:chExt cx="1946" cy="577"/>
            </a:xfrm>
          </p:grpSpPr>
          <p:sp>
            <p:nvSpPr>
              <p:cNvPr id="41416" name="AutoShape 33"/>
              <p:cNvSpPr>
                <a:spLocks noChangeArrowheads="1"/>
              </p:cNvSpPr>
              <p:nvPr/>
            </p:nvSpPr>
            <p:spPr bwMode="auto">
              <a:xfrm>
                <a:off x="2934" y="3023"/>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7" name="AutoShape 34"/>
              <p:cNvSpPr>
                <a:spLocks noChangeArrowheads="1"/>
              </p:cNvSpPr>
              <p:nvPr/>
            </p:nvSpPr>
            <p:spPr bwMode="auto">
              <a:xfrm>
                <a:off x="3030" y="311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8" name="AutoShape 35"/>
              <p:cNvSpPr>
                <a:spLocks noChangeArrowheads="1"/>
              </p:cNvSpPr>
              <p:nvPr/>
            </p:nvSpPr>
            <p:spPr bwMode="auto">
              <a:xfrm>
                <a:off x="3329" y="281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9" name="AutoShape 36"/>
              <p:cNvSpPr>
                <a:spLocks noChangeArrowheads="1"/>
              </p:cNvSpPr>
              <p:nvPr/>
            </p:nvSpPr>
            <p:spPr bwMode="auto">
              <a:xfrm>
                <a:off x="3425" y="3015"/>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0" name="AutoShape 37"/>
              <p:cNvSpPr>
                <a:spLocks noChangeArrowheads="1"/>
              </p:cNvSpPr>
              <p:nvPr/>
            </p:nvSpPr>
            <p:spPr bwMode="auto">
              <a:xfrm>
                <a:off x="3570" y="2688"/>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1" name="AutoShape 38"/>
              <p:cNvSpPr>
                <a:spLocks noChangeArrowheads="1"/>
              </p:cNvSpPr>
              <p:nvPr/>
            </p:nvSpPr>
            <p:spPr bwMode="auto">
              <a:xfrm>
                <a:off x="3666" y="2884"/>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2" name="AutoShape 39"/>
              <p:cNvSpPr>
                <a:spLocks noChangeArrowheads="1"/>
              </p:cNvSpPr>
              <p:nvPr/>
            </p:nvSpPr>
            <p:spPr bwMode="auto">
              <a:xfrm>
                <a:off x="3026" y="278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3" name="AutoShape 40"/>
              <p:cNvSpPr>
                <a:spLocks noChangeArrowheads="1"/>
              </p:cNvSpPr>
              <p:nvPr/>
            </p:nvSpPr>
            <p:spPr bwMode="auto">
              <a:xfrm>
                <a:off x="2201" y="2963"/>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4" name="AutoShape 41"/>
              <p:cNvSpPr>
                <a:spLocks noChangeArrowheads="1"/>
              </p:cNvSpPr>
              <p:nvPr/>
            </p:nvSpPr>
            <p:spPr bwMode="auto">
              <a:xfrm>
                <a:off x="2297" y="305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5" name="AutoShape 42"/>
              <p:cNvSpPr>
                <a:spLocks noChangeArrowheads="1"/>
              </p:cNvSpPr>
              <p:nvPr/>
            </p:nvSpPr>
            <p:spPr bwMode="auto">
              <a:xfrm>
                <a:off x="2596" y="275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6" name="AutoShape 43"/>
              <p:cNvSpPr>
                <a:spLocks noChangeArrowheads="1"/>
              </p:cNvSpPr>
              <p:nvPr/>
            </p:nvSpPr>
            <p:spPr bwMode="auto">
              <a:xfrm>
                <a:off x="2692" y="2955"/>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7" name="AutoShape 44"/>
              <p:cNvSpPr>
                <a:spLocks noChangeArrowheads="1"/>
              </p:cNvSpPr>
              <p:nvPr/>
            </p:nvSpPr>
            <p:spPr bwMode="auto">
              <a:xfrm>
                <a:off x="3870" y="2941"/>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8" name="AutoShape 45"/>
              <p:cNvSpPr>
                <a:spLocks noChangeArrowheads="1"/>
              </p:cNvSpPr>
              <p:nvPr/>
            </p:nvSpPr>
            <p:spPr bwMode="auto">
              <a:xfrm>
                <a:off x="3966" y="3037"/>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83" name="Group 46"/>
            <p:cNvGrpSpPr>
              <a:grpSpLocks/>
            </p:cNvGrpSpPr>
            <p:nvPr/>
          </p:nvGrpSpPr>
          <p:grpSpPr bwMode="auto">
            <a:xfrm>
              <a:off x="4503" y="1773"/>
              <a:ext cx="513" cy="132"/>
              <a:chOff x="2201" y="2688"/>
              <a:chExt cx="1946" cy="577"/>
            </a:xfrm>
          </p:grpSpPr>
          <p:sp>
            <p:nvSpPr>
              <p:cNvPr id="41403" name="AutoShape 47"/>
              <p:cNvSpPr>
                <a:spLocks noChangeArrowheads="1"/>
              </p:cNvSpPr>
              <p:nvPr/>
            </p:nvSpPr>
            <p:spPr bwMode="auto">
              <a:xfrm>
                <a:off x="2934" y="3023"/>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4" name="AutoShape 48"/>
              <p:cNvSpPr>
                <a:spLocks noChangeArrowheads="1"/>
              </p:cNvSpPr>
              <p:nvPr/>
            </p:nvSpPr>
            <p:spPr bwMode="auto">
              <a:xfrm>
                <a:off x="3030" y="311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5" name="AutoShape 49"/>
              <p:cNvSpPr>
                <a:spLocks noChangeArrowheads="1"/>
              </p:cNvSpPr>
              <p:nvPr/>
            </p:nvSpPr>
            <p:spPr bwMode="auto">
              <a:xfrm>
                <a:off x="3329" y="281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6" name="AutoShape 50"/>
              <p:cNvSpPr>
                <a:spLocks noChangeArrowheads="1"/>
              </p:cNvSpPr>
              <p:nvPr/>
            </p:nvSpPr>
            <p:spPr bwMode="auto">
              <a:xfrm>
                <a:off x="3425" y="3015"/>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7" name="AutoShape 51"/>
              <p:cNvSpPr>
                <a:spLocks noChangeArrowheads="1"/>
              </p:cNvSpPr>
              <p:nvPr/>
            </p:nvSpPr>
            <p:spPr bwMode="auto">
              <a:xfrm>
                <a:off x="3570" y="2688"/>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8" name="AutoShape 52"/>
              <p:cNvSpPr>
                <a:spLocks noChangeArrowheads="1"/>
              </p:cNvSpPr>
              <p:nvPr/>
            </p:nvSpPr>
            <p:spPr bwMode="auto">
              <a:xfrm>
                <a:off x="3666" y="2884"/>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9" name="AutoShape 53"/>
              <p:cNvSpPr>
                <a:spLocks noChangeArrowheads="1"/>
              </p:cNvSpPr>
              <p:nvPr/>
            </p:nvSpPr>
            <p:spPr bwMode="auto">
              <a:xfrm>
                <a:off x="3026" y="278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0" name="AutoShape 54"/>
              <p:cNvSpPr>
                <a:spLocks noChangeArrowheads="1"/>
              </p:cNvSpPr>
              <p:nvPr/>
            </p:nvSpPr>
            <p:spPr bwMode="auto">
              <a:xfrm>
                <a:off x="2201" y="2963"/>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1" name="AutoShape 55"/>
              <p:cNvSpPr>
                <a:spLocks noChangeArrowheads="1"/>
              </p:cNvSpPr>
              <p:nvPr/>
            </p:nvSpPr>
            <p:spPr bwMode="auto">
              <a:xfrm>
                <a:off x="2297" y="305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2" name="AutoShape 56"/>
              <p:cNvSpPr>
                <a:spLocks noChangeArrowheads="1"/>
              </p:cNvSpPr>
              <p:nvPr/>
            </p:nvSpPr>
            <p:spPr bwMode="auto">
              <a:xfrm>
                <a:off x="2596" y="275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3" name="AutoShape 57"/>
              <p:cNvSpPr>
                <a:spLocks noChangeArrowheads="1"/>
              </p:cNvSpPr>
              <p:nvPr/>
            </p:nvSpPr>
            <p:spPr bwMode="auto">
              <a:xfrm>
                <a:off x="2692" y="2955"/>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4" name="AutoShape 58"/>
              <p:cNvSpPr>
                <a:spLocks noChangeArrowheads="1"/>
              </p:cNvSpPr>
              <p:nvPr/>
            </p:nvSpPr>
            <p:spPr bwMode="auto">
              <a:xfrm>
                <a:off x="3870" y="2941"/>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5" name="AutoShape 59"/>
              <p:cNvSpPr>
                <a:spLocks noChangeArrowheads="1"/>
              </p:cNvSpPr>
              <p:nvPr/>
            </p:nvSpPr>
            <p:spPr bwMode="auto">
              <a:xfrm>
                <a:off x="3966" y="3037"/>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0984" name="Line 60"/>
            <p:cNvSpPr>
              <a:spLocks noChangeShapeType="1"/>
            </p:cNvSpPr>
            <p:nvPr/>
          </p:nvSpPr>
          <p:spPr bwMode="auto">
            <a:xfrm flipH="1">
              <a:off x="3290" y="1425"/>
              <a:ext cx="831" cy="424"/>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0985" name="Line 61"/>
            <p:cNvSpPr>
              <a:spLocks noChangeShapeType="1"/>
            </p:cNvSpPr>
            <p:nvPr/>
          </p:nvSpPr>
          <p:spPr bwMode="auto">
            <a:xfrm flipH="1">
              <a:off x="3659" y="1431"/>
              <a:ext cx="460" cy="405"/>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0986" name="Line 62"/>
            <p:cNvSpPr>
              <a:spLocks noChangeShapeType="1"/>
            </p:cNvSpPr>
            <p:nvPr/>
          </p:nvSpPr>
          <p:spPr bwMode="auto">
            <a:xfrm flipH="1">
              <a:off x="3921" y="1545"/>
              <a:ext cx="277" cy="326"/>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0987" name="Line 63"/>
            <p:cNvSpPr>
              <a:spLocks noChangeShapeType="1"/>
            </p:cNvSpPr>
            <p:nvPr/>
          </p:nvSpPr>
          <p:spPr bwMode="auto">
            <a:xfrm>
              <a:off x="4195" y="1551"/>
              <a:ext cx="147" cy="315"/>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0988" name="Group 64"/>
            <p:cNvGrpSpPr>
              <a:grpSpLocks/>
            </p:cNvGrpSpPr>
            <p:nvPr/>
          </p:nvGrpSpPr>
          <p:grpSpPr bwMode="auto">
            <a:xfrm>
              <a:off x="2796" y="1732"/>
              <a:ext cx="513" cy="132"/>
              <a:chOff x="2201" y="2688"/>
              <a:chExt cx="1946" cy="577"/>
            </a:xfrm>
          </p:grpSpPr>
          <p:sp>
            <p:nvSpPr>
              <p:cNvPr id="41390" name="AutoShape 65"/>
              <p:cNvSpPr>
                <a:spLocks noChangeArrowheads="1"/>
              </p:cNvSpPr>
              <p:nvPr/>
            </p:nvSpPr>
            <p:spPr bwMode="auto">
              <a:xfrm>
                <a:off x="2934" y="302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1" name="AutoShape 66"/>
              <p:cNvSpPr>
                <a:spLocks noChangeArrowheads="1"/>
              </p:cNvSpPr>
              <p:nvPr/>
            </p:nvSpPr>
            <p:spPr bwMode="auto">
              <a:xfrm>
                <a:off x="3030" y="31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2" name="AutoShape 67"/>
              <p:cNvSpPr>
                <a:spLocks noChangeArrowheads="1"/>
              </p:cNvSpPr>
              <p:nvPr/>
            </p:nvSpPr>
            <p:spPr bwMode="auto">
              <a:xfrm>
                <a:off x="3329" y="28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3" name="AutoShape 68"/>
              <p:cNvSpPr>
                <a:spLocks noChangeArrowheads="1"/>
              </p:cNvSpPr>
              <p:nvPr/>
            </p:nvSpPr>
            <p:spPr bwMode="auto">
              <a:xfrm>
                <a:off x="3425" y="301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4" name="AutoShape 69"/>
              <p:cNvSpPr>
                <a:spLocks noChangeArrowheads="1"/>
              </p:cNvSpPr>
              <p:nvPr/>
            </p:nvSpPr>
            <p:spPr bwMode="auto">
              <a:xfrm>
                <a:off x="3570" y="2688"/>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5" name="AutoShape 70"/>
              <p:cNvSpPr>
                <a:spLocks noChangeArrowheads="1"/>
              </p:cNvSpPr>
              <p:nvPr/>
            </p:nvSpPr>
            <p:spPr bwMode="auto">
              <a:xfrm>
                <a:off x="3666" y="2884"/>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6" name="AutoShape 71"/>
              <p:cNvSpPr>
                <a:spLocks noChangeArrowheads="1"/>
              </p:cNvSpPr>
              <p:nvPr/>
            </p:nvSpPr>
            <p:spPr bwMode="auto">
              <a:xfrm>
                <a:off x="3026" y="278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7" name="AutoShape 72"/>
              <p:cNvSpPr>
                <a:spLocks noChangeArrowheads="1"/>
              </p:cNvSpPr>
              <p:nvPr/>
            </p:nvSpPr>
            <p:spPr bwMode="auto">
              <a:xfrm>
                <a:off x="2201" y="296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8" name="AutoShape 73"/>
              <p:cNvSpPr>
                <a:spLocks noChangeArrowheads="1"/>
              </p:cNvSpPr>
              <p:nvPr/>
            </p:nvSpPr>
            <p:spPr bwMode="auto">
              <a:xfrm>
                <a:off x="2297" y="30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9" name="AutoShape 74"/>
              <p:cNvSpPr>
                <a:spLocks noChangeArrowheads="1"/>
              </p:cNvSpPr>
              <p:nvPr/>
            </p:nvSpPr>
            <p:spPr bwMode="auto">
              <a:xfrm>
                <a:off x="2596" y="27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0" name="AutoShape 75"/>
              <p:cNvSpPr>
                <a:spLocks noChangeArrowheads="1"/>
              </p:cNvSpPr>
              <p:nvPr/>
            </p:nvSpPr>
            <p:spPr bwMode="auto">
              <a:xfrm>
                <a:off x="2692" y="295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1" name="AutoShape 76"/>
              <p:cNvSpPr>
                <a:spLocks noChangeArrowheads="1"/>
              </p:cNvSpPr>
              <p:nvPr/>
            </p:nvSpPr>
            <p:spPr bwMode="auto">
              <a:xfrm>
                <a:off x="3870" y="2941"/>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2" name="AutoShape 77"/>
              <p:cNvSpPr>
                <a:spLocks noChangeArrowheads="1"/>
              </p:cNvSpPr>
              <p:nvPr/>
            </p:nvSpPr>
            <p:spPr bwMode="auto">
              <a:xfrm>
                <a:off x="3966" y="3037"/>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0989" name="Line 78"/>
            <p:cNvSpPr>
              <a:spLocks noChangeShapeType="1"/>
            </p:cNvSpPr>
            <p:nvPr/>
          </p:nvSpPr>
          <p:spPr bwMode="auto">
            <a:xfrm flipH="1">
              <a:off x="2896" y="1427"/>
              <a:ext cx="543" cy="366"/>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0990" name="Group 79"/>
            <p:cNvGrpSpPr>
              <a:grpSpLocks/>
            </p:cNvGrpSpPr>
            <p:nvPr/>
          </p:nvGrpSpPr>
          <p:grpSpPr bwMode="auto">
            <a:xfrm>
              <a:off x="4878" y="1324"/>
              <a:ext cx="184" cy="73"/>
              <a:chOff x="1024" y="3264"/>
              <a:chExt cx="320" cy="296"/>
            </a:xfrm>
          </p:grpSpPr>
          <p:sp>
            <p:nvSpPr>
              <p:cNvPr id="41386" name="Rectangle 80"/>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7" name="Rectangle 81"/>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8" name="Rectangle 82"/>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9" name="Rectangle 83"/>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91" name="Group 84"/>
            <p:cNvGrpSpPr>
              <a:grpSpLocks/>
            </p:cNvGrpSpPr>
            <p:nvPr/>
          </p:nvGrpSpPr>
          <p:grpSpPr bwMode="auto">
            <a:xfrm>
              <a:off x="3658" y="909"/>
              <a:ext cx="990" cy="315"/>
              <a:chOff x="1832" y="1576"/>
              <a:chExt cx="1720" cy="1272"/>
            </a:xfrm>
          </p:grpSpPr>
          <p:grpSp>
            <p:nvGrpSpPr>
              <p:cNvPr id="41238" name="Group 85"/>
              <p:cNvGrpSpPr>
                <a:grpSpLocks/>
              </p:cNvGrpSpPr>
              <p:nvPr/>
            </p:nvGrpSpPr>
            <p:grpSpPr bwMode="auto">
              <a:xfrm>
                <a:off x="1832" y="1992"/>
                <a:ext cx="888" cy="648"/>
                <a:chOff x="1752" y="2224"/>
                <a:chExt cx="888" cy="648"/>
              </a:xfrm>
            </p:grpSpPr>
            <p:grpSp>
              <p:nvGrpSpPr>
                <p:cNvPr id="41350" name="Group 86"/>
                <p:cNvGrpSpPr>
                  <a:grpSpLocks/>
                </p:cNvGrpSpPr>
                <p:nvPr/>
              </p:nvGrpSpPr>
              <p:grpSpPr bwMode="auto">
                <a:xfrm>
                  <a:off x="1752" y="2224"/>
                  <a:ext cx="496" cy="528"/>
                  <a:chOff x="2016" y="2000"/>
                  <a:chExt cx="496" cy="528"/>
                </a:xfrm>
              </p:grpSpPr>
              <p:sp>
                <p:nvSpPr>
                  <p:cNvPr id="41378" name="Rectangle 87"/>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79" name="Rectangle 88"/>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0" name="Rectangle 89"/>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1" name="Rectangle 90"/>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2" name="Rectangle 91"/>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3" name="Rectangle 92"/>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4" name="Rectangle 93"/>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5" name="Rectangle 94"/>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351" name="Group 95"/>
                <p:cNvGrpSpPr>
                  <a:grpSpLocks/>
                </p:cNvGrpSpPr>
                <p:nvPr/>
              </p:nvGrpSpPr>
              <p:grpSpPr bwMode="auto">
                <a:xfrm>
                  <a:off x="1896" y="2256"/>
                  <a:ext cx="496" cy="528"/>
                  <a:chOff x="2016" y="2000"/>
                  <a:chExt cx="496" cy="528"/>
                </a:xfrm>
              </p:grpSpPr>
              <p:sp>
                <p:nvSpPr>
                  <p:cNvPr id="41370" name="Rectangle 96"/>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71" name="Rectangle 97"/>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72" name="Rectangle 98"/>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73" name="Rectangle 99"/>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74" name="Rectangle 100"/>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75" name="Rectangle 101"/>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76" name="Rectangle 102"/>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77" name="Rectangle 103"/>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352" name="Group 104"/>
                <p:cNvGrpSpPr>
                  <a:grpSpLocks/>
                </p:cNvGrpSpPr>
                <p:nvPr/>
              </p:nvGrpSpPr>
              <p:grpSpPr bwMode="auto">
                <a:xfrm>
                  <a:off x="2000" y="2312"/>
                  <a:ext cx="496" cy="528"/>
                  <a:chOff x="2016" y="2000"/>
                  <a:chExt cx="496" cy="528"/>
                </a:xfrm>
              </p:grpSpPr>
              <p:sp>
                <p:nvSpPr>
                  <p:cNvPr id="41362" name="Rectangle 105"/>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3" name="Rectangle 106"/>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4" name="Rectangle 107"/>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5" name="Rectangle 108"/>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6" name="Rectangle 109"/>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7" name="Rectangle 110"/>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8" name="Rectangle 111"/>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9" name="Rectangle 112"/>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353" name="Group 113"/>
                <p:cNvGrpSpPr>
                  <a:grpSpLocks/>
                </p:cNvGrpSpPr>
                <p:nvPr/>
              </p:nvGrpSpPr>
              <p:grpSpPr bwMode="auto">
                <a:xfrm>
                  <a:off x="2144" y="2344"/>
                  <a:ext cx="496" cy="528"/>
                  <a:chOff x="2016" y="2000"/>
                  <a:chExt cx="496" cy="528"/>
                </a:xfrm>
              </p:grpSpPr>
              <p:sp>
                <p:nvSpPr>
                  <p:cNvPr id="41354" name="Rectangle 114"/>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55" name="Rectangle 115"/>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56" name="Rectangle 116"/>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57" name="Rectangle 117"/>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58" name="Rectangle 118"/>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59" name="Rectangle 119"/>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0" name="Rectangle 120"/>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1" name="Rectangle 121"/>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grpSp>
            <p:nvGrpSpPr>
              <p:cNvPr id="41239" name="Group 122"/>
              <p:cNvGrpSpPr>
                <a:grpSpLocks/>
              </p:cNvGrpSpPr>
              <p:nvPr/>
            </p:nvGrpSpPr>
            <p:grpSpPr bwMode="auto">
              <a:xfrm>
                <a:off x="2208" y="1576"/>
                <a:ext cx="888" cy="648"/>
                <a:chOff x="1800" y="1552"/>
                <a:chExt cx="888" cy="648"/>
              </a:xfrm>
            </p:grpSpPr>
            <p:grpSp>
              <p:nvGrpSpPr>
                <p:cNvPr id="41314" name="Group 123"/>
                <p:cNvGrpSpPr>
                  <a:grpSpLocks/>
                </p:cNvGrpSpPr>
                <p:nvPr/>
              </p:nvGrpSpPr>
              <p:grpSpPr bwMode="auto">
                <a:xfrm>
                  <a:off x="1800" y="1552"/>
                  <a:ext cx="496" cy="528"/>
                  <a:chOff x="2016" y="2000"/>
                  <a:chExt cx="496" cy="528"/>
                </a:xfrm>
              </p:grpSpPr>
              <p:sp>
                <p:nvSpPr>
                  <p:cNvPr id="41342" name="Rectangle 124"/>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3" name="Rectangle 125"/>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4" name="Rectangle 126"/>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5" name="Rectangle 127"/>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6" name="Rectangle 128"/>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7" name="Rectangle 129"/>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8" name="Rectangle 130"/>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9" name="Rectangle 131"/>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315" name="Group 132"/>
                <p:cNvGrpSpPr>
                  <a:grpSpLocks/>
                </p:cNvGrpSpPr>
                <p:nvPr/>
              </p:nvGrpSpPr>
              <p:grpSpPr bwMode="auto">
                <a:xfrm>
                  <a:off x="1944" y="1584"/>
                  <a:ext cx="496" cy="528"/>
                  <a:chOff x="2016" y="2000"/>
                  <a:chExt cx="496" cy="528"/>
                </a:xfrm>
              </p:grpSpPr>
              <p:sp>
                <p:nvSpPr>
                  <p:cNvPr id="41334" name="Rectangle 133"/>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5" name="Rectangle 134"/>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6" name="Rectangle 135"/>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7" name="Rectangle 136"/>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8" name="Rectangle 137"/>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9" name="Rectangle 138"/>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0" name="Rectangle 139"/>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1" name="Rectangle 140"/>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316" name="Group 141"/>
                <p:cNvGrpSpPr>
                  <a:grpSpLocks/>
                </p:cNvGrpSpPr>
                <p:nvPr/>
              </p:nvGrpSpPr>
              <p:grpSpPr bwMode="auto">
                <a:xfrm>
                  <a:off x="2048" y="1640"/>
                  <a:ext cx="496" cy="528"/>
                  <a:chOff x="2016" y="2000"/>
                  <a:chExt cx="496" cy="528"/>
                </a:xfrm>
              </p:grpSpPr>
              <p:sp>
                <p:nvSpPr>
                  <p:cNvPr id="41326" name="Rectangle 142"/>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7" name="Rectangle 143"/>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8" name="Rectangle 144"/>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9" name="Rectangle 145"/>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0" name="Rectangle 146"/>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1" name="Rectangle 147"/>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2" name="Rectangle 148"/>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3" name="Rectangle 149"/>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317" name="Group 150"/>
                <p:cNvGrpSpPr>
                  <a:grpSpLocks/>
                </p:cNvGrpSpPr>
                <p:nvPr/>
              </p:nvGrpSpPr>
              <p:grpSpPr bwMode="auto">
                <a:xfrm>
                  <a:off x="2192" y="1672"/>
                  <a:ext cx="496" cy="528"/>
                  <a:chOff x="2016" y="2000"/>
                  <a:chExt cx="496" cy="528"/>
                </a:xfrm>
              </p:grpSpPr>
              <p:sp>
                <p:nvSpPr>
                  <p:cNvPr id="41318" name="Rectangle 151"/>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19" name="Rectangle 152"/>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0" name="Rectangle 153"/>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1" name="Rectangle 154"/>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2" name="Rectangle 155"/>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3" name="Rectangle 156"/>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4" name="Rectangle 157"/>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5" name="Rectangle 158"/>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grpSp>
            <p:nvGrpSpPr>
              <p:cNvPr id="41240" name="Group 159"/>
              <p:cNvGrpSpPr>
                <a:grpSpLocks/>
              </p:cNvGrpSpPr>
              <p:nvPr/>
            </p:nvGrpSpPr>
            <p:grpSpPr bwMode="auto">
              <a:xfrm>
                <a:off x="2288" y="2200"/>
                <a:ext cx="888" cy="648"/>
                <a:chOff x="2560" y="2264"/>
                <a:chExt cx="888" cy="648"/>
              </a:xfrm>
            </p:grpSpPr>
            <p:grpSp>
              <p:nvGrpSpPr>
                <p:cNvPr id="41278" name="Group 160"/>
                <p:cNvGrpSpPr>
                  <a:grpSpLocks/>
                </p:cNvGrpSpPr>
                <p:nvPr/>
              </p:nvGrpSpPr>
              <p:grpSpPr bwMode="auto">
                <a:xfrm>
                  <a:off x="2560" y="2264"/>
                  <a:ext cx="496" cy="528"/>
                  <a:chOff x="2016" y="2000"/>
                  <a:chExt cx="496" cy="528"/>
                </a:xfrm>
              </p:grpSpPr>
              <p:sp>
                <p:nvSpPr>
                  <p:cNvPr id="41306" name="Rectangle 161"/>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7" name="Rectangle 162"/>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8" name="Rectangle 163"/>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9" name="Rectangle 164"/>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10" name="Rectangle 165"/>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11" name="Rectangle 166"/>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12" name="Rectangle 167"/>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13" name="Rectangle 168"/>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279" name="Group 169"/>
                <p:cNvGrpSpPr>
                  <a:grpSpLocks/>
                </p:cNvGrpSpPr>
                <p:nvPr/>
              </p:nvGrpSpPr>
              <p:grpSpPr bwMode="auto">
                <a:xfrm>
                  <a:off x="2704" y="2296"/>
                  <a:ext cx="496" cy="528"/>
                  <a:chOff x="2016" y="2000"/>
                  <a:chExt cx="496" cy="528"/>
                </a:xfrm>
              </p:grpSpPr>
              <p:sp>
                <p:nvSpPr>
                  <p:cNvPr id="41298" name="Rectangle 170"/>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99" name="Rectangle 171"/>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0" name="Rectangle 172"/>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1" name="Rectangle 173"/>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2" name="Rectangle 174"/>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3" name="Rectangle 175"/>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4" name="Rectangle 176"/>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5" name="Rectangle 177"/>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280" name="Group 178"/>
                <p:cNvGrpSpPr>
                  <a:grpSpLocks/>
                </p:cNvGrpSpPr>
                <p:nvPr/>
              </p:nvGrpSpPr>
              <p:grpSpPr bwMode="auto">
                <a:xfrm>
                  <a:off x="2808" y="2352"/>
                  <a:ext cx="496" cy="528"/>
                  <a:chOff x="2016" y="2000"/>
                  <a:chExt cx="496" cy="528"/>
                </a:xfrm>
              </p:grpSpPr>
              <p:sp>
                <p:nvSpPr>
                  <p:cNvPr id="41290" name="Rectangle 179"/>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91" name="Rectangle 180"/>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92" name="Rectangle 181"/>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93" name="Rectangle 182"/>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94" name="Rectangle 183"/>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95" name="Rectangle 184"/>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96" name="Rectangle 185"/>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97" name="Rectangle 186"/>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281" name="Group 187"/>
                <p:cNvGrpSpPr>
                  <a:grpSpLocks/>
                </p:cNvGrpSpPr>
                <p:nvPr/>
              </p:nvGrpSpPr>
              <p:grpSpPr bwMode="auto">
                <a:xfrm>
                  <a:off x="2952" y="2384"/>
                  <a:ext cx="496" cy="528"/>
                  <a:chOff x="2016" y="2000"/>
                  <a:chExt cx="496" cy="528"/>
                </a:xfrm>
              </p:grpSpPr>
              <p:sp>
                <p:nvSpPr>
                  <p:cNvPr id="41282" name="Rectangle 188"/>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83" name="Rectangle 189"/>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84" name="Rectangle 190"/>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85" name="Rectangle 191"/>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86" name="Rectangle 192"/>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87" name="Rectangle 193"/>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88" name="Rectangle 194"/>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89" name="Rectangle 195"/>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grpSp>
            <p:nvGrpSpPr>
              <p:cNvPr id="41241" name="Group 196"/>
              <p:cNvGrpSpPr>
                <a:grpSpLocks/>
              </p:cNvGrpSpPr>
              <p:nvPr/>
            </p:nvGrpSpPr>
            <p:grpSpPr bwMode="auto">
              <a:xfrm>
                <a:off x="2664" y="1736"/>
                <a:ext cx="888" cy="648"/>
                <a:chOff x="2608" y="1592"/>
                <a:chExt cx="888" cy="648"/>
              </a:xfrm>
            </p:grpSpPr>
            <p:grpSp>
              <p:nvGrpSpPr>
                <p:cNvPr id="41242" name="Group 197"/>
                <p:cNvGrpSpPr>
                  <a:grpSpLocks/>
                </p:cNvGrpSpPr>
                <p:nvPr/>
              </p:nvGrpSpPr>
              <p:grpSpPr bwMode="auto">
                <a:xfrm>
                  <a:off x="2608" y="1592"/>
                  <a:ext cx="496" cy="528"/>
                  <a:chOff x="2016" y="2000"/>
                  <a:chExt cx="496" cy="528"/>
                </a:xfrm>
              </p:grpSpPr>
              <p:sp>
                <p:nvSpPr>
                  <p:cNvPr id="41270" name="Rectangle 198"/>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71" name="Rectangle 199"/>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72" name="Rectangle 200"/>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73" name="Rectangle 201"/>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74" name="Rectangle 202"/>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75" name="Rectangle 203"/>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76" name="Rectangle 204"/>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77" name="Rectangle 205"/>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243" name="Group 206"/>
                <p:cNvGrpSpPr>
                  <a:grpSpLocks/>
                </p:cNvGrpSpPr>
                <p:nvPr/>
              </p:nvGrpSpPr>
              <p:grpSpPr bwMode="auto">
                <a:xfrm>
                  <a:off x="2752" y="1624"/>
                  <a:ext cx="496" cy="528"/>
                  <a:chOff x="2016" y="2000"/>
                  <a:chExt cx="496" cy="528"/>
                </a:xfrm>
              </p:grpSpPr>
              <p:sp>
                <p:nvSpPr>
                  <p:cNvPr id="41262" name="Rectangle 207"/>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3" name="Rectangle 208"/>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4" name="Rectangle 209"/>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5" name="Rectangle 210"/>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6" name="Rectangle 211"/>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7" name="Rectangle 212"/>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8" name="Rectangle 213"/>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9" name="Rectangle 214"/>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244" name="Group 215"/>
                <p:cNvGrpSpPr>
                  <a:grpSpLocks/>
                </p:cNvGrpSpPr>
                <p:nvPr/>
              </p:nvGrpSpPr>
              <p:grpSpPr bwMode="auto">
                <a:xfrm>
                  <a:off x="2840" y="1664"/>
                  <a:ext cx="496" cy="528"/>
                  <a:chOff x="2016" y="2000"/>
                  <a:chExt cx="496" cy="528"/>
                </a:xfrm>
              </p:grpSpPr>
              <p:sp>
                <p:nvSpPr>
                  <p:cNvPr id="41254" name="Rectangle 216"/>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5" name="Rectangle 217"/>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6" name="Rectangle 218"/>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7" name="Rectangle 219"/>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8" name="Rectangle 220"/>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9" name="Rectangle 221"/>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0" name="Rectangle 222"/>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1" name="Rectangle 223"/>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245" name="Group 224"/>
                <p:cNvGrpSpPr>
                  <a:grpSpLocks/>
                </p:cNvGrpSpPr>
                <p:nvPr/>
              </p:nvGrpSpPr>
              <p:grpSpPr bwMode="auto">
                <a:xfrm>
                  <a:off x="3000" y="1712"/>
                  <a:ext cx="496" cy="528"/>
                  <a:chOff x="2016" y="2000"/>
                  <a:chExt cx="496" cy="528"/>
                </a:xfrm>
              </p:grpSpPr>
              <p:sp>
                <p:nvSpPr>
                  <p:cNvPr id="41246" name="Rectangle 225"/>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47" name="Rectangle 226"/>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48" name="Rectangle 227"/>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49" name="Rectangle 228"/>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0" name="Rectangle 229"/>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1" name="Rectangle 230"/>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2" name="Rectangle 231"/>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3" name="Rectangle 232"/>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grpSp>
        <p:grpSp>
          <p:nvGrpSpPr>
            <p:cNvPr id="40992" name="Group 233"/>
            <p:cNvGrpSpPr>
              <a:grpSpLocks/>
            </p:cNvGrpSpPr>
            <p:nvPr/>
          </p:nvGrpSpPr>
          <p:grpSpPr bwMode="auto">
            <a:xfrm>
              <a:off x="3703" y="1382"/>
              <a:ext cx="185" cy="74"/>
              <a:chOff x="1024" y="3264"/>
              <a:chExt cx="320" cy="296"/>
            </a:xfrm>
          </p:grpSpPr>
          <p:sp>
            <p:nvSpPr>
              <p:cNvPr id="41234" name="Rectangle 23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35" name="Rectangle 23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36" name="Rectangle 23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37" name="Rectangle 23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93" name="Group 238"/>
            <p:cNvGrpSpPr>
              <a:grpSpLocks/>
            </p:cNvGrpSpPr>
            <p:nvPr/>
          </p:nvGrpSpPr>
          <p:grpSpPr bwMode="auto">
            <a:xfrm>
              <a:off x="4152" y="1376"/>
              <a:ext cx="184" cy="73"/>
              <a:chOff x="1024" y="3264"/>
              <a:chExt cx="320" cy="296"/>
            </a:xfrm>
          </p:grpSpPr>
          <p:sp>
            <p:nvSpPr>
              <p:cNvPr id="41230" name="Rectangle 23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31" name="Rectangle 24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32" name="Rectangle 24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33" name="Rectangle 24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94" name="Group 243"/>
            <p:cNvGrpSpPr>
              <a:grpSpLocks/>
            </p:cNvGrpSpPr>
            <p:nvPr/>
          </p:nvGrpSpPr>
          <p:grpSpPr bwMode="auto">
            <a:xfrm>
              <a:off x="5005" y="1169"/>
              <a:ext cx="183" cy="73"/>
              <a:chOff x="1024" y="3264"/>
              <a:chExt cx="320" cy="296"/>
            </a:xfrm>
          </p:grpSpPr>
          <p:sp>
            <p:nvSpPr>
              <p:cNvPr id="41226" name="Rectangle 24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27" name="Rectangle 24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28" name="Rectangle 24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29" name="Rectangle 24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95" name="Group 248"/>
            <p:cNvGrpSpPr>
              <a:grpSpLocks/>
            </p:cNvGrpSpPr>
            <p:nvPr/>
          </p:nvGrpSpPr>
          <p:grpSpPr bwMode="auto">
            <a:xfrm>
              <a:off x="4528" y="1367"/>
              <a:ext cx="184" cy="73"/>
              <a:chOff x="1024" y="3264"/>
              <a:chExt cx="320" cy="296"/>
            </a:xfrm>
          </p:grpSpPr>
          <p:sp>
            <p:nvSpPr>
              <p:cNvPr id="41222" name="Rectangle 24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23" name="Rectangle 25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24" name="Rectangle 25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25" name="Rectangle 25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96" name="Group 253"/>
            <p:cNvGrpSpPr>
              <a:grpSpLocks/>
            </p:cNvGrpSpPr>
            <p:nvPr/>
          </p:nvGrpSpPr>
          <p:grpSpPr bwMode="auto">
            <a:xfrm>
              <a:off x="3176" y="1260"/>
              <a:ext cx="185" cy="73"/>
              <a:chOff x="1024" y="3264"/>
              <a:chExt cx="320" cy="296"/>
            </a:xfrm>
          </p:grpSpPr>
          <p:sp>
            <p:nvSpPr>
              <p:cNvPr id="41218" name="Rectangle 25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19" name="Rectangle 25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20" name="Rectangle 25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21" name="Rectangle 25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97" name="Group 258"/>
            <p:cNvGrpSpPr>
              <a:grpSpLocks/>
            </p:cNvGrpSpPr>
            <p:nvPr/>
          </p:nvGrpSpPr>
          <p:grpSpPr bwMode="auto">
            <a:xfrm>
              <a:off x="3158" y="1191"/>
              <a:ext cx="184" cy="73"/>
              <a:chOff x="1024" y="3264"/>
              <a:chExt cx="320" cy="296"/>
            </a:xfrm>
          </p:grpSpPr>
          <p:sp>
            <p:nvSpPr>
              <p:cNvPr id="41214" name="Rectangle 25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15" name="Rectangle 26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16" name="Rectangle 26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17" name="Rectangle 26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98" name="Group 263"/>
            <p:cNvGrpSpPr>
              <a:grpSpLocks/>
            </p:cNvGrpSpPr>
            <p:nvPr/>
          </p:nvGrpSpPr>
          <p:grpSpPr bwMode="auto">
            <a:xfrm>
              <a:off x="3323" y="1395"/>
              <a:ext cx="184" cy="73"/>
              <a:chOff x="1024" y="3264"/>
              <a:chExt cx="320" cy="296"/>
            </a:xfrm>
          </p:grpSpPr>
          <p:sp>
            <p:nvSpPr>
              <p:cNvPr id="41210" name="Rectangle 26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11" name="Rectangle 26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12" name="Rectangle 26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13" name="Rectangle 26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99" name="Group 268"/>
            <p:cNvGrpSpPr>
              <a:grpSpLocks/>
            </p:cNvGrpSpPr>
            <p:nvPr/>
          </p:nvGrpSpPr>
          <p:grpSpPr bwMode="auto">
            <a:xfrm>
              <a:off x="2799" y="1168"/>
              <a:ext cx="154" cy="61"/>
              <a:chOff x="428" y="2146"/>
              <a:chExt cx="268" cy="244"/>
            </a:xfrm>
          </p:grpSpPr>
          <p:sp>
            <p:nvSpPr>
              <p:cNvPr id="41201" name="Rectangle 269"/>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2" name="Rectangle 270"/>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3" name="Rectangle 271"/>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4" name="Rectangle 272"/>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5" name="Rectangle 273"/>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6" name="Rectangle 274"/>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7" name="Rectangle 275"/>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8" name="Rectangle 276"/>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9" name="Rectangle 277"/>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000" name="Group 278"/>
            <p:cNvGrpSpPr>
              <a:grpSpLocks/>
            </p:cNvGrpSpPr>
            <p:nvPr/>
          </p:nvGrpSpPr>
          <p:grpSpPr bwMode="auto">
            <a:xfrm>
              <a:off x="2801" y="1232"/>
              <a:ext cx="154" cy="61"/>
              <a:chOff x="428" y="2146"/>
              <a:chExt cx="268" cy="244"/>
            </a:xfrm>
          </p:grpSpPr>
          <p:sp>
            <p:nvSpPr>
              <p:cNvPr id="41192" name="Rectangle 279"/>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3" name="Rectangle 280"/>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4" name="Rectangle 281"/>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5" name="Rectangle 282"/>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6" name="Rectangle 283"/>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7" name="Rectangle 284"/>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8" name="Rectangle 285"/>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9" name="Rectangle 286"/>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0" name="Rectangle 287"/>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01" name="Rectangle 288"/>
            <p:cNvSpPr>
              <a:spLocks noChangeArrowheads="1"/>
            </p:cNvSpPr>
            <p:nvPr/>
          </p:nvSpPr>
          <p:spPr bwMode="auto">
            <a:xfrm>
              <a:off x="3017" y="1167"/>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sp>
          <p:nvSpPr>
            <p:cNvPr id="41002" name="Rectangle 289"/>
            <p:cNvSpPr>
              <a:spLocks noChangeArrowheads="1"/>
            </p:cNvSpPr>
            <p:nvPr/>
          </p:nvSpPr>
          <p:spPr bwMode="auto">
            <a:xfrm>
              <a:off x="3020" y="1229"/>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003" name="Group 290"/>
            <p:cNvGrpSpPr>
              <a:grpSpLocks/>
            </p:cNvGrpSpPr>
            <p:nvPr/>
          </p:nvGrpSpPr>
          <p:grpSpPr bwMode="auto">
            <a:xfrm>
              <a:off x="2932" y="1390"/>
              <a:ext cx="154" cy="61"/>
              <a:chOff x="428" y="2146"/>
              <a:chExt cx="268" cy="244"/>
            </a:xfrm>
          </p:grpSpPr>
          <p:sp>
            <p:nvSpPr>
              <p:cNvPr id="41183" name="Rectangle 29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4" name="Rectangle 29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5" name="Rectangle 29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6" name="Rectangle 29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7" name="Rectangle 29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8" name="Rectangle 29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9" name="Rectangle 29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0" name="Rectangle 29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1" name="Rectangle 29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004" name="Group 300"/>
            <p:cNvGrpSpPr>
              <a:grpSpLocks/>
            </p:cNvGrpSpPr>
            <p:nvPr/>
          </p:nvGrpSpPr>
          <p:grpSpPr bwMode="auto">
            <a:xfrm>
              <a:off x="2945" y="1465"/>
              <a:ext cx="155" cy="60"/>
              <a:chOff x="428" y="2146"/>
              <a:chExt cx="268" cy="244"/>
            </a:xfrm>
          </p:grpSpPr>
          <p:sp>
            <p:nvSpPr>
              <p:cNvPr id="41174" name="Rectangle 30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5" name="Rectangle 30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6" name="Rectangle 30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7" name="Rectangle 30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8" name="Rectangle 30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9" name="Rectangle 30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0" name="Rectangle 30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1" name="Rectangle 30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2" name="Rectangle 30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05" name="Rectangle 310"/>
            <p:cNvSpPr>
              <a:spLocks noChangeArrowheads="1"/>
            </p:cNvSpPr>
            <p:nvPr/>
          </p:nvSpPr>
          <p:spPr bwMode="auto">
            <a:xfrm>
              <a:off x="3127" y="1431"/>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006" name="Group 311"/>
            <p:cNvGrpSpPr>
              <a:grpSpLocks/>
            </p:cNvGrpSpPr>
            <p:nvPr/>
          </p:nvGrpSpPr>
          <p:grpSpPr bwMode="auto">
            <a:xfrm>
              <a:off x="3466" y="1524"/>
              <a:ext cx="155" cy="60"/>
              <a:chOff x="428" y="2146"/>
              <a:chExt cx="268" cy="244"/>
            </a:xfrm>
          </p:grpSpPr>
          <p:sp>
            <p:nvSpPr>
              <p:cNvPr id="41165" name="Rectangle 312"/>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6" name="Rectangle 313"/>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7" name="Rectangle 314"/>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8" name="Rectangle 315"/>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9" name="Rectangle 316"/>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0" name="Rectangle 317"/>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1" name="Rectangle 318"/>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2" name="Rectangle 319"/>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3" name="Rectangle 320"/>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07" name="Rectangle 321"/>
            <p:cNvSpPr>
              <a:spLocks noChangeArrowheads="1"/>
            </p:cNvSpPr>
            <p:nvPr/>
          </p:nvSpPr>
          <p:spPr bwMode="auto">
            <a:xfrm>
              <a:off x="3680" y="1471"/>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008" name="Group 322"/>
            <p:cNvGrpSpPr>
              <a:grpSpLocks/>
            </p:cNvGrpSpPr>
            <p:nvPr/>
          </p:nvGrpSpPr>
          <p:grpSpPr bwMode="auto">
            <a:xfrm>
              <a:off x="4133" y="1520"/>
              <a:ext cx="153" cy="41"/>
              <a:chOff x="2378" y="3784"/>
              <a:chExt cx="268" cy="166"/>
            </a:xfrm>
          </p:grpSpPr>
          <p:sp>
            <p:nvSpPr>
              <p:cNvPr id="41159" name="Rectangle 323"/>
              <p:cNvSpPr>
                <a:spLocks noChangeArrowheads="1"/>
              </p:cNvSpPr>
              <p:nvPr/>
            </p:nvSpPr>
            <p:spPr bwMode="auto">
              <a:xfrm>
                <a:off x="2582" y="379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0" name="Rectangle 324"/>
              <p:cNvSpPr>
                <a:spLocks noChangeArrowheads="1"/>
              </p:cNvSpPr>
              <p:nvPr/>
            </p:nvSpPr>
            <p:spPr bwMode="auto">
              <a:xfrm>
                <a:off x="2486" y="378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1" name="Rectangle 325"/>
              <p:cNvSpPr>
                <a:spLocks noChangeArrowheads="1"/>
              </p:cNvSpPr>
              <p:nvPr/>
            </p:nvSpPr>
            <p:spPr bwMode="auto">
              <a:xfrm>
                <a:off x="2576" y="387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2" name="Rectangle 326"/>
              <p:cNvSpPr>
                <a:spLocks noChangeArrowheads="1"/>
              </p:cNvSpPr>
              <p:nvPr/>
            </p:nvSpPr>
            <p:spPr bwMode="auto">
              <a:xfrm>
                <a:off x="2480" y="386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3" name="Rectangle 327"/>
              <p:cNvSpPr>
                <a:spLocks noChangeArrowheads="1"/>
              </p:cNvSpPr>
              <p:nvPr/>
            </p:nvSpPr>
            <p:spPr bwMode="auto">
              <a:xfrm>
                <a:off x="2384" y="380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4" name="Rectangle 328"/>
              <p:cNvSpPr>
                <a:spLocks noChangeArrowheads="1"/>
              </p:cNvSpPr>
              <p:nvPr/>
            </p:nvSpPr>
            <p:spPr bwMode="auto">
              <a:xfrm>
                <a:off x="2378" y="388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09" name="Rectangle 329"/>
            <p:cNvSpPr>
              <a:spLocks noChangeArrowheads="1"/>
            </p:cNvSpPr>
            <p:nvPr/>
          </p:nvSpPr>
          <p:spPr bwMode="auto">
            <a:xfrm>
              <a:off x="4173" y="1470"/>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010" name="Group 330"/>
            <p:cNvGrpSpPr>
              <a:grpSpLocks/>
            </p:cNvGrpSpPr>
            <p:nvPr/>
          </p:nvGrpSpPr>
          <p:grpSpPr bwMode="auto">
            <a:xfrm>
              <a:off x="4502" y="1510"/>
              <a:ext cx="154" cy="60"/>
              <a:chOff x="428" y="2146"/>
              <a:chExt cx="268" cy="244"/>
            </a:xfrm>
          </p:grpSpPr>
          <p:sp>
            <p:nvSpPr>
              <p:cNvPr id="41150" name="Rectangle 33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51" name="Rectangle 33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52" name="Rectangle 33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53" name="Rectangle 33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54" name="Rectangle 33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55" name="Rectangle 33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56" name="Rectangle 33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57" name="Rectangle 33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58" name="Rectangle 33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011" name="Group 340"/>
            <p:cNvGrpSpPr>
              <a:grpSpLocks/>
            </p:cNvGrpSpPr>
            <p:nvPr/>
          </p:nvGrpSpPr>
          <p:grpSpPr bwMode="auto">
            <a:xfrm>
              <a:off x="4689" y="1540"/>
              <a:ext cx="155" cy="61"/>
              <a:chOff x="428" y="2146"/>
              <a:chExt cx="268" cy="244"/>
            </a:xfrm>
          </p:grpSpPr>
          <p:sp>
            <p:nvSpPr>
              <p:cNvPr id="41141" name="Rectangle 34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2" name="Rectangle 34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3" name="Rectangle 34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4" name="Rectangle 34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5" name="Rectangle 34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6" name="Rectangle 34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7" name="Rectangle 34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8" name="Rectangle 34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9" name="Rectangle 34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12" name="Rectangle 350"/>
            <p:cNvSpPr>
              <a:spLocks noChangeArrowheads="1"/>
            </p:cNvSpPr>
            <p:nvPr/>
          </p:nvSpPr>
          <p:spPr bwMode="auto">
            <a:xfrm>
              <a:off x="4625" y="1455"/>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sp>
          <p:nvSpPr>
            <p:cNvPr id="41013" name="Rectangle 351"/>
            <p:cNvSpPr>
              <a:spLocks noChangeArrowheads="1"/>
            </p:cNvSpPr>
            <p:nvPr/>
          </p:nvSpPr>
          <p:spPr bwMode="auto">
            <a:xfrm>
              <a:off x="5229" y="1187"/>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014" name="Group 352"/>
            <p:cNvGrpSpPr>
              <a:grpSpLocks/>
            </p:cNvGrpSpPr>
            <p:nvPr/>
          </p:nvGrpSpPr>
          <p:grpSpPr bwMode="auto">
            <a:xfrm>
              <a:off x="5250" y="1298"/>
              <a:ext cx="155" cy="60"/>
              <a:chOff x="428" y="2146"/>
              <a:chExt cx="268" cy="244"/>
            </a:xfrm>
          </p:grpSpPr>
          <p:sp>
            <p:nvSpPr>
              <p:cNvPr id="41132" name="Rectangle 353"/>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3" name="Rectangle 354"/>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4" name="Rectangle 355"/>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5" name="Rectangle 356"/>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6" name="Rectangle 357"/>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7" name="Rectangle 358"/>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8" name="Rectangle 359"/>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9" name="Rectangle 360"/>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0" name="Rectangle 361"/>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015" name="Group 362"/>
            <p:cNvGrpSpPr>
              <a:grpSpLocks/>
            </p:cNvGrpSpPr>
            <p:nvPr/>
          </p:nvGrpSpPr>
          <p:grpSpPr bwMode="auto">
            <a:xfrm>
              <a:off x="5230" y="1408"/>
              <a:ext cx="154" cy="61"/>
              <a:chOff x="428" y="2146"/>
              <a:chExt cx="268" cy="244"/>
            </a:xfrm>
          </p:grpSpPr>
          <p:sp>
            <p:nvSpPr>
              <p:cNvPr id="41123" name="Rectangle 363"/>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4" name="Rectangle 364"/>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5" name="Rectangle 365"/>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6" name="Rectangle 366"/>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7" name="Rectangle 367"/>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8" name="Rectangle 368"/>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9" name="Rectangle 369"/>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0" name="Rectangle 370"/>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1" name="Rectangle 371"/>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16" name="Rectangle 372"/>
            <p:cNvSpPr>
              <a:spLocks noChangeArrowheads="1"/>
            </p:cNvSpPr>
            <p:nvPr/>
          </p:nvSpPr>
          <p:spPr bwMode="auto">
            <a:xfrm>
              <a:off x="5115" y="1344"/>
              <a:ext cx="93" cy="40"/>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sp>
          <p:nvSpPr>
            <p:cNvPr id="41017" name="Rectangle 373"/>
            <p:cNvSpPr>
              <a:spLocks noChangeArrowheads="1"/>
            </p:cNvSpPr>
            <p:nvPr/>
          </p:nvSpPr>
          <p:spPr bwMode="auto">
            <a:xfrm>
              <a:off x="5094" y="1401"/>
              <a:ext cx="94"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018" name="Group 374"/>
            <p:cNvGrpSpPr>
              <a:grpSpLocks/>
            </p:cNvGrpSpPr>
            <p:nvPr/>
          </p:nvGrpSpPr>
          <p:grpSpPr bwMode="auto">
            <a:xfrm>
              <a:off x="5171" y="1035"/>
              <a:ext cx="155" cy="60"/>
              <a:chOff x="428" y="2146"/>
              <a:chExt cx="268" cy="244"/>
            </a:xfrm>
          </p:grpSpPr>
          <p:sp>
            <p:nvSpPr>
              <p:cNvPr id="41114" name="Rectangle 375"/>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5" name="Rectangle 376"/>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6" name="Rectangle 377"/>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7" name="Rectangle 378"/>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8" name="Rectangle 379"/>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9" name="Rectangle 380"/>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0" name="Rectangle 381"/>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1" name="Rectangle 382"/>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2" name="Rectangle 383"/>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19" name="Rectangle 384"/>
            <p:cNvSpPr>
              <a:spLocks noChangeArrowheads="1"/>
            </p:cNvSpPr>
            <p:nvPr/>
          </p:nvSpPr>
          <p:spPr bwMode="auto">
            <a:xfrm>
              <a:off x="5025" y="1071"/>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020" name="Group 385"/>
            <p:cNvGrpSpPr>
              <a:grpSpLocks/>
            </p:cNvGrpSpPr>
            <p:nvPr/>
          </p:nvGrpSpPr>
          <p:grpSpPr bwMode="auto">
            <a:xfrm>
              <a:off x="5030" y="933"/>
              <a:ext cx="154" cy="61"/>
              <a:chOff x="428" y="2146"/>
              <a:chExt cx="268" cy="244"/>
            </a:xfrm>
          </p:grpSpPr>
          <p:sp>
            <p:nvSpPr>
              <p:cNvPr id="41105" name="Rectangle 38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6" name="Rectangle 38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7" name="Rectangle 38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8" name="Rectangle 38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9" name="Rectangle 39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0" name="Rectangle 39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1" name="Rectangle 39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2" name="Rectangle 39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3" name="Rectangle 39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021" name="Group 395"/>
            <p:cNvGrpSpPr>
              <a:grpSpLocks/>
            </p:cNvGrpSpPr>
            <p:nvPr/>
          </p:nvGrpSpPr>
          <p:grpSpPr bwMode="auto">
            <a:xfrm>
              <a:off x="3328" y="911"/>
              <a:ext cx="155" cy="61"/>
              <a:chOff x="428" y="2146"/>
              <a:chExt cx="268" cy="244"/>
            </a:xfrm>
          </p:grpSpPr>
          <p:sp>
            <p:nvSpPr>
              <p:cNvPr id="41096" name="Rectangle 39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7" name="Rectangle 39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8" name="Rectangle 39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9" name="Rectangle 39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0" name="Rectangle 40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1" name="Rectangle 40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2" name="Rectangle 40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3" name="Rectangle 40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4" name="Rectangle 40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022" name="Group 405"/>
            <p:cNvGrpSpPr>
              <a:grpSpLocks/>
            </p:cNvGrpSpPr>
            <p:nvPr/>
          </p:nvGrpSpPr>
          <p:grpSpPr bwMode="auto">
            <a:xfrm>
              <a:off x="3087" y="996"/>
              <a:ext cx="154" cy="60"/>
              <a:chOff x="428" y="2146"/>
              <a:chExt cx="268" cy="244"/>
            </a:xfrm>
          </p:grpSpPr>
          <p:sp>
            <p:nvSpPr>
              <p:cNvPr id="41087" name="Rectangle 40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8" name="Rectangle 40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9" name="Rectangle 40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0" name="Rectangle 40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1" name="Rectangle 41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2" name="Rectangle 41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3" name="Rectangle 41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4" name="Rectangle 41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5" name="Rectangle 41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023" name="Group 415"/>
            <p:cNvGrpSpPr>
              <a:grpSpLocks/>
            </p:cNvGrpSpPr>
            <p:nvPr/>
          </p:nvGrpSpPr>
          <p:grpSpPr bwMode="auto">
            <a:xfrm>
              <a:off x="3136" y="1499"/>
              <a:ext cx="153" cy="61"/>
              <a:chOff x="428" y="2146"/>
              <a:chExt cx="268" cy="244"/>
            </a:xfrm>
          </p:grpSpPr>
          <p:sp>
            <p:nvSpPr>
              <p:cNvPr id="41078" name="Rectangle 41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9" name="Rectangle 41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0" name="Rectangle 41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1" name="Rectangle 41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2" name="Rectangle 42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3" name="Rectangle 42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4" name="Rectangle 42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5" name="Rectangle 42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6" name="Rectangle 42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24" name="Rectangle 425"/>
            <p:cNvSpPr>
              <a:spLocks noChangeArrowheads="1"/>
            </p:cNvSpPr>
            <p:nvPr/>
          </p:nvSpPr>
          <p:spPr bwMode="auto">
            <a:xfrm>
              <a:off x="4915" y="995"/>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sp>
          <p:nvSpPr>
            <p:cNvPr id="41025" name="Rectangle 426"/>
            <p:cNvSpPr>
              <a:spLocks noChangeArrowheads="1"/>
            </p:cNvSpPr>
            <p:nvPr/>
          </p:nvSpPr>
          <p:spPr bwMode="auto">
            <a:xfrm>
              <a:off x="3258" y="1038"/>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026" name="Group 427"/>
            <p:cNvGrpSpPr>
              <a:grpSpLocks/>
            </p:cNvGrpSpPr>
            <p:nvPr/>
          </p:nvGrpSpPr>
          <p:grpSpPr bwMode="auto">
            <a:xfrm>
              <a:off x="5227" y="1473"/>
              <a:ext cx="153" cy="60"/>
              <a:chOff x="428" y="2146"/>
              <a:chExt cx="268" cy="244"/>
            </a:xfrm>
          </p:grpSpPr>
          <p:sp>
            <p:nvSpPr>
              <p:cNvPr id="41069" name="Rectangle 428"/>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0" name="Rectangle 429"/>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1" name="Rectangle 430"/>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2" name="Rectangle 431"/>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3" name="Rectangle 432"/>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4" name="Rectangle 433"/>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5" name="Rectangle 434"/>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6" name="Rectangle 435"/>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7" name="Rectangle 436"/>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027" name="Group 437"/>
            <p:cNvGrpSpPr>
              <a:grpSpLocks/>
            </p:cNvGrpSpPr>
            <p:nvPr/>
          </p:nvGrpSpPr>
          <p:grpSpPr bwMode="auto">
            <a:xfrm>
              <a:off x="5357" y="1179"/>
              <a:ext cx="155" cy="60"/>
              <a:chOff x="428" y="2146"/>
              <a:chExt cx="268" cy="244"/>
            </a:xfrm>
          </p:grpSpPr>
          <p:sp>
            <p:nvSpPr>
              <p:cNvPr id="41060" name="Rectangle 438"/>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61" name="Rectangle 439"/>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62" name="Rectangle 440"/>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63" name="Rectangle 441"/>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64" name="Rectangle 442"/>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65" name="Rectangle 443"/>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66" name="Rectangle 444"/>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67" name="Rectangle 445"/>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68" name="Rectangle 446"/>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28" name="Text Box 447"/>
            <p:cNvSpPr txBox="1">
              <a:spLocks noChangeArrowheads="1"/>
            </p:cNvSpPr>
            <p:nvPr/>
          </p:nvSpPr>
          <p:spPr bwMode="auto">
            <a:xfrm>
              <a:off x="4675" y="1341"/>
              <a:ext cx="682" cy="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200" b="0">
                  <a:solidFill>
                    <a:schemeClr val="hlink"/>
                  </a:solidFill>
                  <a:latin typeface="Gill Sans" charset="0"/>
                  <a:cs typeface="Gill Sans" charset="0"/>
                </a:rPr>
                <a:t>Clusters</a:t>
              </a:r>
            </a:p>
          </p:txBody>
        </p:sp>
        <p:sp>
          <p:nvSpPr>
            <p:cNvPr id="41029" name="Text Box 448"/>
            <p:cNvSpPr txBox="1">
              <a:spLocks noChangeArrowheads="1"/>
            </p:cNvSpPr>
            <p:nvPr/>
          </p:nvSpPr>
          <p:spPr bwMode="auto">
            <a:xfrm>
              <a:off x="3914" y="671"/>
              <a:ext cx="1164" cy="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200" b="0">
                  <a:solidFill>
                    <a:schemeClr val="hlink"/>
                  </a:solidFill>
                  <a:latin typeface="Gill Sans" charset="0"/>
                  <a:cs typeface="Gill Sans" charset="0"/>
                </a:rPr>
                <a:t>Massive Cluster</a:t>
              </a:r>
            </a:p>
          </p:txBody>
        </p:sp>
        <p:grpSp>
          <p:nvGrpSpPr>
            <p:cNvPr id="41030" name="Group 449"/>
            <p:cNvGrpSpPr>
              <a:grpSpLocks/>
            </p:cNvGrpSpPr>
            <p:nvPr/>
          </p:nvGrpSpPr>
          <p:grpSpPr bwMode="auto">
            <a:xfrm>
              <a:off x="3324" y="987"/>
              <a:ext cx="1708" cy="431"/>
              <a:chOff x="1450" y="1101"/>
              <a:chExt cx="2970" cy="997"/>
            </a:xfrm>
          </p:grpSpPr>
          <p:sp>
            <p:nvSpPr>
              <p:cNvPr id="41031" name="Oval 450"/>
              <p:cNvSpPr>
                <a:spLocks noChangeArrowheads="1"/>
              </p:cNvSpPr>
              <p:nvPr/>
            </p:nvSpPr>
            <p:spPr bwMode="auto">
              <a:xfrm>
                <a:off x="1984" y="1682"/>
                <a:ext cx="1760" cy="119"/>
              </a:xfrm>
              <a:prstGeom prst="ellipse">
                <a:avLst/>
              </a:prstGeom>
              <a:solidFill>
                <a:srgbClr val="03FBEF"/>
              </a:solidFill>
              <a:ln w="12700">
                <a:solidFill>
                  <a:schemeClr val="tx2"/>
                </a:solidFill>
                <a:round/>
                <a:headEnd type="none" w="sm" len="sm"/>
                <a:tailEnd type="none" w="sm" len="sm"/>
              </a:ln>
            </p:spPr>
            <p:txBody>
              <a:bodyPr wrap="none" anchor="ctr"/>
              <a:lstStyle/>
              <a:p>
                <a:pPr algn="ctr"/>
                <a:r>
                  <a:rPr lang="en-US" sz="1200" b="0">
                    <a:solidFill>
                      <a:schemeClr val="hlink"/>
                    </a:solidFill>
                    <a:latin typeface="Gill Sans" charset="0"/>
                    <a:cs typeface="Gill Sans" charset="0"/>
                  </a:rPr>
                  <a:t>Gigabit Ethernet</a:t>
                </a:r>
                <a:endParaRPr lang="en-US" sz="1200" b="0">
                  <a:latin typeface="Gill Sans" charset="0"/>
                  <a:cs typeface="Gill Sans" charset="0"/>
                </a:endParaRPr>
              </a:p>
            </p:txBody>
          </p:sp>
          <p:sp>
            <p:nvSpPr>
              <p:cNvPr id="41032" name="Line 451"/>
              <p:cNvSpPr>
                <a:spLocks noChangeShapeType="1"/>
              </p:cNvSpPr>
              <p:nvPr/>
            </p:nvSpPr>
            <p:spPr bwMode="auto">
              <a:xfrm>
                <a:off x="2104" y="1471"/>
                <a:ext cx="0" cy="238"/>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33" name="Line 452"/>
              <p:cNvSpPr>
                <a:spLocks noChangeShapeType="1"/>
              </p:cNvSpPr>
              <p:nvPr/>
            </p:nvSpPr>
            <p:spPr bwMode="auto">
              <a:xfrm>
                <a:off x="2232" y="1485"/>
                <a:ext cx="0" cy="229"/>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34" name="Line 453"/>
              <p:cNvSpPr>
                <a:spLocks noChangeShapeType="1"/>
              </p:cNvSpPr>
              <p:nvPr/>
            </p:nvSpPr>
            <p:spPr bwMode="auto">
              <a:xfrm flipH="1">
                <a:off x="2360" y="1512"/>
                <a:ext cx="0" cy="17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35" name="Line 454"/>
              <p:cNvSpPr>
                <a:spLocks noChangeShapeType="1"/>
              </p:cNvSpPr>
              <p:nvPr/>
            </p:nvSpPr>
            <p:spPr bwMode="auto">
              <a:xfrm>
                <a:off x="2472" y="1531"/>
                <a:ext cx="0" cy="15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36" name="Line 455"/>
              <p:cNvSpPr>
                <a:spLocks noChangeShapeType="1"/>
              </p:cNvSpPr>
              <p:nvPr/>
            </p:nvSpPr>
            <p:spPr bwMode="auto">
              <a:xfrm>
                <a:off x="2560" y="1590"/>
                <a:ext cx="0" cy="10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37" name="Line 456"/>
              <p:cNvSpPr>
                <a:spLocks noChangeShapeType="1"/>
              </p:cNvSpPr>
              <p:nvPr/>
            </p:nvSpPr>
            <p:spPr bwMode="auto">
              <a:xfrm>
                <a:off x="2680" y="1599"/>
                <a:ext cx="0" cy="88"/>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38" name="Line 457"/>
              <p:cNvSpPr>
                <a:spLocks noChangeShapeType="1"/>
              </p:cNvSpPr>
              <p:nvPr/>
            </p:nvSpPr>
            <p:spPr bwMode="auto">
              <a:xfrm>
                <a:off x="2808" y="1636"/>
                <a:ext cx="0" cy="5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39" name="Line 458"/>
              <p:cNvSpPr>
                <a:spLocks noChangeShapeType="1"/>
              </p:cNvSpPr>
              <p:nvPr/>
            </p:nvSpPr>
            <p:spPr bwMode="auto">
              <a:xfrm>
                <a:off x="2944" y="1650"/>
                <a:ext cx="0" cy="37"/>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40" name="Line 459"/>
              <p:cNvSpPr>
                <a:spLocks noChangeShapeType="1"/>
              </p:cNvSpPr>
              <p:nvPr/>
            </p:nvSpPr>
            <p:spPr bwMode="auto">
              <a:xfrm>
                <a:off x="3168" y="1567"/>
                <a:ext cx="0" cy="11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41" name="Line 460"/>
              <p:cNvSpPr>
                <a:spLocks noChangeShapeType="1"/>
              </p:cNvSpPr>
              <p:nvPr/>
            </p:nvSpPr>
            <p:spPr bwMode="auto">
              <a:xfrm>
                <a:off x="3312" y="1480"/>
                <a:ext cx="0" cy="21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42" name="Line 461"/>
              <p:cNvSpPr>
                <a:spLocks noChangeShapeType="1"/>
              </p:cNvSpPr>
              <p:nvPr/>
            </p:nvSpPr>
            <p:spPr bwMode="auto">
              <a:xfrm>
                <a:off x="3448" y="1352"/>
                <a:ext cx="0" cy="344"/>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43" name="Line 462"/>
              <p:cNvSpPr>
                <a:spLocks noChangeShapeType="1"/>
              </p:cNvSpPr>
              <p:nvPr/>
            </p:nvSpPr>
            <p:spPr bwMode="auto">
              <a:xfrm>
                <a:off x="3640" y="1237"/>
                <a:ext cx="0" cy="482"/>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44" name="Oval 463"/>
              <p:cNvSpPr>
                <a:spLocks noChangeArrowheads="1"/>
              </p:cNvSpPr>
              <p:nvPr/>
            </p:nvSpPr>
            <p:spPr bwMode="auto">
              <a:xfrm rot="2527473">
                <a:off x="1450" y="1533"/>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045" name="Oval 464"/>
              <p:cNvSpPr>
                <a:spLocks noChangeArrowheads="1"/>
              </p:cNvSpPr>
              <p:nvPr/>
            </p:nvSpPr>
            <p:spPr bwMode="auto">
              <a:xfrm rot="2527473">
                <a:off x="1450" y="2006"/>
                <a:ext cx="71"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046" name="Oval 465"/>
              <p:cNvSpPr>
                <a:spLocks noChangeArrowheads="1"/>
              </p:cNvSpPr>
              <p:nvPr/>
            </p:nvSpPr>
            <p:spPr bwMode="auto">
              <a:xfrm rot="2527473">
                <a:off x="2114" y="1991"/>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047" name="Oval 466"/>
              <p:cNvSpPr>
                <a:spLocks noChangeArrowheads="1"/>
              </p:cNvSpPr>
              <p:nvPr/>
            </p:nvSpPr>
            <p:spPr bwMode="auto">
              <a:xfrm rot="2527473">
                <a:off x="2884" y="1973"/>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048" name="Oval 467"/>
              <p:cNvSpPr>
                <a:spLocks noChangeArrowheads="1"/>
              </p:cNvSpPr>
              <p:nvPr/>
            </p:nvSpPr>
            <p:spPr bwMode="auto">
              <a:xfrm rot="2527473">
                <a:off x="1500" y="1829"/>
                <a:ext cx="64" cy="91"/>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049" name="Oval 468"/>
              <p:cNvSpPr>
                <a:spLocks noChangeArrowheads="1"/>
              </p:cNvSpPr>
              <p:nvPr/>
            </p:nvSpPr>
            <p:spPr bwMode="auto">
              <a:xfrm rot="2527473">
                <a:off x="3560" y="1951"/>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050" name="Oval 469"/>
              <p:cNvSpPr>
                <a:spLocks noChangeArrowheads="1"/>
              </p:cNvSpPr>
              <p:nvPr/>
            </p:nvSpPr>
            <p:spPr bwMode="auto">
              <a:xfrm rot="2527473">
                <a:off x="4152" y="1834"/>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051" name="Oval 470"/>
              <p:cNvSpPr>
                <a:spLocks noChangeArrowheads="1"/>
              </p:cNvSpPr>
              <p:nvPr/>
            </p:nvSpPr>
            <p:spPr bwMode="auto">
              <a:xfrm rot="2527473">
                <a:off x="4356" y="1485"/>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052" name="Line 471"/>
              <p:cNvSpPr>
                <a:spLocks noChangeShapeType="1"/>
              </p:cNvSpPr>
              <p:nvPr/>
            </p:nvSpPr>
            <p:spPr bwMode="auto">
              <a:xfrm>
                <a:off x="1522" y="1578"/>
                <a:ext cx="510" cy="141"/>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53" name="Line 472"/>
              <p:cNvSpPr>
                <a:spLocks noChangeShapeType="1"/>
              </p:cNvSpPr>
              <p:nvPr/>
            </p:nvSpPr>
            <p:spPr bwMode="auto">
              <a:xfrm flipV="1">
                <a:off x="1546" y="1781"/>
                <a:ext cx="654" cy="25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54" name="Line 473"/>
              <p:cNvSpPr>
                <a:spLocks noChangeShapeType="1"/>
              </p:cNvSpPr>
              <p:nvPr/>
            </p:nvSpPr>
            <p:spPr bwMode="auto">
              <a:xfrm flipV="1">
                <a:off x="2188" y="1791"/>
                <a:ext cx="228" cy="21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55" name="Line 474"/>
              <p:cNvSpPr>
                <a:spLocks noChangeShapeType="1"/>
              </p:cNvSpPr>
              <p:nvPr/>
            </p:nvSpPr>
            <p:spPr bwMode="auto">
              <a:xfrm flipH="1" flipV="1">
                <a:off x="2818" y="1798"/>
                <a:ext cx="108" cy="203"/>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56" name="Line 475"/>
              <p:cNvSpPr>
                <a:spLocks noChangeShapeType="1"/>
              </p:cNvSpPr>
              <p:nvPr/>
            </p:nvSpPr>
            <p:spPr bwMode="auto">
              <a:xfrm flipH="1" flipV="1">
                <a:off x="3388" y="1784"/>
                <a:ext cx="192" cy="192"/>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57" name="Line 476"/>
              <p:cNvSpPr>
                <a:spLocks noChangeShapeType="1"/>
              </p:cNvSpPr>
              <p:nvPr/>
            </p:nvSpPr>
            <p:spPr bwMode="auto">
              <a:xfrm flipH="1" flipV="1">
                <a:off x="3706" y="1743"/>
                <a:ext cx="462" cy="12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58" name="Line 477"/>
              <p:cNvSpPr>
                <a:spLocks noChangeShapeType="1"/>
              </p:cNvSpPr>
              <p:nvPr/>
            </p:nvSpPr>
            <p:spPr bwMode="auto">
              <a:xfrm flipH="1">
                <a:off x="3694" y="1540"/>
                <a:ext cx="648" cy="179"/>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59" name="Line 478"/>
              <p:cNvSpPr>
                <a:spLocks noChangeShapeType="1"/>
              </p:cNvSpPr>
              <p:nvPr/>
            </p:nvSpPr>
            <p:spPr bwMode="auto">
              <a:xfrm>
                <a:off x="1500" y="1101"/>
                <a:ext cx="582" cy="62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grpSp>
      </p:grpSp>
      <p:sp>
        <p:nvSpPr>
          <p:cNvPr id="2" name="Title 1"/>
          <p:cNvSpPr>
            <a:spLocks noGrp="1"/>
          </p:cNvSpPr>
          <p:nvPr>
            <p:ph type="title"/>
          </p:nvPr>
        </p:nvSpPr>
        <p:spPr/>
        <p:txBody>
          <a:bodyPr/>
          <a:lstStyle/>
          <a:p>
            <a:r>
              <a:rPr lang="en-US" dirty="0">
                <a:latin typeface="Gill Sans Light" charset="0"/>
                <a:ea typeface="ＭＳ Ｐゴシック" charset="0"/>
                <a:cs typeface="Gill Sans Light" charset="0"/>
              </a:rPr>
              <a:t>Recall: Societal Scale Information Systems</a:t>
            </a:r>
            <a:endParaRPr lang="en-US" dirty="0"/>
          </a:p>
        </p:txBody>
      </p:sp>
    </p:spTree>
    <p:extLst>
      <p:ext uri="{BB962C8B-B14F-4D97-AF65-F5344CB8AC3E}">
        <p14:creationId xmlns:p14="http://schemas.microsoft.com/office/powerpoint/2010/main" val="3223163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3651" name="Rectangle 3"/>
          <p:cNvSpPr>
            <a:spLocks noGrp="1" noChangeArrowheads="1"/>
          </p:cNvSpPr>
          <p:nvPr>
            <p:ph type="body" idx="1"/>
          </p:nvPr>
        </p:nvSpPr>
        <p:spPr>
          <a:xfrm>
            <a:off x="457200" y="3827246"/>
            <a:ext cx="11277600" cy="2802153"/>
          </a:xfrm>
        </p:spPr>
        <p:txBody>
          <a:bodyPr/>
          <a:lstStyle/>
          <a:p>
            <a:pPr>
              <a:lnSpc>
                <a:spcPct val="80000"/>
              </a:lnSpc>
              <a:spcBef>
                <a:spcPct val="5000"/>
              </a:spcBef>
            </a:pPr>
            <a:r>
              <a:rPr lang="en-US" altLang="ko-KR" dirty="0">
                <a:solidFill>
                  <a:schemeClr val="hlink"/>
                </a:solidFill>
                <a:ea typeface="굴림" panose="020B0600000101010101" pitchFamily="34" charset="-127"/>
              </a:rPr>
              <a:t>Centralized System: </a:t>
            </a:r>
            <a:r>
              <a:rPr lang="en-US" altLang="ko-KR" dirty="0">
                <a:ea typeface="굴림" panose="020B0600000101010101" pitchFamily="34" charset="-127"/>
              </a:rPr>
              <a:t>major functions performed by a single physical computer</a:t>
            </a:r>
          </a:p>
          <a:p>
            <a:pPr lvl="1">
              <a:lnSpc>
                <a:spcPct val="80000"/>
              </a:lnSpc>
              <a:spcBef>
                <a:spcPct val="5000"/>
              </a:spcBef>
            </a:pPr>
            <a:r>
              <a:rPr lang="en-US" altLang="ko-KR" dirty="0">
                <a:ea typeface="굴림" panose="020B0600000101010101" pitchFamily="34" charset="-127"/>
              </a:rPr>
              <a:t>Originally, everything on single computer</a:t>
            </a:r>
          </a:p>
          <a:p>
            <a:pPr lvl="1">
              <a:lnSpc>
                <a:spcPct val="80000"/>
              </a:lnSpc>
              <a:spcBef>
                <a:spcPct val="5000"/>
              </a:spcBef>
            </a:pPr>
            <a:r>
              <a:rPr lang="en-US" altLang="ko-KR" dirty="0">
                <a:ea typeface="굴림" panose="020B0600000101010101" pitchFamily="34" charset="-127"/>
              </a:rPr>
              <a:t>Later: client/server model</a:t>
            </a:r>
          </a:p>
          <a:p>
            <a:pPr>
              <a:lnSpc>
                <a:spcPct val="80000"/>
              </a:lnSpc>
              <a:spcBef>
                <a:spcPct val="5000"/>
              </a:spcBef>
            </a:pPr>
            <a:r>
              <a:rPr lang="en-US" altLang="ko-KR" dirty="0">
                <a:solidFill>
                  <a:schemeClr val="hlink"/>
                </a:solidFill>
                <a:ea typeface="굴림" panose="020B0600000101010101" pitchFamily="34" charset="-127"/>
              </a:rPr>
              <a:t>Distributed System:</a:t>
            </a:r>
            <a:r>
              <a:rPr lang="en-US" altLang="ko-KR" dirty="0">
                <a:ea typeface="굴림" panose="020B0600000101010101" pitchFamily="34" charset="-127"/>
              </a:rPr>
              <a:t> physically separate computers working together on task</a:t>
            </a:r>
          </a:p>
          <a:p>
            <a:pPr lvl="1">
              <a:lnSpc>
                <a:spcPct val="80000"/>
              </a:lnSpc>
              <a:spcBef>
                <a:spcPct val="5000"/>
              </a:spcBef>
            </a:pPr>
            <a:r>
              <a:rPr lang="en-US" altLang="ko-KR" dirty="0">
                <a:ea typeface="굴림" panose="020B0600000101010101" pitchFamily="34" charset="-127"/>
              </a:rPr>
              <a:t>Early model: multiple servers working together</a:t>
            </a:r>
          </a:p>
          <a:p>
            <a:pPr lvl="2">
              <a:lnSpc>
                <a:spcPct val="80000"/>
              </a:lnSpc>
              <a:spcBef>
                <a:spcPct val="5000"/>
              </a:spcBef>
            </a:pPr>
            <a:r>
              <a:rPr lang="en-US" altLang="ko-KR" dirty="0">
                <a:ea typeface="굴림" panose="020B0600000101010101" pitchFamily="34" charset="-127"/>
              </a:rPr>
              <a:t>Probably in the same room or building</a:t>
            </a:r>
          </a:p>
          <a:p>
            <a:pPr lvl="2">
              <a:lnSpc>
                <a:spcPct val="80000"/>
              </a:lnSpc>
              <a:spcBef>
                <a:spcPct val="5000"/>
              </a:spcBef>
            </a:pPr>
            <a:r>
              <a:rPr lang="en-US" altLang="ko-KR" dirty="0">
                <a:ea typeface="굴림" panose="020B0600000101010101" pitchFamily="34" charset="-127"/>
              </a:rPr>
              <a:t>Often called a “cluster”</a:t>
            </a:r>
          </a:p>
          <a:p>
            <a:pPr lvl="1">
              <a:lnSpc>
                <a:spcPct val="80000"/>
              </a:lnSpc>
              <a:spcBef>
                <a:spcPct val="5000"/>
              </a:spcBef>
            </a:pPr>
            <a:r>
              <a:rPr lang="en-US" altLang="ko-KR" dirty="0">
                <a:ea typeface="굴림" panose="020B0600000101010101" pitchFamily="34" charset="-127"/>
              </a:rPr>
              <a:t>Later models: peer-to-peer/wide-spread collaboration</a:t>
            </a:r>
          </a:p>
          <a:p>
            <a:pPr lvl="2">
              <a:lnSpc>
                <a:spcPct val="80000"/>
              </a:lnSpc>
              <a:spcBef>
                <a:spcPct val="5000"/>
              </a:spcBef>
            </a:pPr>
            <a:endParaRPr lang="ko-KR" altLang="en-US" dirty="0">
              <a:ea typeface="굴림" panose="020B0600000101010101" pitchFamily="34" charset="-127"/>
            </a:endParaRPr>
          </a:p>
        </p:txBody>
      </p:sp>
      <p:grpSp>
        <p:nvGrpSpPr>
          <p:cNvPr id="923682" name="Group 34"/>
          <p:cNvGrpSpPr>
            <a:grpSpLocks/>
          </p:cNvGrpSpPr>
          <p:nvPr/>
        </p:nvGrpSpPr>
        <p:grpSpPr bwMode="auto">
          <a:xfrm>
            <a:off x="2057400" y="838200"/>
            <a:ext cx="3500438" cy="2486026"/>
            <a:chOff x="336" y="528"/>
            <a:chExt cx="2205" cy="1566"/>
          </a:xfrm>
        </p:grpSpPr>
        <p:grpSp>
          <p:nvGrpSpPr>
            <p:cNvPr id="27670" name="Group 16"/>
            <p:cNvGrpSpPr>
              <a:grpSpLocks/>
            </p:cNvGrpSpPr>
            <p:nvPr/>
          </p:nvGrpSpPr>
          <p:grpSpPr bwMode="auto">
            <a:xfrm>
              <a:off x="336" y="528"/>
              <a:ext cx="2205" cy="1268"/>
              <a:chOff x="269" y="533"/>
              <a:chExt cx="2323" cy="1339"/>
            </a:xfrm>
          </p:grpSpPr>
          <p:sp>
            <p:nvSpPr>
              <p:cNvPr id="27672" name="Oval 4"/>
              <p:cNvSpPr>
                <a:spLocks noChangeArrowheads="1"/>
              </p:cNvSpPr>
              <p:nvPr/>
            </p:nvSpPr>
            <p:spPr bwMode="auto">
              <a:xfrm>
                <a:off x="1154" y="606"/>
                <a:ext cx="538" cy="478"/>
              </a:xfrm>
              <a:prstGeom prst="ellipse">
                <a:avLst/>
              </a:prstGeom>
              <a:solidFill>
                <a:srgbClr val="FF66CC"/>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1800" dirty="0">
                    <a:latin typeface="Gill Sans"/>
                  </a:rPr>
                  <a:t>Server</a:t>
                </a:r>
              </a:p>
            </p:txBody>
          </p:sp>
          <p:pic>
            <p:nvPicPr>
              <p:cNvPr id="27673"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9" y="533"/>
                <a:ext cx="669" cy="6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74"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77" y="1231"/>
                <a:ext cx="669" cy="6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75" name="Picture 1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23" y="533"/>
                <a:ext cx="669" cy="6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76" name="Line 11"/>
              <p:cNvSpPr>
                <a:spLocks noChangeShapeType="1"/>
              </p:cNvSpPr>
              <p:nvPr/>
            </p:nvSpPr>
            <p:spPr bwMode="auto">
              <a:xfrm>
                <a:off x="1692" y="827"/>
                <a:ext cx="231"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sp>
            <p:nvSpPr>
              <p:cNvPr id="27677" name="Line 12"/>
              <p:cNvSpPr>
                <a:spLocks noChangeShapeType="1"/>
              </p:cNvSpPr>
              <p:nvPr/>
            </p:nvSpPr>
            <p:spPr bwMode="auto">
              <a:xfrm flipV="1">
                <a:off x="1423" y="1084"/>
                <a:ext cx="0" cy="184"/>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sp>
            <p:nvSpPr>
              <p:cNvPr id="27678" name="Line 13"/>
              <p:cNvSpPr>
                <a:spLocks noChangeShapeType="1"/>
              </p:cNvSpPr>
              <p:nvPr/>
            </p:nvSpPr>
            <p:spPr bwMode="auto">
              <a:xfrm>
                <a:off x="923" y="827"/>
                <a:ext cx="231"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grpSp>
        <p:sp>
          <p:nvSpPr>
            <p:cNvPr id="27671" name="Text Box 31"/>
            <p:cNvSpPr txBox="1">
              <a:spLocks noChangeArrowheads="1"/>
            </p:cNvSpPr>
            <p:nvPr/>
          </p:nvSpPr>
          <p:spPr bwMode="auto">
            <a:xfrm>
              <a:off x="523" y="1824"/>
              <a:ext cx="1776"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a:rPr>
                <a:t>Client/Server Model</a:t>
              </a:r>
            </a:p>
          </p:txBody>
        </p:sp>
      </p:grpSp>
      <p:grpSp>
        <p:nvGrpSpPr>
          <p:cNvPr id="923681" name="Group 33"/>
          <p:cNvGrpSpPr>
            <a:grpSpLocks/>
          </p:cNvGrpSpPr>
          <p:nvPr/>
        </p:nvGrpSpPr>
        <p:grpSpPr bwMode="auto">
          <a:xfrm>
            <a:off x="6324601" y="557213"/>
            <a:ext cx="4049713" cy="3071813"/>
            <a:chOff x="3024" y="288"/>
            <a:chExt cx="2551" cy="1935"/>
          </a:xfrm>
        </p:grpSpPr>
        <p:grpSp>
          <p:nvGrpSpPr>
            <p:cNvPr id="27654" name="Group 30"/>
            <p:cNvGrpSpPr>
              <a:grpSpLocks/>
            </p:cNvGrpSpPr>
            <p:nvPr/>
          </p:nvGrpSpPr>
          <p:grpSpPr bwMode="auto">
            <a:xfrm>
              <a:off x="3024" y="288"/>
              <a:ext cx="2551" cy="1706"/>
              <a:chOff x="2976" y="336"/>
              <a:chExt cx="2685" cy="1793"/>
            </a:xfrm>
          </p:grpSpPr>
          <p:pic>
            <p:nvPicPr>
              <p:cNvPr id="27656" name="Picture 1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16" y="336"/>
                <a:ext cx="669" cy="6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7" name="Picture 1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92" y="816"/>
                <a:ext cx="669" cy="6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8" name="Picture 1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12" y="1488"/>
                <a:ext cx="669" cy="6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9" name="Picture 1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76" y="432"/>
                <a:ext cx="669" cy="6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60" name="Picture 2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96" y="1104"/>
                <a:ext cx="669" cy="6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61" name="Picture 2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76" y="1488"/>
                <a:ext cx="669" cy="6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62" name="Line 22"/>
              <p:cNvSpPr>
                <a:spLocks noChangeShapeType="1"/>
              </p:cNvSpPr>
              <p:nvPr/>
            </p:nvSpPr>
            <p:spPr bwMode="auto">
              <a:xfrm>
                <a:off x="3648" y="1824"/>
                <a:ext cx="864" cy="48"/>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sp>
            <p:nvSpPr>
              <p:cNvPr id="27663" name="Line 23"/>
              <p:cNvSpPr>
                <a:spLocks noChangeShapeType="1"/>
              </p:cNvSpPr>
              <p:nvPr/>
            </p:nvSpPr>
            <p:spPr bwMode="auto">
              <a:xfrm flipV="1">
                <a:off x="3648" y="624"/>
                <a:ext cx="768" cy="48"/>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sp>
            <p:nvSpPr>
              <p:cNvPr id="27664" name="Line 24"/>
              <p:cNvSpPr>
                <a:spLocks noChangeShapeType="1"/>
              </p:cNvSpPr>
              <p:nvPr/>
            </p:nvSpPr>
            <p:spPr bwMode="auto">
              <a:xfrm flipV="1">
                <a:off x="4320" y="1200"/>
                <a:ext cx="720" cy="144"/>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sp>
            <p:nvSpPr>
              <p:cNvPr id="27665" name="Line 25"/>
              <p:cNvSpPr>
                <a:spLocks noChangeShapeType="1"/>
              </p:cNvSpPr>
              <p:nvPr/>
            </p:nvSpPr>
            <p:spPr bwMode="auto">
              <a:xfrm flipV="1">
                <a:off x="4224" y="912"/>
                <a:ext cx="336" cy="288"/>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sp>
            <p:nvSpPr>
              <p:cNvPr id="27666" name="Line 26"/>
              <p:cNvSpPr>
                <a:spLocks noChangeShapeType="1"/>
              </p:cNvSpPr>
              <p:nvPr/>
            </p:nvSpPr>
            <p:spPr bwMode="auto">
              <a:xfrm flipV="1">
                <a:off x="3312" y="1008"/>
                <a:ext cx="48" cy="48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sp>
            <p:nvSpPr>
              <p:cNvPr id="27667" name="Line 27"/>
              <p:cNvSpPr>
                <a:spLocks noChangeShapeType="1"/>
              </p:cNvSpPr>
              <p:nvPr/>
            </p:nvSpPr>
            <p:spPr bwMode="auto">
              <a:xfrm flipH="1" flipV="1">
                <a:off x="3552" y="912"/>
                <a:ext cx="240" cy="288"/>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sp>
            <p:nvSpPr>
              <p:cNvPr id="27668" name="Line 28"/>
              <p:cNvSpPr>
                <a:spLocks noChangeShapeType="1"/>
              </p:cNvSpPr>
              <p:nvPr/>
            </p:nvSpPr>
            <p:spPr bwMode="auto">
              <a:xfrm flipH="1" flipV="1">
                <a:off x="4704" y="960"/>
                <a:ext cx="96" cy="528"/>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sp>
            <p:nvSpPr>
              <p:cNvPr id="27669" name="Line 29"/>
              <p:cNvSpPr>
                <a:spLocks noChangeShapeType="1"/>
              </p:cNvSpPr>
              <p:nvPr/>
            </p:nvSpPr>
            <p:spPr bwMode="auto">
              <a:xfrm flipV="1">
                <a:off x="5040" y="1392"/>
                <a:ext cx="144" cy="144"/>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grpSp>
        <p:sp>
          <p:nvSpPr>
            <p:cNvPr id="27655" name="Text Box 32"/>
            <p:cNvSpPr txBox="1">
              <a:spLocks noChangeArrowheads="1"/>
            </p:cNvSpPr>
            <p:nvPr/>
          </p:nvSpPr>
          <p:spPr bwMode="auto">
            <a:xfrm>
              <a:off x="3386" y="1953"/>
              <a:ext cx="1737"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a:rPr>
                <a:t>Peer-to-Peer Model</a:t>
              </a:r>
            </a:p>
          </p:txBody>
        </p:sp>
      </p:grpSp>
      <p:sp>
        <p:nvSpPr>
          <p:cNvPr id="27650" name="Rectangle 2"/>
          <p:cNvSpPr>
            <a:spLocks noGrp="1" noChangeArrowheads="1"/>
          </p:cNvSpPr>
          <p:nvPr>
            <p:ph type="title"/>
          </p:nvPr>
        </p:nvSpPr>
        <p:spPr/>
        <p:txBody>
          <a:bodyPr/>
          <a:lstStyle/>
          <a:p>
            <a:r>
              <a:rPr lang="en-US" altLang="ko-KR" dirty="0">
                <a:ea typeface="굴림" panose="020B0600000101010101" pitchFamily="34" charset="-127"/>
              </a:rPr>
              <a:t>Centralized vs Distributed Systems</a:t>
            </a:r>
          </a:p>
        </p:txBody>
      </p:sp>
    </p:spTree>
    <p:extLst>
      <p:ext uri="{BB962C8B-B14F-4D97-AF65-F5344CB8AC3E}">
        <p14:creationId xmlns:p14="http://schemas.microsoft.com/office/powerpoint/2010/main" val="2970250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36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36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36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368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365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365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365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365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3651">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236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51"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5872A-05CA-492C-9359-86AA519138C4}"/>
              </a:ext>
            </a:extLst>
          </p:cNvPr>
          <p:cNvSpPr>
            <a:spLocks noGrp="1"/>
          </p:cNvSpPr>
          <p:nvPr>
            <p:ph type="title"/>
          </p:nvPr>
        </p:nvSpPr>
        <p:spPr/>
        <p:txBody>
          <a:bodyPr/>
          <a:lstStyle/>
          <a:p>
            <a:r>
              <a:rPr lang="en-US" dirty="0" smtClean="0"/>
              <a:t>Review: How </a:t>
            </a:r>
            <a:r>
              <a:rPr lang="en-US" dirty="0"/>
              <a:t>to Make File Systems more Durable?</a:t>
            </a:r>
          </a:p>
        </p:txBody>
      </p:sp>
      <p:sp>
        <p:nvSpPr>
          <p:cNvPr id="3" name="Content Placeholder 2">
            <a:extLst>
              <a:ext uri="{FF2B5EF4-FFF2-40B4-BE49-F238E27FC236}">
                <a16:creationId xmlns:a16="http://schemas.microsoft.com/office/drawing/2014/main" id="{B5F72A3F-85A5-4DCE-B58F-2AD42A0E5CBF}"/>
              </a:ext>
            </a:extLst>
          </p:cNvPr>
          <p:cNvSpPr>
            <a:spLocks noGrp="1"/>
          </p:cNvSpPr>
          <p:nvPr>
            <p:ph idx="1"/>
          </p:nvPr>
        </p:nvSpPr>
        <p:spPr>
          <a:xfrm>
            <a:off x="304800" y="838200"/>
            <a:ext cx="11582400" cy="5595729"/>
          </a:xfrm>
        </p:spPr>
        <p:txBody>
          <a:bodyPr>
            <a:normAutofit/>
          </a:bodyPr>
          <a:lstStyle/>
          <a:p>
            <a:pPr>
              <a:lnSpc>
                <a:spcPct val="80000"/>
              </a:lnSpc>
              <a:spcBef>
                <a:spcPct val="10000"/>
              </a:spcBef>
            </a:pPr>
            <a:r>
              <a:rPr lang="en-US" altLang="ko-KR" dirty="0">
                <a:ea typeface="굴림" panose="020B0600000101010101" pitchFamily="34" charset="-127"/>
              </a:rPr>
              <a:t>Disk blocks contain Reed-Solomon error correcting codes (ECC) to deal with small defects in disk drive</a:t>
            </a:r>
          </a:p>
          <a:p>
            <a:pPr lvl="1">
              <a:lnSpc>
                <a:spcPct val="80000"/>
              </a:lnSpc>
              <a:spcBef>
                <a:spcPct val="10000"/>
              </a:spcBef>
            </a:pPr>
            <a:r>
              <a:rPr lang="en-US" altLang="ko-KR" dirty="0">
                <a:ea typeface="굴림" panose="020B0600000101010101" pitchFamily="34" charset="-127"/>
              </a:rPr>
              <a:t>Can allow recovery of data from small media defects </a:t>
            </a:r>
          </a:p>
          <a:p>
            <a:pPr lvl="1">
              <a:lnSpc>
                <a:spcPct val="80000"/>
              </a:lnSpc>
              <a:spcBef>
                <a:spcPct val="10000"/>
              </a:spcBef>
            </a:pPr>
            <a:endParaRPr lang="en-US" altLang="ko-KR" dirty="0">
              <a:ea typeface="굴림" panose="020B0600000101010101" pitchFamily="34" charset="-127"/>
            </a:endParaRPr>
          </a:p>
          <a:p>
            <a:pPr>
              <a:lnSpc>
                <a:spcPct val="80000"/>
              </a:lnSpc>
              <a:spcBef>
                <a:spcPct val="10000"/>
              </a:spcBef>
            </a:pPr>
            <a:r>
              <a:rPr lang="en-US" altLang="ko-KR" dirty="0">
                <a:solidFill>
                  <a:srgbClr val="FF0000"/>
                </a:solidFill>
                <a:ea typeface="굴림" panose="020B0600000101010101" pitchFamily="34" charset="-127"/>
              </a:rPr>
              <a:t>Make sure writes survive in short term</a:t>
            </a:r>
          </a:p>
          <a:p>
            <a:pPr lvl="1">
              <a:lnSpc>
                <a:spcPct val="80000"/>
              </a:lnSpc>
              <a:spcBef>
                <a:spcPct val="10000"/>
              </a:spcBef>
            </a:pPr>
            <a:r>
              <a:rPr lang="en-US" altLang="ko-KR" dirty="0">
                <a:ea typeface="굴림" panose="020B0600000101010101" pitchFamily="34" charset="-127"/>
              </a:rPr>
              <a:t>Either abandon delayed writes or</a:t>
            </a:r>
          </a:p>
          <a:p>
            <a:pPr lvl="1">
              <a:lnSpc>
                <a:spcPct val="80000"/>
              </a:lnSpc>
              <a:spcBef>
                <a:spcPct val="10000"/>
              </a:spcBef>
            </a:pPr>
            <a:r>
              <a:rPr lang="en-US" altLang="ko-KR" dirty="0">
                <a:ea typeface="굴림" panose="020B0600000101010101" pitchFamily="34" charset="-127"/>
              </a:rPr>
              <a:t>Use special, battery-backed RAM (called non-volatile RAM or </a:t>
            </a:r>
            <a:r>
              <a:rPr lang="en-US" altLang="ko-KR" dirty="0">
                <a:solidFill>
                  <a:schemeClr val="hlink"/>
                </a:solidFill>
                <a:ea typeface="굴림" panose="020B0600000101010101" pitchFamily="34" charset="-127"/>
              </a:rPr>
              <a:t>NVRAM</a:t>
            </a:r>
            <a:r>
              <a:rPr lang="en-US" altLang="ko-KR" dirty="0">
                <a:ea typeface="굴림" panose="020B0600000101010101" pitchFamily="34" charset="-127"/>
              </a:rPr>
              <a:t>) for dirty blocks in buffer cache</a:t>
            </a:r>
          </a:p>
          <a:p>
            <a:pPr lvl="1">
              <a:lnSpc>
                <a:spcPct val="80000"/>
              </a:lnSpc>
              <a:spcBef>
                <a:spcPct val="10000"/>
              </a:spcBef>
            </a:pPr>
            <a:endParaRPr lang="en-US" altLang="ko-KR" dirty="0">
              <a:ea typeface="굴림" panose="020B0600000101010101" pitchFamily="34" charset="-127"/>
            </a:endParaRPr>
          </a:p>
          <a:p>
            <a:pPr>
              <a:lnSpc>
                <a:spcPct val="80000"/>
              </a:lnSpc>
              <a:spcBef>
                <a:spcPct val="10000"/>
              </a:spcBef>
            </a:pPr>
            <a:r>
              <a:rPr lang="en-US" altLang="ko-KR" dirty="0">
                <a:ea typeface="굴림" panose="020B0600000101010101" pitchFamily="34" charset="-127"/>
              </a:rPr>
              <a:t>Make sure that data survives in long term</a:t>
            </a:r>
          </a:p>
          <a:p>
            <a:pPr lvl="1">
              <a:lnSpc>
                <a:spcPct val="80000"/>
              </a:lnSpc>
              <a:spcBef>
                <a:spcPct val="10000"/>
              </a:spcBef>
            </a:pPr>
            <a:r>
              <a:rPr lang="en-US" altLang="ko-KR" dirty="0">
                <a:ea typeface="굴림" panose="020B0600000101010101" pitchFamily="34" charset="-127"/>
              </a:rPr>
              <a:t>Need to </a:t>
            </a:r>
            <a:r>
              <a:rPr lang="en-US" altLang="ko-KR" dirty="0">
                <a:solidFill>
                  <a:srgbClr val="FF0000"/>
                </a:solidFill>
                <a:ea typeface="굴림" panose="020B0600000101010101" pitchFamily="34" charset="-127"/>
              </a:rPr>
              <a:t>replicate</a:t>
            </a:r>
            <a:r>
              <a:rPr lang="en-US" altLang="ko-KR" dirty="0">
                <a:ea typeface="굴림" panose="020B0600000101010101" pitchFamily="34" charset="-127"/>
              </a:rPr>
              <a:t>!  More than one copy of data!</a:t>
            </a:r>
          </a:p>
          <a:p>
            <a:pPr lvl="1">
              <a:lnSpc>
                <a:spcPct val="80000"/>
              </a:lnSpc>
              <a:spcBef>
                <a:spcPct val="10000"/>
              </a:spcBef>
            </a:pPr>
            <a:r>
              <a:rPr lang="en-US" altLang="ko-KR" dirty="0">
                <a:ea typeface="굴림" panose="020B0600000101010101" pitchFamily="34" charset="-127"/>
              </a:rPr>
              <a:t>Important element: </a:t>
            </a:r>
            <a:r>
              <a:rPr lang="en-US" altLang="ko-KR" dirty="0">
                <a:solidFill>
                  <a:schemeClr val="hlink"/>
                </a:solidFill>
                <a:ea typeface="굴림" panose="020B0600000101010101" pitchFamily="34" charset="-127"/>
              </a:rPr>
              <a:t>independence of failure</a:t>
            </a:r>
          </a:p>
          <a:p>
            <a:pPr lvl="2">
              <a:lnSpc>
                <a:spcPct val="80000"/>
              </a:lnSpc>
              <a:spcBef>
                <a:spcPct val="10000"/>
              </a:spcBef>
            </a:pPr>
            <a:r>
              <a:rPr lang="en-US" altLang="ko-KR" sz="2400" dirty="0">
                <a:ea typeface="굴림" panose="020B0600000101010101" pitchFamily="34" charset="-127"/>
              </a:rPr>
              <a:t>Could put copies on one disk, but if disk head fails…</a:t>
            </a:r>
          </a:p>
          <a:p>
            <a:pPr lvl="2">
              <a:lnSpc>
                <a:spcPct val="80000"/>
              </a:lnSpc>
              <a:spcBef>
                <a:spcPct val="10000"/>
              </a:spcBef>
            </a:pPr>
            <a:r>
              <a:rPr lang="en-US" altLang="ko-KR" sz="2400" dirty="0">
                <a:ea typeface="굴림" panose="020B0600000101010101" pitchFamily="34" charset="-127"/>
              </a:rPr>
              <a:t>Could put copies on different disks, but if server fails…</a:t>
            </a:r>
          </a:p>
          <a:p>
            <a:pPr lvl="2">
              <a:lnSpc>
                <a:spcPct val="80000"/>
              </a:lnSpc>
              <a:spcBef>
                <a:spcPct val="10000"/>
              </a:spcBef>
            </a:pPr>
            <a:r>
              <a:rPr lang="en-US" altLang="ko-KR" sz="2400" dirty="0">
                <a:ea typeface="굴림" panose="020B0600000101010101" pitchFamily="34" charset="-127"/>
              </a:rPr>
              <a:t>Could put copies on different servers, but if building is struck by lightning…. </a:t>
            </a:r>
          </a:p>
          <a:p>
            <a:pPr lvl="2">
              <a:lnSpc>
                <a:spcPct val="80000"/>
              </a:lnSpc>
              <a:spcBef>
                <a:spcPct val="10000"/>
              </a:spcBef>
            </a:pPr>
            <a:r>
              <a:rPr lang="en-US" altLang="ko-KR" sz="2400" dirty="0">
                <a:ea typeface="굴림" panose="020B0600000101010101" pitchFamily="34" charset="-127"/>
              </a:rPr>
              <a:t>Could put copies on servers in different continents…</a:t>
            </a:r>
          </a:p>
        </p:txBody>
      </p:sp>
    </p:spTree>
    <p:extLst>
      <p:ext uri="{BB962C8B-B14F-4D97-AF65-F5344CB8AC3E}">
        <p14:creationId xmlns:p14="http://schemas.microsoft.com/office/powerpoint/2010/main" val="35779982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828800" y="152400"/>
            <a:ext cx="8534400" cy="533400"/>
          </a:xfrm>
        </p:spPr>
        <p:txBody>
          <a:bodyPr/>
          <a:lstStyle/>
          <a:p>
            <a:r>
              <a:rPr lang="en-US" altLang="ko-KR" sz="2800" dirty="0">
                <a:ea typeface="굴림" panose="020B0600000101010101" pitchFamily="34" charset="-127"/>
              </a:rPr>
              <a:t>Distributed Systems: Motivation/Issues/Promise</a:t>
            </a:r>
          </a:p>
        </p:txBody>
      </p:sp>
      <p:sp>
        <p:nvSpPr>
          <p:cNvPr id="28675" name="Rectangle 3"/>
          <p:cNvSpPr>
            <a:spLocks noGrp="1" noChangeArrowheads="1"/>
          </p:cNvSpPr>
          <p:nvPr>
            <p:ph type="body" idx="1"/>
          </p:nvPr>
        </p:nvSpPr>
        <p:spPr>
          <a:xfrm>
            <a:off x="533400" y="762000"/>
            <a:ext cx="11125200" cy="5943600"/>
          </a:xfrm>
        </p:spPr>
        <p:txBody>
          <a:bodyPr>
            <a:normAutofit/>
          </a:bodyPr>
          <a:lstStyle/>
          <a:p>
            <a:pPr>
              <a:lnSpc>
                <a:spcPct val="100000"/>
              </a:lnSpc>
              <a:spcBef>
                <a:spcPct val="0"/>
              </a:spcBef>
            </a:pPr>
            <a:r>
              <a:rPr lang="en-US" altLang="ko-KR" sz="2800" dirty="0">
                <a:ea typeface="굴림" panose="020B0600000101010101" pitchFamily="34" charset="-127"/>
              </a:rPr>
              <a:t>Why do we want distributed systems?</a:t>
            </a:r>
          </a:p>
          <a:p>
            <a:pPr lvl="1">
              <a:lnSpc>
                <a:spcPct val="100000"/>
              </a:lnSpc>
              <a:spcBef>
                <a:spcPct val="0"/>
              </a:spcBef>
            </a:pPr>
            <a:r>
              <a:rPr lang="en-US" altLang="ko-KR" sz="2400" dirty="0">
                <a:ea typeface="굴림" panose="020B0600000101010101" pitchFamily="34" charset="-127"/>
              </a:rPr>
              <a:t>Cheaper and easier to build lots of simple computers</a:t>
            </a:r>
          </a:p>
          <a:p>
            <a:pPr lvl="1">
              <a:lnSpc>
                <a:spcPct val="100000"/>
              </a:lnSpc>
              <a:spcBef>
                <a:spcPct val="0"/>
              </a:spcBef>
            </a:pPr>
            <a:r>
              <a:rPr lang="en-US" altLang="ko-KR" sz="2400" dirty="0">
                <a:ea typeface="굴림" panose="020B0600000101010101" pitchFamily="34" charset="-127"/>
              </a:rPr>
              <a:t>Easier to add power incrementally</a:t>
            </a:r>
          </a:p>
          <a:p>
            <a:pPr lvl="1">
              <a:lnSpc>
                <a:spcPct val="100000"/>
              </a:lnSpc>
              <a:spcBef>
                <a:spcPct val="0"/>
              </a:spcBef>
            </a:pPr>
            <a:r>
              <a:rPr lang="en-US" altLang="ko-KR" sz="2400" dirty="0">
                <a:ea typeface="굴림" panose="020B0600000101010101" pitchFamily="34" charset="-127"/>
              </a:rPr>
              <a:t>Users can have complete control over some components</a:t>
            </a:r>
          </a:p>
          <a:p>
            <a:pPr lvl="1">
              <a:lnSpc>
                <a:spcPct val="100000"/>
              </a:lnSpc>
              <a:spcBef>
                <a:spcPct val="0"/>
              </a:spcBef>
            </a:pPr>
            <a:r>
              <a:rPr lang="en-US" altLang="ko-KR" sz="2400" dirty="0">
                <a:ea typeface="굴림" panose="020B0600000101010101" pitchFamily="34" charset="-127"/>
              </a:rPr>
              <a:t>Collaboration: much easier for users to collaborate through network resources (such as network file systems)</a:t>
            </a:r>
          </a:p>
          <a:p>
            <a:pPr lvl="1">
              <a:lnSpc>
                <a:spcPct val="100000"/>
              </a:lnSpc>
              <a:spcBef>
                <a:spcPct val="0"/>
              </a:spcBef>
            </a:pPr>
            <a:endParaRPr lang="en-US" altLang="ko-KR" sz="2400" dirty="0">
              <a:ea typeface="굴림" panose="020B0600000101010101" pitchFamily="34" charset="-127"/>
            </a:endParaRPr>
          </a:p>
          <a:p>
            <a:pPr>
              <a:lnSpc>
                <a:spcPct val="100000"/>
              </a:lnSpc>
              <a:spcBef>
                <a:spcPct val="0"/>
              </a:spcBef>
            </a:pPr>
            <a:r>
              <a:rPr lang="en-US" altLang="ko-KR" sz="2800" dirty="0">
                <a:ea typeface="굴림" panose="020B0600000101010101" pitchFamily="34" charset="-127"/>
              </a:rPr>
              <a:t>The </a:t>
            </a:r>
            <a:r>
              <a:rPr lang="en-US" altLang="ko-KR" sz="2800" i="1" dirty="0">
                <a:solidFill>
                  <a:srgbClr val="FF0000"/>
                </a:solidFill>
                <a:ea typeface="굴림" panose="020B0600000101010101" pitchFamily="34" charset="-127"/>
              </a:rPr>
              <a:t>promise</a:t>
            </a:r>
            <a:r>
              <a:rPr lang="en-US" altLang="ko-KR" sz="2800" dirty="0">
                <a:ea typeface="굴림" panose="020B0600000101010101" pitchFamily="34" charset="-127"/>
              </a:rPr>
              <a:t> of distributed systems:</a:t>
            </a:r>
          </a:p>
          <a:p>
            <a:pPr lvl="1">
              <a:lnSpc>
                <a:spcPct val="100000"/>
              </a:lnSpc>
              <a:spcBef>
                <a:spcPct val="0"/>
              </a:spcBef>
            </a:pPr>
            <a:r>
              <a:rPr lang="en-US" altLang="ko-KR" sz="2400" i="1" dirty="0">
                <a:solidFill>
                  <a:srgbClr val="FF0000"/>
                </a:solidFill>
                <a:ea typeface="굴림" panose="020B0600000101010101" pitchFamily="34" charset="-127"/>
              </a:rPr>
              <a:t>Higher availability</a:t>
            </a:r>
            <a:r>
              <a:rPr lang="en-US" altLang="ko-KR" sz="2400" dirty="0">
                <a:ea typeface="굴림" panose="020B0600000101010101" pitchFamily="34" charset="-127"/>
              </a:rPr>
              <a:t>: one machine goes down, use another</a:t>
            </a:r>
          </a:p>
          <a:p>
            <a:pPr lvl="1">
              <a:lnSpc>
                <a:spcPct val="100000"/>
              </a:lnSpc>
              <a:spcBef>
                <a:spcPct val="0"/>
              </a:spcBef>
            </a:pPr>
            <a:r>
              <a:rPr lang="en-US" altLang="ko-KR" sz="2400" i="1" dirty="0">
                <a:solidFill>
                  <a:srgbClr val="FF0000"/>
                </a:solidFill>
                <a:ea typeface="굴림" panose="020B0600000101010101" pitchFamily="34" charset="-127"/>
              </a:rPr>
              <a:t>Better durability</a:t>
            </a:r>
            <a:r>
              <a:rPr lang="en-US" altLang="ko-KR" sz="2400" dirty="0">
                <a:ea typeface="굴림" panose="020B0600000101010101" pitchFamily="34" charset="-127"/>
              </a:rPr>
              <a:t>: store data in multiple locations</a:t>
            </a:r>
          </a:p>
          <a:p>
            <a:pPr lvl="1">
              <a:lnSpc>
                <a:spcPct val="100000"/>
              </a:lnSpc>
              <a:spcBef>
                <a:spcPct val="0"/>
              </a:spcBef>
            </a:pPr>
            <a:r>
              <a:rPr lang="en-US" altLang="ko-KR" sz="2400" i="1" dirty="0">
                <a:solidFill>
                  <a:srgbClr val="FF0000"/>
                </a:solidFill>
                <a:ea typeface="굴림" panose="020B0600000101010101" pitchFamily="34" charset="-127"/>
              </a:rPr>
              <a:t>More security</a:t>
            </a:r>
            <a:r>
              <a:rPr lang="en-US" altLang="ko-KR" sz="2400" dirty="0">
                <a:ea typeface="굴림" panose="020B0600000101010101" pitchFamily="34" charset="-127"/>
              </a:rPr>
              <a:t>: each piece easier to make secure </a:t>
            </a:r>
          </a:p>
        </p:txBody>
      </p:sp>
    </p:spTree>
    <p:extLst>
      <p:ext uri="{BB962C8B-B14F-4D97-AF65-F5344CB8AC3E}">
        <p14:creationId xmlns:p14="http://schemas.microsoft.com/office/powerpoint/2010/main" val="3497564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7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67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675">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6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ko-KR" dirty="0"/>
              <a:t>Distributed Systems: Reality</a:t>
            </a:r>
          </a:p>
        </p:txBody>
      </p:sp>
      <p:sp>
        <p:nvSpPr>
          <p:cNvPr id="28675" name="Rectangle 3"/>
          <p:cNvSpPr>
            <a:spLocks noGrp="1" noChangeArrowheads="1"/>
          </p:cNvSpPr>
          <p:nvPr>
            <p:ph type="body" idx="1"/>
          </p:nvPr>
        </p:nvSpPr>
        <p:spPr>
          <a:xfrm>
            <a:off x="482600" y="838200"/>
            <a:ext cx="11226800" cy="5852914"/>
          </a:xfrm>
        </p:spPr>
        <p:txBody>
          <a:bodyPr>
            <a:normAutofit lnSpcReduction="10000"/>
          </a:bodyPr>
          <a:lstStyle/>
          <a:p>
            <a:r>
              <a:rPr lang="en-US" altLang="ko-KR" dirty="0"/>
              <a:t>Reality has been disappointing</a:t>
            </a:r>
          </a:p>
          <a:p>
            <a:pPr lvl="1"/>
            <a:r>
              <a:rPr lang="en-US" altLang="ko-KR" i="1" dirty="0">
                <a:solidFill>
                  <a:srgbClr val="FF0000"/>
                </a:solidFill>
              </a:rPr>
              <a:t>Worse availability</a:t>
            </a:r>
            <a:r>
              <a:rPr lang="en-US" altLang="ko-KR" dirty="0"/>
              <a:t>: depend on every machine being up</a:t>
            </a:r>
          </a:p>
          <a:p>
            <a:pPr lvl="2"/>
            <a:r>
              <a:rPr lang="en-US" altLang="ko-KR" dirty="0" err="1"/>
              <a:t>Lamport</a:t>
            </a:r>
            <a:r>
              <a:rPr lang="en-US" altLang="ko-KR" dirty="0"/>
              <a:t>: “</a:t>
            </a:r>
            <a:r>
              <a:rPr lang="en-US" altLang="ko-KR" dirty="0">
                <a:solidFill>
                  <a:srgbClr val="FF0000"/>
                </a:solidFill>
              </a:rPr>
              <a:t>A distributed system is one in which the failure of a computer </a:t>
            </a:r>
            <a:br>
              <a:rPr lang="en-US" altLang="ko-KR" dirty="0">
                <a:solidFill>
                  <a:srgbClr val="FF0000"/>
                </a:solidFill>
              </a:rPr>
            </a:br>
            <a:r>
              <a:rPr lang="en-US" altLang="ko-KR" dirty="0">
                <a:solidFill>
                  <a:srgbClr val="FF0000"/>
                </a:solidFill>
              </a:rPr>
              <a:t>you didn’t even know existed can render your own computer unusable.</a:t>
            </a:r>
            <a:r>
              <a:rPr lang="en-US" altLang="ko-KR" dirty="0"/>
              <a:t>”</a:t>
            </a:r>
          </a:p>
          <a:p>
            <a:pPr lvl="1"/>
            <a:r>
              <a:rPr lang="en-US" altLang="ko-KR" i="1" dirty="0">
                <a:solidFill>
                  <a:srgbClr val="FF0000"/>
                </a:solidFill>
              </a:rPr>
              <a:t>Worse reliability</a:t>
            </a:r>
            <a:r>
              <a:rPr lang="en-US" altLang="ko-KR" dirty="0"/>
              <a:t>: can lose data if any machine crashes</a:t>
            </a:r>
          </a:p>
          <a:p>
            <a:pPr lvl="1"/>
            <a:r>
              <a:rPr lang="en-US" altLang="ko-KR" i="1" dirty="0">
                <a:solidFill>
                  <a:srgbClr val="FF0000"/>
                </a:solidFill>
              </a:rPr>
              <a:t>Worse security</a:t>
            </a:r>
            <a:r>
              <a:rPr lang="en-US" altLang="ko-KR" dirty="0"/>
              <a:t>: anyone in world can break into system</a:t>
            </a:r>
          </a:p>
          <a:p>
            <a:r>
              <a:rPr lang="en-US" altLang="ko-KR" dirty="0"/>
              <a:t>Coordination is more difficult</a:t>
            </a:r>
          </a:p>
          <a:p>
            <a:pPr lvl="1"/>
            <a:r>
              <a:rPr lang="en-US" altLang="ko-KR" dirty="0"/>
              <a:t>Must coordinate multiple copies of shared state information </a:t>
            </a:r>
          </a:p>
          <a:p>
            <a:pPr lvl="1"/>
            <a:r>
              <a:rPr lang="en-US" altLang="ko-KR" dirty="0"/>
              <a:t>What would be easy in a centralized system becomes a lot more difficult</a:t>
            </a:r>
          </a:p>
          <a:p>
            <a:r>
              <a:rPr lang="en-US" altLang="ko-KR" dirty="0"/>
              <a:t>Trust/Security/Privacy/Denial of Service</a:t>
            </a:r>
          </a:p>
          <a:p>
            <a:pPr lvl="1"/>
            <a:r>
              <a:rPr lang="en-US" altLang="ko-KR" dirty="0"/>
              <a:t>Many new variants of problems arise as a result of distribution</a:t>
            </a:r>
          </a:p>
          <a:p>
            <a:pPr lvl="1"/>
            <a:r>
              <a:rPr lang="en-US" altLang="ko-KR" dirty="0"/>
              <a:t>Can you trust the other members of a distributed application enough to even perform a protocol correctly?</a:t>
            </a:r>
          </a:p>
          <a:p>
            <a:pPr lvl="1"/>
            <a:r>
              <a:rPr lang="en-US" altLang="ko-KR" dirty="0"/>
              <a:t>Corollary of </a:t>
            </a:r>
            <a:r>
              <a:rPr lang="en-US" altLang="ko-KR" dirty="0" err="1"/>
              <a:t>Lamport’s</a:t>
            </a:r>
            <a:r>
              <a:rPr lang="en-US" altLang="ko-KR" dirty="0"/>
              <a:t> quote: “</a:t>
            </a:r>
            <a:r>
              <a:rPr lang="en-US" altLang="ko-KR" dirty="0">
                <a:solidFill>
                  <a:srgbClr val="FF0000"/>
                </a:solidFill>
              </a:rPr>
              <a:t>A distributed system is one where you can’t do work because some computer you didn’t even know existed is successfully coordinating an attack on my system!</a:t>
            </a:r>
            <a:r>
              <a:rPr lang="en-US" altLang="ko-KR" dirty="0"/>
              <a:t>”</a:t>
            </a:r>
          </a:p>
        </p:txBody>
      </p:sp>
      <p:grpSp>
        <p:nvGrpSpPr>
          <p:cNvPr id="6" name="Group 7"/>
          <p:cNvGrpSpPr>
            <a:grpSpLocks/>
          </p:cNvGrpSpPr>
          <p:nvPr/>
        </p:nvGrpSpPr>
        <p:grpSpPr bwMode="auto">
          <a:xfrm>
            <a:off x="9829800" y="744415"/>
            <a:ext cx="1778000" cy="2790973"/>
            <a:chOff x="4105" y="1207"/>
            <a:chExt cx="1360" cy="2220"/>
          </a:xfrm>
        </p:grpSpPr>
        <p:pic>
          <p:nvPicPr>
            <p:cNvPr id="7"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38" y="1207"/>
              <a:ext cx="1327" cy="1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6"/>
            <p:cNvSpPr txBox="1">
              <a:spLocks noChangeArrowheads="1"/>
            </p:cNvSpPr>
            <p:nvPr/>
          </p:nvSpPr>
          <p:spPr bwMode="auto">
            <a:xfrm>
              <a:off x="4105" y="3158"/>
              <a:ext cx="1360" cy="2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pPr>
              <a:r>
                <a:rPr lang="en-US" sz="1600" dirty="0"/>
                <a:t>Leslie </a:t>
              </a:r>
              <a:r>
                <a:rPr lang="en-US" sz="1600" dirty="0" err="1"/>
                <a:t>Lamport</a:t>
              </a:r>
              <a:endParaRPr lang="en-US" sz="1600" dirty="0"/>
            </a:p>
          </p:txBody>
        </p:sp>
      </p:grpSp>
    </p:spTree>
    <p:extLst>
      <p:ext uri="{BB962C8B-B14F-4D97-AF65-F5344CB8AC3E}">
        <p14:creationId xmlns:p14="http://schemas.microsoft.com/office/powerpoint/2010/main" val="2791290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7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childTnLst>
                                </p:cTn>
                              </p:par>
                              <p:par>
                                <p:cTn id="15" presetID="39" presetClass="entr" presetSubtype="0" accel="10000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675">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675">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67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675">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675">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675">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67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81200" y="152400"/>
            <a:ext cx="8229600" cy="533400"/>
          </a:xfrm>
        </p:spPr>
        <p:txBody>
          <a:bodyPr/>
          <a:lstStyle/>
          <a:p>
            <a:r>
              <a:rPr lang="en-US" altLang="ko-KR" dirty="0">
                <a:ea typeface="굴림" panose="020B0600000101010101" pitchFamily="34" charset="-127"/>
              </a:rPr>
              <a:t>Distributed </a:t>
            </a:r>
            <a:r>
              <a:rPr lang="en-US" altLang="ko-KR" sz="2800" dirty="0">
                <a:ea typeface="굴림" panose="020B0600000101010101" pitchFamily="34" charset="-127"/>
              </a:rPr>
              <a:t>Systems</a:t>
            </a:r>
            <a:r>
              <a:rPr lang="en-US" altLang="ko-KR" dirty="0">
                <a:ea typeface="굴림" panose="020B0600000101010101" pitchFamily="34" charset="-127"/>
              </a:rPr>
              <a:t>: Goals/Requirements</a:t>
            </a:r>
          </a:p>
        </p:txBody>
      </p:sp>
      <p:sp>
        <p:nvSpPr>
          <p:cNvPr id="925699" name="Rectangle 3"/>
          <p:cNvSpPr>
            <a:spLocks noGrp="1" noChangeArrowheads="1"/>
          </p:cNvSpPr>
          <p:nvPr>
            <p:ph type="body" idx="1"/>
          </p:nvPr>
        </p:nvSpPr>
        <p:spPr>
          <a:xfrm>
            <a:off x="685800" y="685800"/>
            <a:ext cx="10820400" cy="5562600"/>
          </a:xfrm>
        </p:spPr>
        <p:txBody>
          <a:bodyPr>
            <a:normAutofit/>
          </a:bodyPr>
          <a:lstStyle/>
          <a:p>
            <a:pPr>
              <a:spcBef>
                <a:spcPct val="10000"/>
              </a:spcBef>
            </a:pPr>
            <a:r>
              <a:rPr lang="en-US" altLang="ko-KR" dirty="0">
                <a:solidFill>
                  <a:schemeClr val="hlink"/>
                </a:solidFill>
                <a:ea typeface="굴림" panose="020B0600000101010101" pitchFamily="34" charset="-127"/>
              </a:rPr>
              <a:t>Transparency:</a:t>
            </a:r>
            <a:r>
              <a:rPr lang="en-US" altLang="ko-KR" dirty="0">
                <a:ea typeface="굴림" panose="020B0600000101010101" pitchFamily="34" charset="-127"/>
              </a:rPr>
              <a:t> the ability of the system to mask its complexity behind a simple interface</a:t>
            </a:r>
          </a:p>
          <a:p>
            <a:pPr>
              <a:spcBef>
                <a:spcPct val="10000"/>
              </a:spcBef>
            </a:pPr>
            <a:r>
              <a:rPr lang="en-US" altLang="ko-KR" dirty="0">
                <a:ea typeface="굴림" panose="020B0600000101010101" pitchFamily="34" charset="-127"/>
              </a:rPr>
              <a:t>Possible transparencies:</a:t>
            </a:r>
          </a:p>
          <a:p>
            <a:pPr lvl="1">
              <a:spcBef>
                <a:spcPct val="10000"/>
              </a:spcBef>
            </a:pPr>
            <a:r>
              <a:rPr lang="en-US" altLang="ko-KR" dirty="0">
                <a:solidFill>
                  <a:schemeClr val="hlink"/>
                </a:solidFill>
                <a:ea typeface="굴림" panose="020B0600000101010101" pitchFamily="34" charset="-127"/>
              </a:rPr>
              <a:t>Location:</a:t>
            </a:r>
            <a:r>
              <a:rPr lang="en-US" altLang="ko-KR" dirty="0">
                <a:ea typeface="굴림" panose="020B0600000101010101" pitchFamily="34" charset="-127"/>
              </a:rPr>
              <a:t> Can’t tell where resources are located</a:t>
            </a:r>
          </a:p>
          <a:p>
            <a:pPr lvl="1">
              <a:spcBef>
                <a:spcPct val="10000"/>
              </a:spcBef>
            </a:pPr>
            <a:r>
              <a:rPr lang="en-US" altLang="ko-KR" dirty="0">
                <a:solidFill>
                  <a:schemeClr val="hlink"/>
                </a:solidFill>
                <a:ea typeface="굴림" panose="020B0600000101010101" pitchFamily="34" charset="-127"/>
              </a:rPr>
              <a:t>Migration:</a:t>
            </a:r>
            <a:r>
              <a:rPr lang="en-US" altLang="ko-KR" dirty="0">
                <a:ea typeface="굴림" panose="020B0600000101010101" pitchFamily="34" charset="-127"/>
              </a:rPr>
              <a:t> Resources may move without the user knowing</a:t>
            </a:r>
          </a:p>
          <a:p>
            <a:pPr lvl="1">
              <a:spcBef>
                <a:spcPct val="10000"/>
              </a:spcBef>
            </a:pPr>
            <a:r>
              <a:rPr lang="en-US" altLang="ko-KR" dirty="0">
                <a:solidFill>
                  <a:schemeClr val="hlink"/>
                </a:solidFill>
                <a:ea typeface="굴림" panose="020B0600000101010101" pitchFamily="34" charset="-127"/>
              </a:rPr>
              <a:t>Replication:</a:t>
            </a:r>
            <a:r>
              <a:rPr lang="en-US" altLang="ko-KR" dirty="0">
                <a:ea typeface="굴림" panose="020B0600000101010101" pitchFamily="34" charset="-127"/>
              </a:rPr>
              <a:t> Can’t tell how many copies of resource exist</a:t>
            </a:r>
          </a:p>
          <a:p>
            <a:pPr lvl="1">
              <a:spcBef>
                <a:spcPct val="10000"/>
              </a:spcBef>
            </a:pPr>
            <a:r>
              <a:rPr lang="en-US" altLang="ko-KR" dirty="0">
                <a:solidFill>
                  <a:schemeClr val="hlink"/>
                </a:solidFill>
                <a:ea typeface="굴림" panose="020B0600000101010101" pitchFamily="34" charset="-127"/>
              </a:rPr>
              <a:t>Concurrency:</a:t>
            </a:r>
            <a:r>
              <a:rPr lang="en-US" altLang="ko-KR" dirty="0">
                <a:ea typeface="굴림" panose="020B0600000101010101" pitchFamily="34" charset="-127"/>
              </a:rPr>
              <a:t> Can’t tell how many users there are</a:t>
            </a:r>
          </a:p>
          <a:p>
            <a:pPr lvl="1">
              <a:spcBef>
                <a:spcPct val="10000"/>
              </a:spcBef>
            </a:pPr>
            <a:r>
              <a:rPr lang="en-US" altLang="ko-KR" dirty="0">
                <a:solidFill>
                  <a:schemeClr val="hlink"/>
                </a:solidFill>
                <a:ea typeface="굴림" panose="020B0600000101010101" pitchFamily="34" charset="-127"/>
              </a:rPr>
              <a:t>Parallelism:</a:t>
            </a:r>
            <a:r>
              <a:rPr lang="en-US" altLang="ko-KR" dirty="0">
                <a:ea typeface="굴림" panose="020B0600000101010101" pitchFamily="34" charset="-127"/>
              </a:rPr>
              <a:t> System may speed up large jobs by splitting them into smaller pieces</a:t>
            </a:r>
          </a:p>
          <a:p>
            <a:pPr lvl="1">
              <a:spcBef>
                <a:spcPct val="10000"/>
              </a:spcBef>
            </a:pPr>
            <a:r>
              <a:rPr lang="en-US" altLang="ko-KR" dirty="0">
                <a:solidFill>
                  <a:schemeClr val="hlink"/>
                </a:solidFill>
                <a:ea typeface="굴림" panose="020B0600000101010101" pitchFamily="34" charset="-127"/>
              </a:rPr>
              <a:t>Fault Tolerance</a:t>
            </a:r>
            <a:r>
              <a:rPr lang="en-US" altLang="ko-KR" dirty="0">
                <a:ea typeface="굴림" panose="020B0600000101010101" pitchFamily="34" charset="-127"/>
              </a:rPr>
              <a:t>: System may hide various things that go wrong</a:t>
            </a:r>
          </a:p>
          <a:p>
            <a:pPr>
              <a:spcBef>
                <a:spcPct val="10000"/>
              </a:spcBef>
            </a:pPr>
            <a:r>
              <a:rPr lang="en-US" altLang="ko-KR" dirty="0">
                <a:ea typeface="굴림" panose="020B0600000101010101" pitchFamily="34" charset="-127"/>
              </a:rPr>
              <a:t>Transparency and collaboration require some way for different processors to communicate with one another</a:t>
            </a:r>
          </a:p>
        </p:txBody>
      </p:sp>
      <p:grpSp>
        <p:nvGrpSpPr>
          <p:cNvPr id="925703" name="Group 7"/>
          <p:cNvGrpSpPr>
            <a:grpSpLocks/>
          </p:cNvGrpSpPr>
          <p:nvPr/>
        </p:nvGrpSpPr>
        <p:grpSpPr bwMode="auto">
          <a:xfrm>
            <a:off x="3733800" y="5029200"/>
            <a:ext cx="4496172" cy="1143000"/>
            <a:chOff x="878" y="2928"/>
            <a:chExt cx="3826" cy="1159"/>
          </a:xfrm>
        </p:grpSpPr>
        <p:pic>
          <p:nvPicPr>
            <p:cNvPr id="29702"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64" y="2928"/>
              <a:ext cx="1440" cy="1159"/>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703"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flipH="1">
              <a:off x="878" y="2928"/>
              <a:ext cx="1440" cy="1159"/>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925702" name="AutoShape 6"/>
          <p:cNvSpPr>
            <a:spLocks noChangeArrowheads="1"/>
          </p:cNvSpPr>
          <p:nvPr/>
        </p:nvSpPr>
        <p:spPr bwMode="auto">
          <a:xfrm>
            <a:off x="5549330" y="5118090"/>
            <a:ext cx="902525" cy="520711"/>
          </a:xfrm>
          <a:custGeom>
            <a:avLst/>
            <a:gdLst>
              <a:gd name="T0" fmla="*/ 914400 w 21600"/>
              <a:gd name="T1" fmla="*/ 0 h 21600"/>
              <a:gd name="T2" fmla="*/ 0 w 21600"/>
              <a:gd name="T3" fmla="*/ 419100 h 21600"/>
              <a:gd name="T4" fmla="*/ 914400 w 21600"/>
              <a:gd name="T5" fmla="*/ 838200 h 21600"/>
              <a:gd name="T6" fmla="*/ 1219200 w 21600"/>
              <a:gd name="T7" fmla="*/ 4191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66CC"/>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a:p>
        </p:txBody>
      </p:sp>
    </p:spTree>
    <p:extLst>
      <p:ext uri="{BB962C8B-B14F-4D97-AF65-F5344CB8AC3E}">
        <p14:creationId xmlns:p14="http://schemas.microsoft.com/office/powerpoint/2010/main" val="1684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5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5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5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56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56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569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569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2569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25699">
                                            <p:txEl>
                                              <p:pRg st="8" end="8"/>
                                            </p:txEl>
                                          </p:spTgt>
                                        </p:tgtEl>
                                        <p:attrNameLst>
                                          <p:attrName>style.visibility</p:attrName>
                                        </p:attrNameLst>
                                      </p:cBhvr>
                                      <p:to>
                                        <p:strVal val="visible"/>
                                      </p:to>
                                    </p:set>
                                  </p:childTnLst>
                                </p:cTn>
                              </p:par>
                              <p:par>
                                <p:cTn id="39" presetID="2" presetClass="entr" presetSubtype="4" fill="hold" nodeType="withEffect">
                                  <p:stCondLst>
                                    <p:cond delay="0"/>
                                  </p:stCondLst>
                                  <p:childTnLst>
                                    <p:set>
                                      <p:cBhvr>
                                        <p:cTn id="40" dur="1" fill="hold">
                                          <p:stCondLst>
                                            <p:cond delay="0"/>
                                          </p:stCondLst>
                                        </p:cTn>
                                        <p:tgtEl>
                                          <p:spTgt spid="925703"/>
                                        </p:tgtEl>
                                        <p:attrNameLst>
                                          <p:attrName>style.visibility</p:attrName>
                                        </p:attrNameLst>
                                      </p:cBhvr>
                                      <p:to>
                                        <p:strVal val="visible"/>
                                      </p:to>
                                    </p:set>
                                    <p:anim calcmode="lin" valueType="num">
                                      <p:cBhvr additive="base">
                                        <p:cTn id="41" dur="500" fill="hold"/>
                                        <p:tgtEl>
                                          <p:spTgt spid="925703"/>
                                        </p:tgtEl>
                                        <p:attrNameLst>
                                          <p:attrName>ppt_x</p:attrName>
                                        </p:attrNameLst>
                                      </p:cBhvr>
                                      <p:tavLst>
                                        <p:tav tm="0">
                                          <p:val>
                                            <p:strVal val="#ppt_x"/>
                                          </p:val>
                                        </p:tav>
                                        <p:tav tm="100000">
                                          <p:val>
                                            <p:strVal val="#ppt_x"/>
                                          </p:val>
                                        </p:tav>
                                      </p:tavLst>
                                    </p:anim>
                                    <p:anim calcmode="lin" valueType="num">
                                      <p:cBhvr additive="base">
                                        <p:cTn id="42" dur="500" fill="hold"/>
                                        <p:tgtEl>
                                          <p:spTgt spid="925703"/>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500"/>
                            </p:stCondLst>
                            <p:childTnLst>
                              <p:par>
                                <p:cTn id="44" presetID="22" presetClass="entr" presetSubtype="8" repeatCount="indefinite" fill="hold" grpId="0" nodeType="afterEffect">
                                  <p:stCondLst>
                                    <p:cond delay="0"/>
                                  </p:stCondLst>
                                  <p:childTnLst>
                                    <p:set>
                                      <p:cBhvr>
                                        <p:cTn id="45" dur="1" fill="hold">
                                          <p:stCondLst>
                                            <p:cond delay="0"/>
                                          </p:stCondLst>
                                        </p:cTn>
                                        <p:tgtEl>
                                          <p:spTgt spid="925702"/>
                                        </p:tgtEl>
                                        <p:attrNameLst>
                                          <p:attrName>style.visibility</p:attrName>
                                        </p:attrNameLst>
                                      </p:cBhvr>
                                      <p:to>
                                        <p:strVal val="visible"/>
                                      </p:to>
                                    </p:set>
                                    <p:animEffect transition="in" filter="wipe(left)">
                                      <p:cBhvr>
                                        <p:cTn id="46" dur="1000"/>
                                        <p:tgtEl>
                                          <p:spTgt spid="925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699" grpId="0" build="p" bldLvl="2"/>
      <p:bldP spid="92570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1981200" y="152400"/>
            <a:ext cx="8229600" cy="533400"/>
          </a:xfrm>
        </p:spPr>
        <p:txBody>
          <a:bodyPr/>
          <a:lstStyle/>
          <a:p>
            <a:r>
              <a:rPr lang="en-US" dirty="0"/>
              <a:t>How do entities communicate?  A Protocol!</a:t>
            </a:r>
          </a:p>
        </p:txBody>
      </p:sp>
      <p:sp>
        <p:nvSpPr>
          <p:cNvPr id="2" name="Rectangle 3"/>
          <p:cNvSpPr>
            <a:spLocks noGrp="1" noChangeArrowheads="1"/>
          </p:cNvSpPr>
          <p:nvPr>
            <p:ph type="body" idx="1"/>
          </p:nvPr>
        </p:nvSpPr>
        <p:spPr>
          <a:xfrm>
            <a:off x="533400" y="2922999"/>
            <a:ext cx="11277600" cy="3804443"/>
          </a:xfrm>
        </p:spPr>
        <p:txBody>
          <a:bodyPr>
            <a:normAutofit lnSpcReduction="10000"/>
          </a:bodyPr>
          <a:lstStyle/>
          <a:p>
            <a:r>
              <a:rPr lang="en-US" dirty="0"/>
              <a:t>A protocol is </a:t>
            </a:r>
            <a:r>
              <a:rPr lang="en-US" dirty="0">
                <a:solidFill>
                  <a:srgbClr val="FF0000"/>
                </a:solidFill>
              </a:rPr>
              <a:t>an agreement on how to communicate</a:t>
            </a:r>
            <a:r>
              <a:rPr lang="en-US" dirty="0"/>
              <a:t>, including:</a:t>
            </a:r>
          </a:p>
          <a:p>
            <a:pPr lvl="1"/>
            <a:r>
              <a:rPr lang="en-US" dirty="0">
                <a:solidFill>
                  <a:srgbClr val="FF0000"/>
                </a:solidFill>
              </a:rPr>
              <a:t>Syntax:</a:t>
            </a:r>
            <a:r>
              <a:rPr lang="en-US" dirty="0"/>
              <a:t> how a communication is specified &amp; structured</a:t>
            </a:r>
          </a:p>
          <a:p>
            <a:pPr lvl="2"/>
            <a:r>
              <a:rPr lang="en-US" dirty="0"/>
              <a:t>Format, order messages are sent and received</a:t>
            </a:r>
          </a:p>
          <a:p>
            <a:pPr lvl="1"/>
            <a:r>
              <a:rPr lang="en-US" dirty="0">
                <a:solidFill>
                  <a:srgbClr val="FF0000"/>
                </a:solidFill>
              </a:rPr>
              <a:t>Semantics:</a:t>
            </a:r>
            <a:r>
              <a:rPr lang="en-US" dirty="0"/>
              <a:t> what a communication means</a:t>
            </a:r>
          </a:p>
          <a:p>
            <a:pPr lvl="2"/>
            <a:r>
              <a:rPr lang="en-US" dirty="0"/>
              <a:t>Actions taken when transmitting, receiving, or when a timer expires</a:t>
            </a:r>
          </a:p>
          <a:p>
            <a:r>
              <a:rPr lang="en-US" dirty="0"/>
              <a:t>Described formally by a state machine</a:t>
            </a:r>
          </a:p>
          <a:p>
            <a:pPr lvl="1"/>
            <a:r>
              <a:rPr lang="en-US" dirty="0"/>
              <a:t>Often represented as a message transaction diagram</a:t>
            </a:r>
          </a:p>
          <a:p>
            <a:pPr lvl="1"/>
            <a:r>
              <a:rPr lang="en-US" dirty="0"/>
              <a:t>Can be a partitioned state machine: two parties synchronizing duplicate sub-state machines between them</a:t>
            </a:r>
          </a:p>
          <a:p>
            <a:pPr lvl="1"/>
            <a:r>
              <a:rPr lang="en-US" dirty="0"/>
              <a:t>Stability in the face of failures!</a:t>
            </a:r>
          </a:p>
        </p:txBody>
      </p:sp>
      <p:sp>
        <p:nvSpPr>
          <p:cNvPr id="15" name="Cloud 14"/>
          <p:cNvSpPr/>
          <p:nvPr/>
        </p:nvSpPr>
        <p:spPr bwMode="auto">
          <a:xfrm>
            <a:off x="4657706" y="762000"/>
            <a:ext cx="2382227" cy="1624604"/>
          </a:xfrm>
          <a:prstGeom prst="cloud">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Comic Sans MS" pitchFamily="66" charset="0"/>
            </a:endParaRPr>
          </a:p>
        </p:txBody>
      </p:sp>
      <p:sp>
        <p:nvSpPr>
          <p:cNvPr id="28" name="Up-Down Arrow 27"/>
          <p:cNvSpPr/>
          <p:nvPr/>
        </p:nvSpPr>
        <p:spPr bwMode="auto">
          <a:xfrm rot="5400000">
            <a:off x="5481033" y="213538"/>
            <a:ext cx="886423" cy="2666704"/>
          </a:xfrm>
          <a:prstGeom prst="upDownArrow">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vert270" wrap="square" lIns="91440" tIns="45720" rIns="91440" bIns="45720" numCol="1" rtlCol="0" anchor="t" anchorCtr="0" compatLnSpc="1">
            <a:prstTxWarp prst="textNoShape">
              <a:avLst/>
            </a:prstTxWarp>
          </a:bodyPr>
          <a:lstStyle/>
          <a:p>
            <a:pPr algn="ctr"/>
            <a:r>
              <a:rPr lang="en-US" dirty="0">
                <a:latin typeface="Gill Sans"/>
              </a:rPr>
              <a:t>Protocol Exchange</a:t>
            </a:r>
          </a:p>
        </p:txBody>
      </p:sp>
      <p:grpSp>
        <p:nvGrpSpPr>
          <p:cNvPr id="51" name="Group 50"/>
          <p:cNvGrpSpPr/>
          <p:nvPr/>
        </p:nvGrpSpPr>
        <p:grpSpPr>
          <a:xfrm>
            <a:off x="2828906" y="817026"/>
            <a:ext cx="6171753" cy="1349497"/>
            <a:chOff x="1304905" y="817025"/>
            <a:chExt cx="6171753" cy="1349497"/>
          </a:xfrm>
        </p:grpSpPr>
        <p:grpSp>
          <p:nvGrpSpPr>
            <p:cNvPr id="12" name="Group 11"/>
            <p:cNvGrpSpPr/>
            <p:nvPr/>
          </p:nvGrpSpPr>
          <p:grpSpPr>
            <a:xfrm>
              <a:off x="1304905" y="817025"/>
              <a:ext cx="1523553" cy="1349497"/>
              <a:chOff x="839166" y="4790136"/>
              <a:chExt cx="1827834" cy="1584954"/>
            </a:xfrm>
          </p:grpSpPr>
          <p:sp>
            <p:nvSpPr>
              <p:cNvPr id="3" name="Oval 2"/>
              <p:cNvSpPr/>
              <p:nvPr/>
            </p:nvSpPr>
            <p:spPr bwMode="auto">
              <a:xfrm>
                <a:off x="839166" y="5652816"/>
                <a:ext cx="457200" cy="381000"/>
              </a:xfrm>
              <a:prstGeom prst="ellipse">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dirty="0">
                    <a:latin typeface="Comic Sans MS" pitchFamily="66" charset="0"/>
                  </a:rPr>
                  <a:t>B</a:t>
                </a:r>
              </a:p>
            </p:txBody>
          </p:sp>
          <p:sp>
            <p:nvSpPr>
              <p:cNvPr id="5" name="Oval 4"/>
              <p:cNvSpPr/>
              <p:nvPr/>
            </p:nvSpPr>
            <p:spPr bwMode="auto">
              <a:xfrm>
                <a:off x="1791666" y="5919516"/>
                <a:ext cx="457200" cy="381000"/>
              </a:xfrm>
              <a:prstGeom prst="ellipse">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dirty="0">
                    <a:latin typeface="Gill Sans"/>
                  </a:rPr>
                  <a:t>A</a:t>
                </a:r>
              </a:p>
            </p:txBody>
          </p:sp>
          <p:sp>
            <p:nvSpPr>
              <p:cNvPr id="6" name="Oval 5"/>
              <p:cNvSpPr/>
              <p:nvPr/>
            </p:nvSpPr>
            <p:spPr bwMode="auto">
              <a:xfrm>
                <a:off x="1639266" y="4890816"/>
                <a:ext cx="457200" cy="381000"/>
              </a:xfrm>
              <a:prstGeom prst="ellipse">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dirty="0">
                    <a:latin typeface="Comic Sans MS" pitchFamily="66" charset="0"/>
                  </a:rPr>
                  <a:t>D</a:t>
                </a:r>
              </a:p>
            </p:txBody>
          </p:sp>
          <p:sp>
            <p:nvSpPr>
              <p:cNvPr id="7" name="Oval 6"/>
              <p:cNvSpPr/>
              <p:nvPr/>
            </p:nvSpPr>
            <p:spPr bwMode="auto">
              <a:xfrm>
                <a:off x="839166" y="5005116"/>
                <a:ext cx="457200" cy="381000"/>
              </a:xfrm>
              <a:prstGeom prst="ellipse">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dirty="0">
                    <a:latin typeface="Comic Sans MS" pitchFamily="66" charset="0"/>
                  </a:rPr>
                  <a:t>C</a:t>
                </a:r>
              </a:p>
            </p:txBody>
          </p:sp>
          <p:sp>
            <p:nvSpPr>
              <p:cNvPr id="8" name="Oval 7"/>
              <p:cNvSpPr/>
              <p:nvPr/>
            </p:nvSpPr>
            <p:spPr bwMode="auto">
              <a:xfrm>
                <a:off x="2209800" y="5410200"/>
                <a:ext cx="457200" cy="381000"/>
              </a:xfrm>
              <a:prstGeom prst="ellipse">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dirty="0">
                    <a:latin typeface="Comic Sans MS" pitchFamily="66" charset="0"/>
                  </a:rPr>
                  <a:t>E</a:t>
                </a:r>
              </a:p>
            </p:txBody>
          </p:sp>
          <p:sp>
            <p:nvSpPr>
              <p:cNvPr id="4" name="Curved Down Arrow 3"/>
              <p:cNvSpPr/>
              <p:nvPr/>
            </p:nvSpPr>
            <p:spPr bwMode="auto">
              <a:xfrm rot="20819810">
                <a:off x="1163015" y="4790136"/>
                <a:ext cx="609600" cy="196006"/>
              </a:xfrm>
              <a:prstGeom prst="curvedDownArrow">
                <a:avLst/>
              </a:prstGeom>
              <a:solidFill>
                <a:schemeClr val="accent2"/>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endParaRPr lang="en-US">
                  <a:latin typeface="Comic Sans MS" pitchFamily="66" charset="0"/>
                </a:endParaRPr>
              </a:p>
            </p:txBody>
          </p:sp>
          <p:sp>
            <p:nvSpPr>
              <p:cNvPr id="10" name="Curved Down Arrow 9"/>
              <p:cNvSpPr/>
              <p:nvPr/>
            </p:nvSpPr>
            <p:spPr bwMode="auto">
              <a:xfrm rot="7940415">
                <a:off x="2165211" y="5900700"/>
                <a:ext cx="609600" cy="186326"/>
              </a:xfrm>
              <a:prstGeom prst="curvedDownArrow">
                <a:avLst/>
              </a:prstGeom>
              <a:solidFill>
                <a:schemeClr val="accent2"/>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endParaRPr lang="en-US">
                  <a:latin typeface="Comic Sans MS" pitchFamily="66" charset="0"/>
                </a:endParaRPr>
              </a:p>
            </p:txBody>
          </p:sp>
          <p:sp>
            <p:nvSpPr>
              <p:cNvPr id="11" name="Curved Down Arrow 10"/>
              <p:cNvSpPr/>
              <p:nvPr/>
            </p:nvSpPr>
            <p:spPr bwMode="auto">
              <a:xfrm rot="11751494">
                <a:off x="987137" y="6111904"/>
                <a:ext cx="861157" cy="263186"/>
              </a:xfrm>
              <a:prstGeom prst="curvedDownArrow">
                <a:avLst/>
              </a:prstGeom>
              <a:solidFill>
                <a:schemeClr val="accent2"/>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endParaRPr lang="en-US">
                  <a:latin typeface="Comic Sans MS" pitchFamily="66" charset="0"/>
                </a:endParaRPr>
              </a:p>
            </p:txBody>
          </p:sp>
          <p:sp>
            <p:nvSpPr>
              <p:cNvPr id="9" name="Down Arrow 8"/>
              <p:cNvSpPr/>
              <p:nvPr/>
            </p:nvSpPr>
            <p:spPr bwMode="auto">
              <a:xfrm rot="13694306">
                <a:off x="1396594" y="5073965"/>
                <a:ext cx="95171" cy="707068"/>
              </a:xfrm>
              <a:prstGeom prst="downArrow">
                <a:avLst/>
              </a:prstGeom>
              <a:solidFill>
                <a:schemeClr val="accent2"/>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endParaRPr lang="en-US">
                  <a:latin typeface="Comic Sans MS" pitchFamily="66" charset="0"/>
                </a:endParaRPr>
              </a:p>
            </p:txBody>
          </p:sp>
          <p:sp>
            <p:nvSpPr>
              <p:cNvPr id="13" name="Down Arrow 12"/>
              <p:cNvSpPr/>
              <p:nvPr/>
            </p:nvSpPr>
            <p:spPr bwMode="auto">
              <a:xfrm rot="7961161">
                <a:off x="1490748" y="5206761"/>
                <a:ext cx="119056" cy="905084"/>
              </a:xfrm>
              <a:prstGeom prst="downArrow">
                <a:avLst/>
              </a:prstGeom>
              <a:solidFill>
                <a:schemeClr val="accent2"/>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endParaRPr lang="en-US">
                  <a:latin typeface="Comic Sans MS" pitchFamily="66" charset="0"/>
                </a:endParaRPr>
              </a:p>
            </p:txBody>
          </p:sp>
          <p:sp>
            <p:nvSpPr>
              <p:cNvPr id="14" name="Down Arrow 13"/>
              <p:cNvSpPr/>
              <p:nvPr/>
            </p:nvSpPr>
            <p:spPr bwMode="auto">
              <a:xfrm rot="18286472">
                <a:off x="2180542" y="5086032"/>
                <a:ext cx="122666" cy="395690"/>
              </a:xfrm>
              <a:prstGeom prst="downArrow">
                <a:avLst/>
              </a:prstGeom>
              <a:solidFill>
                <a:schemeClr val="accent2"/>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endParaRPr lang="en-US">
                  <a:latin typeface="Comic Sans MS" pitchFamily="66" charset="0"/>
                </a:endParaRPr>
              </a:p>
            </p:txBody>
          </p:sp>
        </p:grpSp>
        <p:grpSp>
          <p:nvGrpSpPr>
            <p:cNvPr id="32" name="Group 31"/>
            <p:cNvGrpSpPr/>
            <p:nvPr/>
          </p:nvGrpSpPr>
          <p:grpSpPr>
            <a:xfrm>
              <a:off x="5953105" y="817025"/>
              <a:ext cx="1523553" cy="1349497"/>
              <a:chOff x="839166" y="4790136"/>
              <a:chExt cx="1827834" cy="1584954"/>
            </a:xfrm>
          </p:grpSpPr>
          <p:sp>
            <p:nvSpPr>
              <p:cNvPr id="33" name="Oval 32"/>
              <p:cNvSpPr/>
              <p:nvPr/>
            </p:nvSpPr>
            <p:spPr bwMode="auto">
              <a:xfrm>
                <a:off x="839166" y="5652816"/>
                <a:ext cx="457200" cy="381000"/>
              </a:xfrm>
              <a:prstGeom prst="ellipse">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dirty="0">
                    <a:latin typeface="Comic Sans MS" pitchFamily="66" charset="0"/>
                  </a:rPr>
                  <a:t>B</a:t>
                </a:r>
              </a:p>
            </p:txBody>
          </p:sp>
          <p:sp>
            <p:nvSpPr>
              <p:cNvPr id="34" name="Oval 33"/>
              <p:cNvSpPr/>
              <p:nvPr/>
            </p:nvSpPr>
            <p:spPr bwMode="auto">
              <a:xfrm>
                <a:off x="1791666" y="5919516"/>
                <a:ext cx="457200" cy="381000"/>
              </a:xfrm>
              <a:prstGeom prst="ellipse">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dirty="0">
                    <a:latin typeface="Gill Sans"/>
                  </a:rPr>
                  <a:t>A</a:t>
                </a:r>
              </a:p>
            </p:txBody>
          </p:sp>
          <p:sp>
            <p:nvSpPr>
              <p:cNvPr id="35" name="Oval 34"/>
              <p:cNvSpPr/>
              <p:nvPr/>
            </p:nvSpPr>
            <p:spPr bwMode="auto">
              <a:xfrm>
                <a:off x="1639266" y="4890816"/>
                <a:ext cx="457200" cy="381000"/>
              </a:xfrm>
              <a:prstGeom prst="ellipse">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dirty="0">
                    <a:latin typeface="Comic Sans MS" pitchFamily="66" charset="0"/>
                  </a:rPr>
                  <a:t>D</a:t>
                </a:r>
              </a:p>
            </p:txBody>
          </p:sp>
          <p:sp>
            <p:nvSpPr>
              <p:cNvPr id="36" name="Oval 35"/>
              <p:cNvSpPr/>
              <p:nvPr/>
            </p:nvSpPr>
            <p:spPr bwMode="auto">
              <a:xfrm>
                <a:off x="839166" y="5005116"/>
                <a:ext cx="457200" cy="381000"/>
              </a:xfrm>
              <a:prstGeom prst="ellipse">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dirty="0">
                    <a:latin typeface="Comic Sans MS" pitchFamily="66" charset="0"/>
                  </a:rPr>
                  <a:t>C</a:t>
                </a:r>
              </a:p>
            </p:txBody>
          </p:sp>
          <p:sp>
            <p:nvSpPr>
              <p:cNvPr id="37" name="Oval 36"/>
              <p:cNvSpPr/>
              <p:nvPr/>
            </p:nvSpPr>
            <p:spPr bwMode="auto">
              <a:xfrm>
                <a:off x="2209800" y="5410200"/>
                <a:ext cx="457200" cy="381000"/>
              </a:xfrm>
              <a:prstGeom prst="ellipse">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dirty="0">
                    <a:latin typeface="Comic Sans MS" pitchFamily="66" charset="0"/>
                  </a:rPr>
                  <a:t>E</a:t>
                </a:r>
              </a:p>
            </p:txBody>
          </p:sp>
          <p:sp>
            <p:nvSpPr>
              <p:cNvPr id="38" name="Curved Down Arrow 37"/>
              <p:cNvSpPr/>
              <p:nvPr/>
            </p:nvSpPr>
            <p:spPr bwMode="auto">
              <a:xfrm rot="20819810">
                <a:off x="1163015" y="4790136"/>
                <a:ext cx="609600" cy="196006"/>
              </a:xfrm>
              <a:prstGeom prst="curvedDownArrow">
                <a:avLst/>
              </a:prstGeom>
              <a:solidFill>
                <a:schemeClr val="accent2"/>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endParaRPr lang="en-US">
                  <a:latin typeface="Comic Sans MS" pitchFamily="66" charset="0"/>
                </a:endParaRPr>
              </a:p>
            </p:txBody>
          </p:sp>
          <p:sp>
            <p:nvSpPr>
              <p:cNvPr id="39" name="Curved Down Arrow 38"/>
              <p:cNvSpPr/>
              <p:nvPr/>
            </p:nvSpPr>
            <p:spPr bwMode="auto">
              <a:xfrm rot="7940415">
                <a:off x="2165211" y="5900700"/>
                <a:ext cx="609600" cy="186326"/>
              </a:xfrm>
              <a:prstGeom prst="curvedDownArrow">
                <a:avLst/>
              </a:prstGeom>
              <a:solidFill>
                <a:schemeClr val="accent2"/>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endParaRPr lang="en-US">
                  <a:latin typeface="Comic Sans MS" pitchFamily="66" charset="0"/>
                </a:endParaRPr>
              </a:p>
            </p:txBody>
          </p:sp>
          <p:sp>
            <p:nvSpPr>
              <p:cNvPr id="40" name="Curved Down Arrow 39"/>
              <p:cNvSpPr/>
              <p:nvPr/>
            </p:nvSpPr>
            <p:spPr bwMode="auto">
              <a:xfrm rot="11751494">
                <a:off x="987137" y="6111904"/>
                <a:ext cx="861157" cy="263186"/>
              </a:xfrm>
              <a:prstGeom prst="curvedDownArrow">
                <a:avLst/>
              </a:prstGeom>
              <a:solidFill>
                <a:schemeClr val="accent2"/>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endParaRPr lang="en-US">
                  <a:latin typeface="Comic Sans MS" pitchFamily="66" charset="0"/>
                </a:endParaRPr>
              </a:p>
            </p:txBody>
          </p:sp>
          <p:sp>
            <p:nvSpPr>
              <p:cNvPr id="41" name="Down Arrow 40"/>
              <p:cNvSpPr/>
              <p:nvPr/>
            </p:nvSpPr>
            <p:spPr bwMode="auto">
              <a:xfrm rot="13694306">
                <a:off x="1396594" y="5073965"/>
                <a:ext cx="95171" cy="707068"/>
              </a:xfrm>
              <a:prstGeom prst="downArrow">
                <a:avLst/>
              </a:prstGeom>
              <a:solidFill>
                <a:schemeClr val="accent2"/>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endParaRPr lang="en-US">
                  <a:latin typeface="Comic Sans MS" pitchFamily="66" charset="0"/>
                </a:endParaRPr>
              </a:p>
            </p:txBody>
          </p:sp>
          <p:sp>
            <p:nvSpPr>
              <p:cNvPr id="42" name="Down Arrow 41"/>
              <p:cNvSpPr/>
              <p:nvPr/>
            </p:nvSpPr>
            <p:spPr bwMode="auto">
              <a:xfrm rot="7961161">
                <a:off x="1490748" y="5206761"/>
                <a:ext cx="119056" cy="905084"/>
              </a:xfrm>
              <a:prstGeom prst="downArrow">
                <a:avLst/>
              </a:prstGeom>
              <a:solidFill>
                <a:schemeClr val="accent2"/>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endParaRPr lang="en-US">
                  <a:latin typeface="Comic Sans MS" pitchFamily="66" charset="0"/>
                </a:endParaRPr>
              </a:p>
            </p:txBody>
          </p:sp>
          <p:sp>
            <p:nvSpPr>
              <p:cNvPr id="43" name="Down Arrow 42"/>
              <p:cNvSpPr/>
              <p:nvPr/>
            </p:nvSpPr>
            <p:spPr bwMode="auto">
              <a:xfrm rot="18286472">
                <a:off x="2180542" y="5086032"/>
                <a:ext cx="122666" cy="395690"/>
              </a:xfrm>
              <a:prstGeom prst="downArrow">
                <a:avLst/>
              </a:prstGeom>
              <a:solidFill>
                <a:schemeClr val="accent2"/>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endParaRPr lang="en-US">
                  <a:latin typeface="Comic Sans MS" pitchFamily="66" charset="0"/>
                </a:endParaRPr>
              </a:p>
            </p:txBody>
          </p:sp>
        </p:grpSp>
      </p:grpSp>
      <p:grpSp>
        <p:nvGrpSpPr>
          <p:cNvPr id="55" name="Group 54"/>
          <p:cNvGrpSpPr/>
          <p:nvPr/>
        </p:nvGrpSpPr>
        <p:grpSpPr>
          <a:xfrm>
            <a:off x="2353048" y="1964500"/>
            <a:ext cx="7043049" cy="854901"/>
            <a:chOff x="829047" y="1964499"/>
            <a:chExt cx="7043049" cy="854901"/>
          </a:xfrm>
        </p:grpSpPr>
        <p:grpSp>
          <p:nvGrpSpPr>
            <p:cNvPr id="44" name="Group 43"/>
            <p:cNvGrpSpPr/>
            <p:nvPr/>
          </p:nvGrpSpPr>
          <p:grpSpPr>
            <a:xfrm rot="2238709">
              <a:off x="829047" y="1964499"/>
              <a:ext cx="408162" cy="814545"/>
              <a:chOff x="1725438" y="5814855"/>
              <a:chExt cx="408162" cy="814545"/>
            </a:xfrm>
          </p:grpSpPr>
          <p:sp>
            <p:nvSpPr>
              <p:cNvPr id="29" name="Flowchart: Magnetic Disk 28"/>
              <p:cNvSpPr/>
              <p:nvPr/>
            </p:nvSpPr>
            <p:spPr bwMode="auto">
              <a:xfrm>
                <a:off x="1725438" y="6172200"/>
                <a:ext cx="408162" cy="457200"/>
              </a:xfrm>
              <a:prstGeom prst="flowChartMagneticDisk">
                <a:avLst/>
              </a:prstGeom>
              <a:solidFill>
                <a:srgbClr val="FFC000"/>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Comic Sans MS" pitchFamily="66" charset="0"/>
                </a:endParaRPr>
              </a:p>
            </p:txBody>
          </p:sp>
          <p:sp>
            <p:nvSpPr>
              <p:cNvPr id="30" name="Down Arrow 29"/>
              <p:cNvSpPr/>
              <p:nvPr/>
            </p:nvSpPr>
            <p:spPr bwMode="auto">
              <a:xfrm>
                <a:off x="1809799" y="5814855"/>
                <a:ext cx="239441" cy="305479"/>
              </a:xfrm>
              <a:prstGeom prst="downArrow">
                <a:avLst/>
              </a:prstGeom>
              <a:solidFill>
                <a:srgbClr val="FC230C"/>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Comic Sans MS" pitchFamily="66" charset="0"/>
                </a:endParaRPr>
              </a:p>
            </p:txBody>
          </p:sp>
        </p:grpSp>
        <p:sp>
          <p:nvSpPr>
            <p:cNvPr id="45" name="TextBox 44"/>
            <p:cNvSpPr txBox="1"/>
            <p:nvPr/>
          </p:nvSpPr>
          <p:spPr>
            <a:xfrm>
              <a:off x="1088865" y="2234625"/>
              <a:ext cx="968535" cy="584775"/>
            </a:xfrm>
            <a:prstGeom prst="rect">
              <a:avLst/>
            </a:prstGeom>
            <a:noFill/>
          </p:spPr>
          <p:txBody>
            <a:bodyPr wrap="none" rtlCol="0">
              <a:spAutoFit/>
            </a:bodyPr>
            <a:lstStyle/>
            <a:p>
              <a:pPr algn="ctr"/>
              <a:r>
                <a:rPr lang="en-US" sz="1600" dirty="0">
                  <a:latin typeface="Gill Sans"/>
                </a:rPr>
                <a:t>Stable</a:t>
              </a:r>
            </a:p>
            <a:p>
              <a:pPr algn="ctr"/>
              <a:r>
                <a:rPr lang="en-US" sz="1600" dirty="0">
                  <a:latin typeface="Gill Sans"/>
                </a:rPr>
                <a:t>Storage</a:t>
              </a:r>
            </a:p>
          </p:txBody>
        </p:sp>
        <p:sp>
          <p:nvSpPr>
            <p:cNvPr id="49" name="TextBox 48"/>
            <p:cNvSpPr txBox="1"/>
            <p:nvPr/>
          </p:nvSpPr>
          <p:spPr>
            <a:xfrm>
              <a:off x="6578664" y="2234625"/>
              <a:ext cx="968535" cy="584775"/>
            </a:xfrm>
            <a:prstGeom prst="rect">
              <a:avLst/>
            </a:prstGeom>
            <a:noFill/>
          </p:spPr>
          <p:txBody>
            <a:bodyPr wrap="none" rtlCol="0">
              <a:spAutoFit/>
            </a:bodyPr>
            <a:lstStyle/>
            <a:p>
              <a:pPr algn="ctr"/>
              <a:r>
                <a:rPr lang="en-US" sz="1600" dirty="0">
                  <a:latin typeface="Gill Sans"/>
                </a:rPr>
                <a:t>Stable</a:t>
              </a:r>
            </a:p>
            <a:p>
              <a:pPr algn="ctr"/>
              <a:r>
                <a:rPr lang="en-US" sz="1600" dirty="0">
                  <a:latin typeface="Gill Sans"/>
                </a:rPr>
                <a:t>Storage</a:t>
              </a:r>
            </a:p>
          </p:txBody>
        </p:sp>
        <p:grpSp>
          <p:nvGrpSpPr>
            <p:cNvPr id="52" name="Group 51"/>
            <p:cNvGrpSpPr/>
            <p:nvPr/>
          </p:nvGrpSpPr>
          <p:grpSpPr>
            <a:xfrm rot="19361291" flipH="1">
              <a:off x="7463934" y="1964499"/>
              <a:ext cx="408162" cy="814545"/>
              <a:chOff x="1725438" y="5814855"/>
              <a:chExt cx="408162" cy="814545"/>
            </a:xfrm>
          </p:grpSpPr>
          <p:sp>
            <p:nvSpPr>
              <p:cNvPr id="53" name="Flowchart: Magnetic Disk 52"/>
              <p:cNvSpPr/>
              <p:nvPr/>
            </p:nvSpPr>
            <p:spPr bwMode="auto">
              <a:xfrm>
                <a:off x="1725438" y="6172200"/>
                <a:ext cx="408162" cy="457200"/>
              </a:xfrm>
              <a:prstGeom prst="flowChartMagneticDisk">
                <a:avLst/>
              </a:prstGeom>
              <a:solidFill>
                <a:srgbClr val="FFC000"/>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Comic Sans MS" pitchFamily="66" charset="0"/>
                </a:endParaRPr>
              </a:p>
            </p:txBody>
          </p:sp>
          <p:sp>
            <p:nvSpPr>
              <p:cNvPr id="54" name="Down Arrow 53"/>
              <p:cNvSpPr/>
              <p:nvPr/>
            </p:nvSpPr>
            <p:spPr bwMode="auto">
              <a:xfrm>
                <a:off x="1809799" y="5814855"/>
                <a:ext cx="239441" cy="305479"/>
              </a:xfrm>
              <a:prstGeom prst="downArrow">
                <a:avLst/>
              </a:prstGeom>
              <a:solidFill>
                <a:srgbClr val="FC230C"/>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Comic Sans MS" pitchFamily="66" charset="0"/>
                </a:endParaRPr>
              </a:p>
            </p:txBody>
          </p:sp>
        </p:grpSp>
      </p:grpSp>
    </p:spTree>
    <p:extLst>
      <p:ext uri="{BB962C8B-B14F-4D97-AF65-F5344CB8AC3E}">
        <p14:creationId xmlns:p14="http://schemas.microsoft.com/office/powerpoint/2010/main" val="728483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p:cTn id="25" dur="500" fill="hold"/>
                                        <p:tgtEl>
                                          <p:spTgt spid="51"/>
                                        </p:tgtEl>
                                        <p:attrNameLst>
                                          <p:attrName>ppt_w</p:attrName>
                                        </p:attrNameLst>
                                      </p:cBhvr>
                                      <p:tavLst>
                                        <p:tav tm="0">
                                          <p:val>
                                            <p:fltVal val="0"/>
                                          </p:val>
                                        </p:tav>
                                        <p:tav tm="100000">
                                          <p:val>
                                            <p:strVal val="#ppt_w"/>
                                          </p:val>
                                        </p:tav>
                                      </p:tavLst>
                                    </p:anim>
                                    <p:anim calcmode="lin" valueType="num">
                                      <p:cBhvr>
                                        <p:cTn id="26" dur="500" fill="hold"/>
                                        <p:tgtEl>
                                          <p:spTgt spid="51"/>
                                        </p:tgtEl>
                                        <p:attrNameLst>
                                          <p:attrName>ppt_h</p:attrName>
                                        </p:attrNameLst>
                                      </p:cBhvr>
                                      <p:tavLst>
                                        <p:tav tm="0">
                                          <p:val>
                                            <p:fltVal val="0"/>
                                          </p:val>
                                        </p:tav>
                                        <p:tav tm="100000">
                                          <p:val>
                                            <p:strVal val="#ppt_h"/>
                                          </p:val>
                                        </p:tav>
                                      </p:tavLst>
                                    </p:anim>
                                    <p:animEffect transition="in" filter="fade">
                                      <p:cBhvr>
                                        <p:cTn id="27" dur="500"/>
                                        <p:tgtEl>
                                          <p:spTgt spid="51"/>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1981200" y="50800"/>
            <a:ext cx="8458200" cy="711200"/>
          </a:xfrm>
        </p:spPr>
        <p:txBody>
          <a:bodyPr/>
          <a:lstStyle/>
          <a:p>
            <a:pPr eaLnBrk="1" hangingPunct="1"/>
            <a:r>
              <a:rPr lang="en-US" dirty="0">
                <a:ea typeface="MS PGothic" charset="0"/>
              </a:rPr>
              <a:t>Examples of Protocols in Human Interactions</a:t>
            </a:r>
            <a:endParaRPr lang="en-US" sz="1800" dirty="0">
              <a:ea typeface="MS PGothic" charset="0"/>
            </a:endParaRPr>
          </a:p>
        </p:txBody>
      </p:sp>
      <p:sp>
        <p:nvSpPr>
          <p:cNvPr id="1103875" name="Rectangle 3"/>
          <p:cNvSpPr>
            <a:spLocks noGrp="1" noChangeArrowheads="1"/>
          </p:cNvSpPr>
          <p:nvPr>
            <p:ph type="body" idx="1"/>
          </p:nvPr>
        </p:nvSpPr>
        <p:spPr>
          <a:xfrm>
            <a:off x="1676400" y="1066800"/>
            <a:ext cx="8229600" cy="5257800"/>
          </a:xfrm>
        </p:spPr>
        <p:txBody>
          <a:bodyPr/>
          <a:lstStyle/>
          <a:p>
            <a:pPr marL="533400" indent="-533400" eaLnBrk="1" hangingPunct="1"/>
            <a:r>
              <a:rPr lang="en-US" dirty="0">
                <a:latin typeface="Helvetica" charset="0"/>
                <a:ea typeface="MS PGothic" charset="0"/>
              </a:rPr>
              <a:t>Telephone</a:t>
            </a:r>
          </a:p>
          <a:p>
            <a:pPr marL="914400" lvl="1" indent="-457200" eaLnBrk="1" hangingPunct="1">
              <a:buFontTx/>
              <a:buAutoNum type="arabicPeriod"/>
            </a:pPr>
            <a:r>
              <a:rPr lang="en-US" sz="2000" dirty="0">
                <a:latin typeface="Helvetica" charset="0"/>
                <a:ea typeface="MS PGothic" charset="0"/>
              </a:rPr>
              <a:t>(Pick up / open up the phone)</a:t>
            </a:r>
          </a:p>
          <a:p>
            <a:pPr marL="914400" lvl="1" indent="-457200" eaLnBrk="1" hangingPunct="1">
              <a:buFontTx/>
              <a:buAutoNum type="arabicPeriod"/>
            </a:pPr>
            <a:r>
              <a:rPr lang="en-US" sz="2000" dirty="0">
                <a:latin typeface="Helvetica" charset="0"/>
                <a:ea typeface="MS PGothic" charset="0"/>
              </a:rPr>
              <a:t>Listen for a dial tone / see that you have service</a:t>
            </a:r>
          </a:p>
          <a:p>
            <a:pPr marL="914400" lvl="1" indent="-457200" eaLnBrk="1" hangingPunct="1">
              <a:buFontTx/>
              <a:buAutoNum type="arabicPeriod"/>
            </a:pPr>
            <a:r>
              <a:rPr lang="en-US" sz="2000" dirty="0">
                <a:latin typeface="Helvetica" charset="0"/>
                <a:ea typeface="MS PGothic" charset="0"/>
              </a:rPr>
              <a:t>Dial</a:t>
            </a:r>
          </a:p>
          <a:p>
            <a:pPr marL="914400" lvl="1" indent="-457200" eaLnBrk="1" hangingPunct="1">
              <a:buFontTx/>
              <a:buAutoNum type="arabicPeriod"/>
            </a:pPr>
            <a:r>
              <a:rPr lang="en-US" sz="2000" dirty="0">
                <a:latin typeface="Helvetica" charset="0"/>
                <a:ea typeface="MS PGothic" charset="0"/>
              </a:rPr>
              <a:t>Should hear ringing …</a:t>
            </a:r>
          </a:p>
          <a:p>
            <a:pPr marL="914400" lvl="1" indent="-457200" eaLnBrk="1" hangingPunct="1">
              <a:buFontTx/>
              <a:buAutoNum type="arabicPeriod"/>
            </a:pPr>
            <a:r>
              <a:rPr lang="en-US" sz="2000" dirty="0">
                <a:latin typeface="Helvetica" charset="0"/>
                <a:ea typeface="MS PGothic" charset="0"/>
              </a:rPr>
              <a:t>    					</a:t>
            </a:r>
            <a:r>
              <a:rPr lang="en-US" sz="2000" dirty="0" err="1">
                <a:solidFill>
                  <a:srgbClr val="0000FF"/>
                </a:solidFill>
                <a:latin typeface="Helvetica" charset="0"/>
                <a:ea typeface="MS PGothic" charset="0"/>
              </a:rPr>
              <a:t>Callee</a:t>
            </a:r>
            <a:r>
              <a:rPr lang="en-US" sz="2000" dirty="0">
                <a:solidFill>
                  <a:srgbClr val="0000FF"/>
                </a:solidFill>
                <a:latin typeface="Helvetica" charset="0"/>
                <a:ea typeface="MS PGothic" charset="0"/>
              </a:rPr>
              <a:t>: </a:t>
            </a:r>
            <a:r>
              <a:rPr lang="ja-JP" altLang="en-US" sz="2000" dirty="0">
                <a:solidFill>
                  <a:srgbClr val="0000FF"/>
                </a:solidFill>
                <a:latin typeface="Helvetica" charset="0"/>
                <a:ea typeface="MS PGothic" charset="0"/>
              </a:rPr>
              <a:t>“</a:t>
            </a:r>
            <a:r>
              <a:rPr lang="en-US" altLang="ja-JP" sz="2000" dirty="0">
                <a:solidFill>
                  <a:srgbClr val="0000FF"/>
                </a:solidFill>
                <a:latin typeface="Helvetica" charset="0"/>
                <a:ea typeface="MS PGothic" charset="0"/>
              </a:rPr>
              <a:t>Hello?</a:t>
            </a:r>
            <a:r>
              <a:rPr lang="ja-JP" altLang="en-US" sz="2000" dirty="0">
                <a:solidFill>
                  <a:srgbClr val="0000FF"/>
                </a:solidFill>
                <a:latin typeface="Helvetica" charset="0"/>
                <a:ea typeface="MS PGothic" charset="0"/>
              </a:rPr>
              <a:t>”</a:t>
            </a:r>
            <a:endParaRPr lang="en-US" altLang="ja-JP" sz="2000" dirty="0">
              <a:solidFill>
                <a:srgbClr val="0000FF"/>
              </a:solidFill>
              <a:latin typeface="Helvetica" charset="0"/>
              <a:ea typeface="MS PGothic" charset="0"/>
            </a:endParaRPr>
          </a:p>
          <a:p>
            <a:pPr marL="914400" lvl="1" indent="-457200" eaLnBrk="1" hangingPunct="1">
              <a:buFontTx/>
              <a:buAutoNum type="arabicPeriod"/>
            </a:pPr>
            <a:r>
              <a:rPr lang="en-US" sz="2000" dirty="0">
                <a:latin typeface="Helvetica" charset="0"/>
                <a:ea typeface="MS PGothic" charset="0"/>
              </a:rPr>
              <a:t>Caller: </a:t>
            </a:r>
            <a:r>
              <a:rPr lang="ja-JP" altLang="en-US" sz="2000" dirty="0">
                <a:latin typeface="Helvetica" charset="0"/>
                <a:ea typeface="MS PGothic" charset="0"/>
              </a:rPr>
              <a:t>“</a:t>
            </a:r>
            <a:r>
              <a:rPr lang="en-US" altLang="ja-JP" sz="2000" dirty="0">
                <a:latin typeface="Helvetica" charset="0"/>
                <a:ea typeface="MS PGothic" charset="0"/>
              </a:rPr>
              <a:t>Hi, it’s Anthony….</a:t>
            </a:r>
            <a:r>
              <a:rPr lang="ja-JP" altLang="en-US" sz="2000" dirty="0">
                <a:latin typeface="Helvetica" charset="0"/>
                <a:ea typeface="MS PGothic" charset="0"/>
              </a:rPr>
              <a:t>”</a:t>
            </a:r>
            <a:r>
              <a:rPr lang="en-US" altLang="ja-JP" sz="2000" dirty="0">
                <a:latin typeface="Helvetica" charset="0"/>
                <a:ea typeface="MS PGothic" charset="0"/>
              </a:rPr>
              <a:t/>
            </a:r>
            <a:br>
              <a:rPr lang="en-US" altLang="ja-JP" sz="2000" dirty="0">
                <a:latin typeface="Helvetica" charset="0"/>
                <a:ea typeface="MS PGothic" charset="0"/>
              </a:rPr>
            </a:br>
            <a:r>
              <a:rPr lang="en-US" altLang="ja-JP" sz="2000" dirty="0">
                <a:latin typeface="Helvetica" charset="0"/>
                <a:ea typeface="MS PGothic" charset="0"/>
              </a:rPr>
              <a:t>Or: </a:t>
            </a:r>
            <a:r>
              <a:rPr lang="ja-JP" altLang="en-US" sz="2000" dirty="0">
                <a:latin typeface="Helvetica" charset="0"/>
                <a:ea typeface="MS PGothic" charset="0"/>
              </a:rPr>
              <a:t>“</a:t>
            </a:r>
            <a:r>
              <a:rPr lang="en-US" altLang="ja-JP" sz="2000" dirty="0">
                <a:latin typeface="Helvetica" charset="0"/>
                <a:ea typeface="MS PGothic" charset="0"/>
              </a:rPr>
              <a:t>Hi, it’s me</a:t>
            </a:r>
            <a:r>
              <a:rPr lang="ja-JP" altLang="en-US" sz="2000" dirty="0">
                <a:latin typeface="Helvetica" charset="0"/>
                <a:ea typeface="MS PGothic" charset="0"/>
              </a:rPr>
              <a:t>”</a:t>
            </a:r>
            <a:r>
              <a:rPr lang="en-US" altLang="ja-JP" sz="2000" dirty="0">
                <a:latin typeface="Helvetica" charset="0"/>
                <a:ea typeface="MS PGothic" charset="0"/>
              </a:rPr>
              <a:t>  (</a:t>
            </a:r>
            <a:r>
              <a:rPr lang="en-US" altLang="ja-JP" sz="2000" dirty="0">
                <a:latin typeface="Helvetica" charset="0"/>
                <a:ea typeface="MS PGothic" charset="0"/>
                <a:sym typeface="Symbol" charset="0"/>
              </a:rPr>
              <a:t> what’s </a:t>
            </a:r>
            <a:r>
              <a:rPr lang="en-US" altLang="ja-JP" sz="2000" i="1" dirty="0">
                <a:latin typeface="Helvetica" charset="0"/>
                <a:ea typeface="MS PGothic" charset="0"/>
                <a:sym typeface="Symbol" charset="0"/>
              </a:rPr>
              <a:t>that</a:t>
            </a:r>
            <a:r>
              <a:rPr lang="en-US" altLang="ja-JP" sz="2000" dirty="0">
                <a:latin typeface="Helvetica" charset="0"/>
                <a:ea typeface="MS PGothic" charset="0"/>
                <a:sym typeface="Symbol" charset="0"/>
              </a:rPr>
              <a:t> about?)</a:t>
            </a:r>
          </a:p>
          <a:p>
            <a:pPr marL="914400" lvl="1" indent="-457200" eaLnBrk="1" hangingPunct="1">
              <a:buFontTx/>
              <a:buAutoNum type="arabicPeriod"/>
            </a:pPr>
            <a:r>
              <a:rPr lang="en-US" sz="2000" dirty="0">
                <a:latin typeface="Helvetica" charset="0"/>
                <a:ea typeface="MS PGothic" charset="0"/>
                <a:sym typeface="Symbol" charset="0"/>
              </a:rPr>
              <a:t>Caller: </a:t>
            </a:r>
            <a:r>
              <a:rPr lang="ja-JP" altLang="en-US" sz="2000" dirty="0">
                <a:latin typeface="Helvetica" charset="0"/>
                <a:ea typeface="MS PGothic" charset="0"/>
                <a:sym typeface="Symbol" charset="0"/>
              </a:rPr>
              <a:t>“</a:t>
            </a:r>
            <a:r>
              <a:rPr lang="en-US" altLang="ja-JP" sz="2000" dirty="0">
                <a:latin typeface="Helvetica" charset="0"/>
                <a:ea typeface="MS PGothic" charset="0"/>
                <a:sym typeface="Symbol" charset="0"/>
              </a:rPr>
              <a:t>Hey, do you think … blah blah blah …</a:t>
            </a:r>
            <a:r>
              <a:rPr lang="ja-JP" altLang="en-US" sz="2000" dirty="0">
                <a:latin typeface="Helvetica" charset="0"/>
                <a:ea typeface="MS PGothic" charset="0"/>
                <a:sym typeface="Symbol" charset="0"/>
              </a:rPr>
              <a:t>”</a:t>
            </a:r>
            <a:r>
              <a:rPr lang="en-US" altLang="ja-JP" sz="2000" dirty="0">
                <a:latin typeface="Helvetica" charset="0"/>
                <a:ea typeface="MS PGothic" charset="0"/>
                <a:sym typeface="Symbol" charset="0"/>
              </a:rPr>
              <a:t> </a:t>
            </a:r>
            <a:r>
              <a:rPr lang="en-US" altLang="ja-JP" sz="2000" b="1" dirty="0">
                <a:latin typeface="Helvetica" charset="0"/>
                <a:ea typeface="MS PGothic" charset="0"/>
                <a:sym typeface="Symbol" charset="0"/>
              </a:rPr>
              <a:t>pause</a:t>
            </a:r>
          </a:p>
          <a:p>
            <a:pPr marL="457200" lvl="1" indent="0" eaLnBrk="1" hangingPunct="1">
              <a:buNone/>
            </a:pPr>
            <a:endParaRPr lang="en-US" altLang="ja-JP" sz="2000" dirty="0">
              <a:latin typeface="Helvetica" charset="0"/>
              <a:ea typeface="MS PGothic" charset="0"/>
              <a:sym typeface="Symbol" charset="0"/>
            </a:endParaRPr>
          </a:p>
          <a:p>
            <a:pPr marL="914400" lvl="1" indent="-457200" eaLnBrk="1" hangingPunct="1">
              <a:buFontTx/>
              <a:buAutoNum type="arabicPeriod"/>
            </a:pPr>
            <a:r>
              <a:rPr lang="en-US" sz="2000" dirty="0">
                <a:latin typeface="Helvetica" charset="0"/>
                <a:ea typeface="MS PGothic" charset="0"/>
                <a:sym typeface="Symbol" charset="0"/>
              </a:rPr>
              <a:t> 		</a:t>
            </a:r>
            <a:r>
              <a:rPr lang="en-US" sz="2000" dirty="0" err="1">
                <a:solidFill>
                  <a:srgbClr val="0000FF"/>
                </a:solidFill>
                <a:latin typeface="Helvetica" charset="0"/>
                <a:ea typeface="MS PGothic" charset="0"/>
                <a:sym typeface="Symbol" charset="0"/>
              </a:rPr>
              <a:t>Callee</a:t>
            </a:r>
            <a:r>
              <a:rPr lang="en-US" sz="2000" dirty="0">
                <a:solidFill>
                  <a:srgbClr val="0000FF"/>
                </a:solidFill>
                <a:latin typeface="Helvetica" charset="0"/>
                <a:ea typeface="MS PGothic" charset="0"/>
                <a:sym typeface="Symbol" charset="0"/>
              </a:rPr>
              <a:t>: </a:t>
            </a:r>
            <a:r>
              <a:rPr lang="ja-JP" altLang="en-US" sz="2000" dirty="0">
                <a:solidFill>
                  <a:srgbClr val="0000FF"/>
                </a:solidFill>
                <a:latin typeface="Helvetica" charset="0"/>
                <a:ea typeface="MS PGothic" charset="0"/>
                <a:sym typeface="Symbol" charset="0"/>
              </a:rPr>
              <a:t>“</a:t>
            </a:r>
            <a:r>
              <a:rPr lang="en-US" altLang="ja-JP" sz="2000" dirty="0">
                <a:solidFill>
                  <a:srgbClr val="0000FF"/>
                </a:solidFill>
                <a:latin typeface="Helvetica" charset="0"/>
                <a:ea typeface="MS PGothic" charset="0"/>
                <a:sym typeface="Symbol" charset="0"/>
              </a:rPr>
              <a:t>Yeah, blah blah blah …</a:t>
            </a:r>
            <a:r>
              <a:rPr lang="ja-JP" altLang="en-US" sz="2000" dirty="0">
                <a:solidFill>
                  <a:srgbClr val="0000FF"/>
                </a:solidFill>
                <a:latin typeface="Helvetica" charset="0"/>
                <a:ea typeface="MS PGothic" charset="0"/>
                <a:sym typeface="Symbol" charset="0"/>
              </a:rPr>
              <a:t>”</a:t>
            </a:r>
            <a:r>
              <a:rPr lang="en-US" altLang="ja-JP" sz="2000" dirty="0">
                <a:solidFill>
                  <a:srgbClr val="0000FF"/>
                </a:solidFill>
                <a:latin typeface="Helvetica" charset="0"/>
                <a:ea typeface="MS PGothic" charset="0"/>
                <a:sym typeface="Symbol" charset="0"/>
              </a:rPr>
              <a:t> </a:t>
            </a:r>
            <a:r>
              <a:rPr lang="en-US" altLang="ja-JP" sz="2000" b="1" dirty="0">
                <a:solidFill>
                  <a:srgbClr val="0000FF"/>
                </a:solidFill>
                <a:latin typeface="Helvetica" charset="0"/>
                <a:ea typeface="MS PGothic" charset="0"/>
                <a:sym typeface="Symbol" charset="0"/>
              </a:rPr>
              <a:t>pause</a:t>
            </a:r>
          </a:p>
          <a:p>
            <a:pPr marL="914400" lvl="1" indent="-457200" eaLnBrk="1" hangingPunct="1">
              <a:buFontTx/>
              <a:buAutoNum type="arabicPeriod"/>
            </a:pPr>
            <a:r>
              <a:rPr lang="en-US" sz="2000" dirty="0">
                <a:latin typeface="Helvetica" charset="0"/>
                <a:ea typeface="MS PGothic" charset="0"/>
                <a:sym typeface="Symbol" charset="0"/>
              </a:rPr>
              <a:t>Caller: Bye</a:t>
            </a:r>
          </a:p>
          <a:p>
            <a:pPr marL="914400" lvl="1" indent="-457200" eaLnBrk="1" hangingPunct="1">
              <a:buFontTx/>
              <a:buAutoNum type="arabicPeriod"/>
            </a:pPr>
            <a:r>
              <a:rPr lang="en-US" sz="2000" dirty="0">
                <a:latin typeface="Helvetica" charset="0"/>
                <a:ea typeface="MS PGothic" charset="0"/>
                <a:sym typeface="Symbol" charset="0"/>
              </a:rPr>
              <a:t> 					</a:t>
            </a:r>
            <a:r>
              <a:rPr lang="en-US" sz="2000" dirty="0" err="1">
                <a:solidFill>
                  <a:srgbClr val="0000FF"/>
                </a:solidFill>
                <a:latin typeface="Helvetica" charset="0"/>
                <a:ea typeface="MS PGothic" charset="0"/>
                <a:sym typeface="Symbol" charset="0"/>
              </a:rPr>
              <a:t>Callee</a:t>
            </a:r>
            <a:r>
              <a:rPr lang="en-US" sz="2000" dirty="0">
                <a:solidFill>
                  <a:srgbClr val="0000FF"/>
                </a:solidFill>
                <a:latin typeface="Helvetica" charset="0"/>
                <a:ea typeface="MS PGothic" charset="0"/>
                <a:sym typeface="Symbol" charset="0"/>
              </a:rPr>
              <a:t>: Bye</a:t>
            </a:r>
          </a:p>
          <a:p>
            <a:pPr marL="914400" lvl="1" indent="-457200" eaLnBrk="1" hangingPunct="1">
              <a:buFontTx/>
              <a:buAutoNum type="arabicPeriod"/>
            </a:pPr>
            <a:r>
              <a:rPr lang="en-US" sz="2000" dirty="0">
                <a:latin typeface="Helvetica" charset="0"/>
                <a:ea typeface="MS PGothic" charset="0"/>
                <a:sym typeface="Symbol" charset="0"/>
              </a:rPr>
              <a:t>Hang up</a:t>
            </a:r>
            <a:endParaRPr lang="en-US" sz="2000" dirty="0">
              <a:latin typeface="Helvetica" charset="0"/>
              <a:ea typeface="MS PGothic" charset="0"/>
            </a:endParaRPr>
          </a:p>
        </p:txBody>
      </p:sp>
      <p:cxnSp>
        <p:nvCxnSpPr>
          <p:cNvPr id="3" name="Straight Arrow Connector 2"/>
          <p:cNvCxnSpPr/>
          <p:nvPr/>
        </p:nvCxnSpPr>
        <p:spPr bwMode="auto">
          <a:xfrm>
            <a:off x="5562600" y="2819400"/>
            <a:ext cx="1524000" cy="3048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cxnSp>
        <p:nvCxnSpPr>
          <p:cNvPr id="9" name="Straight Arrow Connector 8"/>
          <p:cNvCxnSpPr/>
          <p:nvPr/>
        </p:nvCxnSpPr>
        <p:spPr bwMode="auto">
          <a:xfrm flipH="1">
            <a:off x="5600700" y="3238500"/>
            <a:ext cx="1447800" cy="3048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cxnSp>
        <p:nvCxnSpPr>
          <p:cNvPr id="13" name="Straight Arrow Connector 12"/>
          <p:cNvCxnSpPr/>
          <p:nvPr/>
        </p:nvCxnSpPr>
        <p:spPr bwMode="auto">
          <a:xfrm>
            <a:off x="3048000" y="4267200"/>
            <a:ext cx="1447800" cy="528992"/>
          </a:xfrm>
          <a:prstGeom prst="straightConnector1">
            <a:avLst/>
          </a:prstGeom>
          <a:solidFill>
            <a:schemeClr val="accent1"/>
          </a:solidFill>
          <a:ln w="12700" cap="flat" cmpd="sng" algn="ctr">
            <a:solidFill>
              <a:srgbClr val="FF0000"/>
            </a:solidFill>
            <a:prstDash val="solid"/>
            <a:round/>
            <a:headEnd type="none" w="sm" len="sm"/>
            <a:tailEnd type="arrow"/>
          </a:ln>
          <a:effectLst/>
        </p:spPr>
      </p:cxnSp>
      <p:cxnSp>
        <p:nvCxnSpPr>
          <p:cNvPr id="14" name="Straight Arrow Connector 13"/>
          <p:cNvCxnSpPr/>
          <p:nvPr/>
        </p:nvCxnSpPr>
        <p:spPr bwMode="auto">
          <a:xfrm flipH="1">
            <a:off x="3048000" y="4796192"/>
            <a:ext cx="1447800" cy="3048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cxnSp>
        <p:nvCxnSpPr>
          <p:cNvPr id="15" name="Straight Arrow Connector 14"/>
          <p:cNvCxnSpPr/>
          <p:nvPr/>
        </p:nvCxnSpPr>
        <p:spPr bwMode="auto">
          <a:xfrm>
            <a:off x="4114800" y="5219700"/>
            <a:ext cx="2971800" cy="359746"/>
          </a:xfrm>
          <a:prstGeom prst="straightConnector1">
            <a:avLst/>
          </a:prstGeom>
          <a:solidFill>
            <a:schemeClr val="accent1"/>
          </a:solidFill>
          <a:ln w="12700" cap="flat" cmpd="sng" algn="ctr">
            <a:solidFill>
              <a:srgbClr val="FF0000"/>
            </a:solidFill>
            <a:prstDash val="solid"/>
            <a:round/>
            <a:headEnd type="none" w="sm" len="sm"/>
            <a:tailEnd type="arrow"/>
          </a:ln>
          <a:effectLst/>
        </p:spPr>
      </p:cxnSp>
      <p:cxnSp>
        <p:nvCxnSpPr>
          <p:cNvPr id="16" name="Straight Arrow Connector 15"/>
          <p:cNvCxnSpPr/>
          <p:nvPr/>
        </p:nvCxnSpPr>
        <p:spPr bwMode="auto">
          <a:xfrm flipH="1">
            <a:off x="3771900" y="5638800"/>
            <a:ext cx="3314700" cy="364154"/>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Tree>
    <p:extLst>
      <p:ext uri="{BB962C8B-B14F-4D97-AF65-F5344CB8AC3E}">
        <p14:creationId xmlns:p14="http://schemas.microsoft.com/office/powerpoint/2010/main" val="3375672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38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38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38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38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387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0387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0387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0387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03875">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03875">
                                            <p:txEl>
                                              <p:pRg st="10" end="1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03875">
                                            <p:txEl>
                                              <p:pRg st="11" end="11"/>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03875">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3875" grpId="0" build="p" bldLvl="2"/>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ko-KR" dirty="0">
                <a:latin typeface="Gill Sans Light"/>
                <a:ea typeface="굴림" panose="020B0600000101010101" pitchFamily="34" charset="-127"/>
              </a:rPr>
              <a:t>Distributed Applications</a:t>
            </a:r>
          </a:p>
        </p:txBody>
      </p:sp>
      <p:sp>
        <p:nvSpPr>
          <p:cNvPr id="1016835" name="Rectangle 3"/>
          <p:cNvSpPr>
            <a:spLocks noGrp="1" noChangeArrowheads="1"/>
          </p:cNvSpPr>
          <p:nvPr>
            <p:ph type="body" idx="1"/>
          </p:nvPr>
        </p:nvSpPr>
        <p:spPr>
          <a:xfrm>
            <a:off x="533400" y="685800"/>
            <a:ext cx="11430000" cy="5943600"/>
          </a:xfrm>
        </p:spPr>
        <p:txBody>
          <a:bodyPr>
            <a:normAutofit/>
          </a:bodyPr>
          <a:lstStyle/>
          <a:p>
            <a:pPr>
              <a:lnSpc>
                <a:spcPct val="80000"/>
              </a:lnSpc>
              <a:spcBef>
                <a:spcPct val="10000"/>
              </a:spcBef>
            </a:pPr>
            <a:r>
              <a:rPr lang="en-US" altLang="ko-KR" dirty="0">
                <a:latin typeface="Gill Sans Light"/>
                <a:ea typeface="굴림" panose="020B0600000101010101" pitchFamily="34" charset="-127"/>
              </a:rPr>
              <a:t>How do you actually program a distributed application?</a:t>
            </a:r>
          </a:p>
          <a:p>
            <a:pPr lvl="1">
              <a:lnSpc>
                <a:spcPct val="80000"/>
              </a:lnSpc>
              <a:spcBef>
                <a:spcPct val="10000"/>
              </a:spcBef>
            </a:pPr>
            <a:r>
              <a:rPr lang="en-US" altLang="ko-KR" dirty="0">
                <a:latin typeface="Gill Sans Light"/>
                <a:ea typeface="굴림" panose="020B0600000101010101" pitchFamily="34" charset="-127"/>
              </a:rPr>
              <a:t>Need to synchronize multiple threads, running on different machines </a:t>
            </a:r>
          </a:p>
          <a:p>
            <a:pPr lvl="2">
              <a:lnSpc>
                <a:spcPct val="80000"/>
              </a:lnSpc>
              <a:spcBef>
                <a:spcPct val="10000"/>
              </a:spcBef>
            </a:pPr>
            <a:r>
              <a:rPr lang="en-US" altLang="ko-KR" dirty="0">
                <a:latin typeface="Gill Sans Light"/>
                <a:ea typeface="굴림" panose="020B0600000101010101" pitchFamily="34" charset="-127"/>
              </a:rPr>
              <a:t>No shared memory, so cannot use </a:t>
            </a:r>
            <a:r>
              <a:rPr lang="en-US" altLang="ko-KR" dirty="0" err="1">
                <a:latin typeface="Gill Sans Light"/>
                <a:ea typeface="굴림" panose="020B0600000101010101" pitchFamily="34" charset="-127"/>
              </a:rPr>
              <a:t>test&amp;set</a:t>
            </a:r>
            <a:endParaRPr lang="en-US" altLang="ko-KR" dirty="0">
              <a:latin typeface="Gill Sans Light"/>
              <a:ea typeface="굴림" panose="020B0600000101010101" pitchFamily="34" charset="-127"/>
            </a:endParaRPr>
          </a:p>
          <a:p>
            <a:pPr lvl="2">
              <a:lnSpc>
                <a:spcPct val="80000"/>
              </a:lnSpc>
              <a:spcBef>
                <a:spcPct val="10000"/>
              </a:spcBef>
            </a:pPr>
            <a:endParaRPr lang="en-US" altLang="ko-KR" dirty="0">
              <a:latin typeface="Gill Sans Light"/>
              <a:ea typeface="굴림" panose="020B0600000101010101" pitchFamily="34" charset="-127"/>
            </a:endParaRPr>
          </a:p>
          <a:p>
            <a:pPr lvl="2">
              <a:lnSpc>
                <a:spcPct val="80000"/>
              </a:lnSpc>
              <a:spcBef>
                <a:spcPct val="10000"/>
              </a:spcBef>
            </a:pPr>
            <a:endParaRPr lang="en-US" altLang="ko-KR" dirty="0">
              <a:latin typeface="Gill Sans Light"/>
              <a:ea typeface="굴림" panose="020B0600000101010101" pitchFamily="34" charset="-127"/>
            </a:endParaRPr>
          </a:p>
          <a:p>
            <a:pPr lvl="1">
              <a:lnSpc>
                <a:spcPct val="80000"/>
              </a:lnSpc>
              <a:spcBef>
                <a:spcPct val="10000"/>
              </a:spcBef>
            </a:pPr>
            <a:endParaRPr lang="en-US" altLang="ko-KR" dirty="0">
              <a:latin typeface="Gill Sans Light"/>
              <a:ea typeface="굴림" panose="020B0600000101010101" pitchFamily="34" charset="-127"/>
            </a:endParaRPr>
          </a:p>
          <a:p>
            <a:pPr lvl="1">
              <a:lnSpc>
                <a:spcPct val="80000"/>
              </a:lnSpc>
              <a:spcBef>
                <a:spcPct val="10000"/>
              </a:spcBef>
            </a:pPr>
            <a:endParaRPr lang="en-US" altLang="ko-KR" dirty="0">
              <a:latin typeface="Gill Sans Light"/>
              <a:ea typeface="굴림" panose="020B0600000101010101" pitchFamily="34" charset="-127"/>
            </a:endParaRPr>
          </a:p>
          <a:p>
            <a:pPr lvl="1">
              <a:lnSpc>
                <a:spcPct val="80000"/>
              </a:lnSpc>
              <a:spcBef>
                <a:spcPct val="10000"/>
              </a:spcBef>
            </a:pPr>
            <a:endParaRPr lang="en-US" altLang="ko-KR" dirty="0">
              <a:latin typeface="Gill Sans Light"/>
              <a:ea typeface="굴림" panose="020B0600000101010101" pitchFamily="34" charset="-127"/>
            </a:endParaRPr>
          </a:p>
          <a:p>
            <a:pPr lvl="1">
              <a:lnSpc>
                <a:spcPct val="80000"/>
              </a:lnSpc>
              <a:spcBef>
                <a:spcPct val="10000"/>
              </a:spcBef>
            </a:pPr>
            <a:r>
              <a:rPr lang="en-US" altLang="ko-KR" dirty="0">
                <a:latin typeface="Gill Sans Light"/>
                <a:ea typeface="굴림" panose="020B0600000101010101" pitchFamily="34" charset="-127"/>
              </a:rPr>
              <a:t>One Abstraction: send/receive messages</a:t>
            </a:r>
          </a:p>
          <a:p>
            <a:pPr lvl="2">
              <a:lnSpc>
                <a:spcPct val="80000"/>
              </a:lnSpc>
              <a:spcBef>
                <a:spcPct val="10000"/>
              </a:spcBef>
            </a:pPr>
            <a:r>
              <a:rPr lang="en-US" altLang="ko-KR" dirty="0">
                <a:latin typeface="Gill Sans Light"/>
                <a:ea typeface="굴림" panose="020B0600000101010101" pitchFamily="34" charset="-127"/>
              </a:rPr>
              <a:t>Already atomic: no receiver gets portion of a message and two receivers cannot get same message</a:t>
            </a:r>
          </a:p>
          <a:p>
            <a:pPr>
              <a:lnSpc>
                <a:spcPct val="80000"/>
              </a:lnSpc>
              <a:spcBef>
                <a:spcPct val="10000"/>
              </a:spcBef>
            </a:pPr>
            <a:r>
              <a:rPr lang="en-US" altLang="ko-KR" dirty="0">
                <a:latin typeface="Gill Sans Light"/>
                <a:ea typeface="굴림" panose="020B0600000101010101" pitchFamily="34" charset="-127"/>
              </a:rPr>
              <a:t>Interface:</a:t>
            </a:r>
          </a:p>
          <a:p>
            <a:pPr lvl="1">
              <a:lnSpc>
                <a:spcPct val="80000"/>
              </a:lnSpc>
              <a:spcBef>
                <a:spcPct val="10000"/>
              </a:spcBef>
            </a:pPr>
            <a:r>
              <a:rPr lang="en-US" altLang="ko-KR" dirty="0">
                <a:latin typeface="Gill Sans Light"/>
                <a:ea typeface="굴림" panose="020B0600000101010101" pitchFamily="34" charset="-127"/>
              </a:rPr>
              <a:t>Mailbox (</a:t>
            </a:r>
            <a:r>
              <a:rPr lang="en-US" altLang="ko-KR" dirty="0" err="1">
                <a:latin typeface="Gill Sans Light"/>
                <a:ea typeface="굴림" panose="020B0600000101010101" pitchFamily="34" charset="-127"/>
              </a:rPr>
              <a:t>mbox</a:t>
            </a:r>
            <a:r>
              <a:rPr lang="en-US" altLang="ko-KR" dirty="0">
                <a:latin typeface="Gill Sans Light"/>
                <a:ea typeface="굴림" panose="020B0600000101010101" pitchFamily="34" charset="-127"/>
              </a:rPr>
              <a:t>): temporary holding area for messages</a:t>
            </a:r>
          </a:p>
          <a:p>
            <a:pPr lvl="2">
              <a:lnSpc>
                <a:spcPct val="80000"/>
              </a:lnSpc>
              <a:spcBef>
                <a:spcPct val="10000"/>
              </a:spcBef>
            </a:pPr>
            <a:r>
              <a:rPr lang="en-US" altLang="ko-KR" dirty="0">
                <a:latin typeface="Gill Sans Light"/>
                <a:ea typeface="굴림" panose="020B0600000101010101" pitchFamily="34" charset="-127"/>
              </a:rPr>
              <a:t>Includes both </a:t>
            </a:r>
            <a:r>
              <a:rPr lang="en-US" altLang="ko-KR" dirty="0">
                <a:solidFill>
                  <a:srgbClr val="FF0000"/>
                </a:solidFill>
                <a:latin typeface="Gill Sans Light"/>
                <a:ea typeface="굴림" panose="020B0600000101010101" pitchFamily="34" charset="-127"/>
              </a:rPr>
              <a:t>destination location </a:t>
            </a:r>
            <a:r>
              <a:rPr lang="en-US" altLang="ko-KR" dirty="0">
                <a:latin typeface="Gill Sans Light"/>
                <a:ea typeface="굴림" panose="020B0600000101010101" pitchFamily="34" charset="-127"/>
              </a:rPr>
              <a:t>and </a:t>
            </a:r>
            <a:r>
              <a:rPr lang="en-US" altLang="ko-KR" dirty="0" smtClean="0">
                <a:solidFill>
                  <a:srgbClr val="FF0000"/>
                </a:solidFill>
                <a:latin typeface="Gill Sans Light"/>
                <a:ea typeface="굴림" panose="020B0600000101010101" pitchFamily="34" charset="-127"/>
              </a:rPr>
              <a:t>queue</a:t>
            </a:r>
          </a:p>
          <a:p>
            <a:pPr lvl="2">
              <a:lnSpc>
                <a:spcPct val="80000"/>
              </a:lnSpc>
              <a:spcBef>
                <a:spcPct val="10000"/>
              </a:spcBef>
            </a:pPr>
            <a:r>
              <a:rPr lang="en-US" altLang="ko-KR" dirty="0" smtClean="0">
                <a:latin typeface="Gill Sans Light"/>
                <a:ea typeface="굴림" panose="020B0600000101010101" pitchFamily="34" charset="-127"/>
              </a:rPr>
              <a:t>Over Internet, </a:t>
            </a:r>
            <a:r>
              <a:rPr lang="en-US" altLang="ko-KR" dirty="0" smtClean="0">
                <a:solidFill>
                  <a:srgbClr val="FF0000"/>
                </a:solidFill>
                <a:latin typeface="Gill Sans Light"/>
                <a:ea typeface="굴림" panose="020B0600000101010101" pitchFamily="34" charset="-127"/>
              </a:rPr>
              <a:t>destination</a:t>
            </a:r>
            <a:r>
              <a:rPr lang="en-US" altLang="ko-KR" dirty="0" smtClean="0">
                <a:latin typeface="Gill Sans Light"/>
                <a:ea typeface="굴림" panose="020B0600000101010101" pitchFamily="34" charset="-127"/>
              </a:rPr>
              <a:t> specified by </a:t>
            </a:r>
            <a:r>
              <a:rPr lang="en-US" altLang="ko-KR" dirty="0" smtClean="0">
                <a:solidFill>
                  <a:srgbClr val="FF0000"/>
                </a:solidFill>
                <a:latin typeface="Gill Sans Light"/>
                <a:ea typeface="굴림" panose="020B0600000101010101" pitchFamily="34" charset="-127"/>
              </a:rPr>
              <a:t>IP address </a:t>
            </a:r>
            <a:r>
              <a:rPr lang="en-US" altLang="ko-KR" dirty="0" smtClean="0">
                <a:latin typeface="Gill Sans Light"/>
                <a:ea typeface="굴림" panose="020B0600000101010101" pitchFamily="34" charset="-127"/>
              </a:rPr>
              <a:t>and </a:t>
            </a:r>
            <a:r>
              <a:rPr lang="en-US" altLang="ko-KR" dirty="0" smtClean="0">
                <a:solidFill>
                  <a:srgbClr val="FF0000"/>
                </a:solidFill>
                <a:latin typeface="Gill Sans Light"/>
                <a:ea typeface="굴림" panose="020B0600000101010101" pitchFamily="34" charset="-127"/>
              </a:rPr>
              <a:t>Port</a:t>
            </a:r>
            <a:r>
              <a:rPr lang="en-US" altLang="ko-KR" dirty="0" smtClean="0">
                <a:latin typeface="Gill Sans Light"/>
                <a:ea typeface="굴림" panose="020B0600000101010101" pitchFamily="34" charset="-127"/>
              </a:rPr>
              <a:t> (Recall Web server example!)</a:t>
            </a:r>
            <a:endParaRPr lang="en-US" altLang="ko-KR" dirty="0">
              <a:latin typeface="Gill Sans Light"/>
              <a:ea typeface="굴림" panose="020B0600000101010101" pitchFamily="34" charset="-127"/>
            </a:endParaRPr>
          </a:p>
          <a:p>
            <a:pPr lvl="1">
              <a:lnSpc>
                <a:spcPct val="80000"/>
              </a:lnSpc>
              <a:spcBef>
                <a:spcPct val="10000"/>
              </a:spcBef>
            </a:pPr>
            <a:r>
              <a:rPr lang="en-US" altLang="ko-KR" dirty="0">
                <a:latin typeface="Gill Sans Light"/>
                <a:ea typeface="굴림" panose="020B0600000101010101" pitchFamily="34" charset="-127"/>
              </a:rPr>
              <a:t>Send(</a:t>
            </a:r>
            <a:r>
              <a:rPr lang="en-US" altLang="ko-KR" dirty="0" err="1">
                <a:latin typeface="Gill Sans Light"/>
                <a:ea typeface="굴림" panose="020B0600000101010101" pitchFamily="34" charset="-127"/>
              </a:rPr>
              <a:t>message,mbox</a:t>
            </a:r>
            <a:r>
              <a:rPr lang="en-US" altLang="ko-KR" dirty="0">
                <a:latin typeface="Gill Sans Light"/>
                <a:ea typeface="굴림" panose="020B0600000101010101" pitchFamily="34" charset="-127"/>
              </a:rPr>
              <a:t>)</a:t>
            </a:r>
          </a:p>
          <a:p>
            <a:pPr lvl="2">
              <a:lnSpc>
                <a:spcPct val="80000"/>
              </a:lnSpc>
              <a:spcBef>
                <a:spcPct val="10000"/>
              </a:spcBef>
            </a:pPr>
            <a:r>
              <a:rPr lang="en-US" altLang="ko-KR" dirty="0">
                <a:latin typeface="Gill Sans Light"/>
                <a:ea typeface="굴림" panose="020B0600000101010101" pitchFamily="34" charset="-127"/>
              </a:rPr>
              <a:t>Send message to remote mailbox identified by </a:t>
            </a:r>
            <a:r>
              <a:rPr lang="en-US" altLang="ko-KR" dirty="0" err="1">
                <a:latin typeface="Gill Sans Light"/>
                <a:ea typeface="굴림" panose="020B0600000101010101" pitchFamily="34" charset="-127"/>
              </a:rPr>
              <a:t>mbox</a:t>
            </a:r>
            <a:endParaRPr lang="en-US" altLang="ko-KR" dirty="0">
              <a:latin typeface="Gill Sans Light"/>
              <a:ea typeface="굴림" panose="020B0600000101010101" pitchFamily="34" charset="-127"/>
            </a:endParaRPr>
          </a:p>
          <a:p>
            <a:pPr lvl="1">
              <a:lnSpc>
                <a:spcPct val="80000"/>
              </a:lnSpc>
              <a:spcBef>
                <a:spcPct val="10000"/>
              </a:spcBef>
            </a:pPr>
            <a:r>
              <a:rPr lang="en-US" altLang="ko-KR" dirty="0">
                <a:latin typeface="Gill Sans Light"/>
                <a:ea typeface="굴림" panose="020B0600000101010101" pitchFamily="34" charset="-127"/>
              </a:rPr>
              <a:t>Receive(</a:t>
            </a:r>
            <a:r>
              <a:rPr lang="en-US" altLang="ko-KR" dirty="0" err="1">
                <a:latin typeface="Gill Sans Light"/>
                <a:ea typeface="굴림" panose="020B0600000101010101" pitchFamily="34" charset="-127"/>
              </a:rPr>
              <a:t>buffer,mbox</a:t>
            </a:r>
            <a:r>
              <a:rPr lang="en-US" altLang="ko-KR" dirty="0">
                <a:latin typeface="Gill Sans Light"/>
                <a:ea typeface="굴림" panose="020B0600000101010101" pitchFamily="34" charset="-127"/>
              </a:rPr>
              <a:t>)</a:t>
            </a:r>
          </a:p>
          <a:p>
            <a:pPr lvl="2">
              <a:lnSpc>
                <a:spcPct val="80000"/>
              </a:lnSpc>
              <a:spcBef>
                <a:spcPct val="10000"/>
              </a:spcBef>
            </a:pPr>
            <a:r>
              <a:rPr lang="en-US" altLang="ko-KR" dirty="0">
                <a:latin typeface="Gill Sans Light"/>
                <a:ea typeface="굴림" panose="020B0600000101010101" pitchFamily="34" charset="-127"/>
              </a:rPr>
              <a:t>Wait until </a:t>
            </a:r>
            <a:r>
              <a:rPr lang="en-US" altLang="ko-KR" dirty="0" err="1">
                <a:latin typeface="Gill Sans Light"/>
                <a:ea typeface="굴림" panose="020B0600000101010101" pitchFamily="34" charset="-127"/>
              </a:rPr>
              <a:t>mbox</a:t>
            </a:r>
            <a:r>
              <a:rPr lang="en-US" altLang="ko-KR" dirty="0">
                <a:latin typeface="Gill Sans Light"/>
                <a:ea typeface="굴림" panose="020B0600000101010101" pitchFamily="34" charset="-127"/>
              </a:rPr>
              <a:t> has message, copy into buffer, and return</a:t>
            </a:r>
          </a:p>
          <a:p>
            <a:pPr lvl="2">
              <a:lnSpc>
                <a:spcPct val="80000"/>
              </a:lnSpc>
              <a:spcBef>
                <a:spcPct val="10000"/>
              </a:spcBef>
            </a:pPr>
            <a:r>
              <a:rPr lang="en-US" altLang="ko-KR" dirty="0">
                <a:latin typeface="Gill Sans Light"/>
                <a:ea typeface="굴림" panose="020B0600000101010101" pitchFamily="34" charset="-127"/>
              </a:rPr>
              <a:t>If threads sleeping on this </a:t>
            </a:r>
            <a:r>
              <a:rPr lang="en-US" altLang="ko-KR" dirty="0" err="1">
                <a:latin typeface="Gill Sans Light"/>
                <a:ea typeface="굴림" panose="020B0600000101010101" pitchFamily="34" charset="-127"/>
              </a:rPr>
              <a:t>mbox</a:t>
            </a:r>
            <a:r>
              <a:rPr lang="en-US" altLang="ko-KR" dirty="0">
                <a:latin typeface="Gill Sans Light"/>
                <a:ea typeface="굴림" panose="020B0600000101010101" pitchFamily="34" charset="-127"/>
              </a:rPr>
              <a:t>, wake up one of them</a:t>
            </a:r>
          </a:p>
        </p:txBody>
      </p:sp>
      <p:grpSp>
        <p:nvGrpSpPr>
          <p:cNvPr id="1016836" name="Group 4"/>
          <p:cNvGrpSpPr>
            <a:grpSpLocks/>
          </p:cNvGrpSpPr>
          <p:nvPr/>
        </p:nvGrpSpPr>
        <p:grpSpPr bwMode="auto">
          <a:xfrm>
            <a:off x="2971801" y="1676400"/>
            <a:ext cx="6556375" cy="1304925"/>
            <a:chOff x="576" y="1626"/>
            <a:chExt cx="4130" cy="822"/>
          </a:xfrm>
        </p:grpSpPr>
        <p:sp>
          <p:nvSpPr>
            <p:cNvPr id="19462" name="AutoShape 5"/>
            <p:cNvSpPr>
              <a:spLocks noChangeArrowheads="1"/>
            </p:cNvSpPr>
            <p:nvPr/>
          </p:nvSpPr>
          <p:spPr bwMode="auto">
            <a:xfrm>
              <a:off x="1538" y="1865"/>
              <a:ext cx="360" cy="340"/>
            </a:xfrm>
            <a:prstGeom prst="rightArrow">
              <a:avLst>
                <a:gd name="adj1" fmla="val 50000"/>
                <a:gd name="adj2" fmla="val 26471"/>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latin typeface="Gill Sans Light"/>
              </a:endParaRPr>
            </a:p>
          </p:txBody>
        </p:sp>
        <p:sp>
          <p:nvSpPr>
            <p:cNvPr id="19463" name="AutoShape 6"/>
            <p:cNvSpPr>
              <a:spLocks noChangeArrowheads="1"/>
            </p:cNvSpPr>
            <p:nvPr/>
          </p:nvSpPr>
          <p:spPr bwMode="auto">
            <a:xfrm>
              <a:off x="3382" y="1865"/>
              <a:ext cx="360" cy="340"/>
            </a:xfrm>
            <a:prstGeom prst="rightArrow">
              <a:avLst>
                <a:gd name="adj1" fmla="val 50000"/>
                <a:gd name="adj2" fmla="val 26471"/>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latin typeface="Gill Sans Light"/>
              </a:endParaRPr>
            </a:p>
          </p:txBody>
        </p:sp>
        <p:sp>
          <p:nvSpPr>
            <p:cNvPr id="19464" name="Cloud"/>
            <p:cNvSpPr>
              <a:spLocks noChangeAspect="1" noEditPoints="1" noChangeArrowheads="1"/>
            </p:cNvSpPr>
            <p:nvPr/>
          </p:nvSpPr>
          <p:spPr bwMode="auto">
            <a:xfrm>
              <a:off x="1898" y="1626"/>
              <a:ext cx="1444" cy="822"/>
            </a:xfrm>
            <a:custGeom>
              <a:avLst/>
              <a:gdLst>
                <a:gd name="T0" fmla="*/ 4 w 21600"/>
                <a:gd name="T1" fmla="*/ 411 h 21600"/>
                <a:gd name="T2" fmla="*/ 722 w 21600"/>
                <a:gd name="T3" fmla="*/ 821 h 21600"/>
                <a:gd name="T4" fmla="*/ 1443 w 21600"/>
                <a:gd name="T5" fmla="*/ 411 h 21600"/>
                <a:gd name="T6" fmla="*/ 722 w 21600"/>
                <a:gd name="T7" fmla="*/ 47 h 21600"/>
                <a:gd name="T8" fmla="*/ 0 60000 65536"/>
                <a:gd name="T9" fmla="*/ 0 60000 65536"/>
                <a:gd name="T10" fmla="*/ 0 60000 65536"/>
                <a:gd name="T11" fmla="*/ 0 60000 65536"/>
                <a:gd name="T12" fmla="*/ 2977 w 21600"/>
                <a:gd name="T13" fmla="*/ 3258 h 21600"/>
                <a:gd name="T14" fmla="*/ 17083 w 21600"/>
                <a:gd name="T15" fmla="*/ 17343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FFFF"/>
            </a:solidFill>
            <a:ln w="9525">
              <a:solidFill>
                <a:srgbClr val="000000"/>
              </a:solidFill>
              <a:miter lim="800000"/>
              <a:headEnd/>
              <a:tailEnd/>
            </a:ln>
            <a:effectLst>
              <a:outerShdw dist="107763" dir="2700000" algn="ctr" rotWithShape="0">
                <a:srgbClr val="808080"/>
              </a:outerShdw>
            </a:effectLst>
          </p:spPr>
          <p:txBody>
            <a:bodyPr anchor="ctr"/>
            <a:lstStyle/>
            <a:p>
              <a:endParaRPr lang="en-US">
                <a:latin typeface="Gill Sans Light"/>
              </a:endParaRPr>
            </a:p>
          </p:txBody>
        </p:sp>
        <p:pic>
          <p:nvPicPr>
            <p:cNvPr id="19465"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6" y="1776"/>
              <a:ext cx="722" cy="5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6"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84" y="1782"/>
              <a:ext cx="722" cy="5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7" name="Text Box 10"/>
            <p:cNvSpPr txBox="1">
              <a:spLocks noChangeArrowheads="1"/>
            </p:cNvSpPr>
            <p:nvPr/>
          </p:nvSpPr>
          <p:spPr bwMode="auto">
            <a:xfrm>
              <a:off x="2191" y="1937"/>
              <a:ext cx="839"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Light"/>
                </a:rPr>
                <a:t>Network</a:t>
              </a:r>
            </a:p>
          </p:txBody>
        </p:sp>
        <p:sp>
          <p:nvSpPr>
            <p:cNvPr id="19468" name="Text Box 11"/>
            <p:cNvSpPr txBox="1">
              <a:spLocks noChangeArrowheads="1"/>
            </p:cNvSpPr>
            <p:nvPr/>
          </p:nvSpPr>
          <p:spPr bwMode="auto">
            <a:xfrm rot="5400000">
              <a:off x="1148" y="1906"/>
              <a:ext cx="550"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Light"/>
                </a:rPr>
                <a:t>Send</a:t>
              </a:r>
            </a:p>
          </p:txBody>
        </p:sp>
        <p:sp>
          <p:nvSpPr>
            <p:cNvPr id="19469" name="Text Box 12"/>
            <p:cNvSpPr txBox="1">
              <a:spLocks noChangeArrowheads="1"/>
            </p:cNvSpPr>
            <p:nvPr/>
          </p:nvSpPr>
          <p:spPr bwMode="auto">
            <a:xfrm rot="5400000">
              <a:off x="3478" y="1892"/>
              <a:ext cx="788"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Light"/>
                </a:rPr>
                <a:t>Receive</a:t>
              </a:r>
            </a:p>
          </p:txBody>
        </p:sp>
      </p:grpSp>
      <p:sp>
        <p:nvSpPr>
          <p:cNvPr id="1016845" name="Document"/>
          <p:cNvSpPr>
            <a:spLocks noEditPoints="1" noChangeArrowheads="1"/>
          </p:cNvSpPr>
          <p:nvPr/>
        </p:nvSpPr>
        <p:spPr bwMode="auto">
          <a:xfrm>
            <a:off x="-533400" y="2514600"/>
            <a:ext cx="457200" cy="685800"/>
          </a:xfrm>
          <a:custGeom>
            <a:avLst/>
            <a:gdLst>
              <a:gd name="T0" fmla="*/ 227690 w 21600"/>
              <a:gd name="T1" fmla="*/ 686816 h 21600"/>
              <a:gd name="T2" fmla="*/ 1799 w 21600"/>
              <a:gd name="T3" fmla="*/ 344456 h 21600"/>
              <a:gd name="T4" fmla="*/ 227690 w 21600"/>
              <a:gd name="T5" fmla="*/ 2572 h 21600"/>
              <a:gd name="T6" fmla="*/ 459444 w 21600"/>
              <a:gd name="T7" fmla="*/ 338201 h 21600"/>
              <a:gd name="T8" fmla="*/ 227690 w 21600"/>
              <a:gd name="T9" fmla="*/ 686816 h 21600"/>
              <a:gd name="T10" fmla="*/ 0 w 21600"/>
              <a:gd name="T11" fmla="*/ 0 h 21600"/>
              <a:gd name="T12" fmla="*/ 457200 w 21600"/>
              <a:gd name="T13" fmla="*/ 0 h 21600"/>
              <a:gd name="T14" fmla="*/ 457200 w 21600"/>
              <a:gd name="T15" fmla="*/ 685800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US">
              <a:latin typeface="Gill Sans Light"/>
            </a:endParaRPr>
          </a:p>
        </p:txBody>
      </p:sp>
    </p:spTree>
    <p:extLst>
      <p:ext uri="{BB962C8B-B14F-4D97-AF65-F5344CB8AC3E}">
        <p14:creationId xmlns:p14="http://schemas.microsoft.com/office/powerpoint/2010/main" val="2370977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68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683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683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1683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1683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accel="50000" decel="50000" fill="hold" grpId="0" nodeType="clickEffect">
                                  <p:stCondLst>
                                    <p:cond delay="0"/>
                                  </p:stCondLst>
                                  <p:childTnLst>
                                    <p:animMotion origin="layout" path="M 0.26666 -0.01015 L 0.45434 -0.012 L 0.48437 -0.08138 L 0.55156 -0.10544 L 0.59809 -0.10544 L 0.66111 -0.05687 L 0.81041 -0.05687 " pathEditMode="fixed" rAng="0" ptsTypes="AAAAAAA">
                                      <p:cBhvr>
                                        <p:cTn id="22" dur="2000" fill="hold"/>
                                        <p:tgtEl>
                                          <p:spTgt spid="1016845"/>
                                        </p:tgtEl>
                                        <p:attrNameLst>
                                          <p:attrName>ppt_x</p:attrName>
                                          <p:attrName>ppt_y</p:attrName>
                                        </p:attrNameLst>
                                      </p:cBhvr>
                                      <p:rCtr x="27187" y="-4764"/>
                                    </p:animMotion>
                                  </p:childTnLst>
                                </p:cTn>
                              </p:par>
                              <p:par>
                                <p:cTn id="23" presetID="1" presetClass="entr" presetSubtype="0" fill="hold" grpId="0" nodeType="withEffect">
                                  <p:stCondLst>
                                    <p:cond delay="0"/>
                                  </p:stCondLst>
                                  <p:childTnLst>
                                    <p:set>
                                      <p:cBhvr>
                                        <p:cTn id="24" dur="1" fill="hold">
                                          <p:stCondLst>
                                            <p:cond delay="0"/>
                                          </p:stCondLst>
                                        </p:cTn>
                                        <p:tgtEl>
                                          <p:spTgt spid="1016835">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16835">
                                            <p:txEl>
                                              <p:pRg st="10" end="10"/>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16835">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16835">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16835">
                                            <p:txEl>
                                              <p:pRg st="13" end="13"/>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16835">
                                            <p:txEl>
                                              <p:pRg st="14" end="1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16835">
                                            <p:txEl>
                                              <p:pRg st="15" end="15"/>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16835">
                                            <p:txEl>
                                              <p:pRg st="16" end="16"/>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16835">
                                            <p:txEl>
                                              <p:pRg st="17" end="17"/>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16835">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6835" grpId="0" uiExpand="1" build="p"/>
      <p:bldP spid="1016845" grpId="0" uiExpand="1"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05000" y="152400"/>
            <a:ext cx="8382000" cy="533400"/>
          </a:xfrm>
        </p:spPr>
        <p:txBody>
          <a:bodyPr/>
          <a:lstStyle/>
          <a:p>
            <a:r>
              <a:rPr lang="en-US" altLang="ko-KR" dirty="0">
                <a:ea typeface="굴림" panose="020B0600000101010101" pitchFamily="34" charset="-127"/>
              </a:rPr>
              <a:t>Using Messages: Send/Receive behavior</a:t>
            </a:r>
          </a:p>
        </p:txBody>
      </p:sp>
      <p:sp>
        <p:nvSpPr>
          <p:cNvPr id="1017859" name="Rectangle 3"/>
          <p:cNvSpPr>
            <a:spLocks noGrp="1" noChangeArrowheads="1"/>
          </p:cNvSpPr>
          <p:nvPr>
            <p:ph type="body" idx="1"/>
          </p:nvPr>
        </p:nvSpPr>
        <p:spPr>
          <a:xfrm>
            <a:off x="762000" y="738189"/>
            <a:ext cx="10668000" cy="5457825"/>
          </a:xfrm>
        </p:spPr>
        <p:txBody>
          <a:bodyPr/>
          <a:lstStyle/>
          <a:p>
            <a:r>
              <a:rPr lang="en-US" altLang="ko-KR" dirty="0">
                <a:ea typeface="굴림" panose="020B0600000101010101" pitchFamily="34" charset="-127"/>
              </a:rPr>
              <a:t>When should </a:t>
            </a:r>
            <a:r>
              <a:rPr lang="en-US" altLang="ko-KR" dirty="0">
                <a:latin typeface="Courier New" panose="02070309020205020404" pitchFamily="49" charset="0"/>
                <a:ea typeface="굴림" panose="020B0600000101010101" pitchFamily="34" charset="-127"/>
              </a:rPr>
              <a:t>send(</a:t>
            </a:r>
            <a:r>
              <a:rPr lang="en-US" altLang="ko-KR" dirty="0" err="1">
                <a:latin typeface="Courier New" panose="02070309020205020404" pitchFamily="49" charset="0"/>
                <a:ea typeface="굴림" panose="020B0600000101010101" pitchFamily="34" charset="-127"/>
              </a:rPr>
              <a:t>message,mbox</a:t>
            </a:r>
            <a:r>
              <a:rPr lang="en-US" altLang="ko-KR" dirty="0">
                <a:latin typeface="Courier New" panose="02070309020205020404" pitchFamily="49" charset="0"/>
                <a:ea typeface="굴림" panose="020B0600000101010101" pitchFamily="34" charset="-127"/>
              </a:rPr>
              <a:t>)</a:t>
            </a:r>
            <a:r>
              <a:rPr lang="en-US" altLang="ko-KR" dirty="0">
                <a:ea typeface="굴림" panose="020B0600000101010101" pitchFamily="34" charset="-127"/>
              </a:rPr>
              <a:t> return?</a:t>
            </a:r>
            <a:endParaRPr lang="en-US" altLang="ko-KR" dirty="0">
              <a:latin typeface="Courier New" panose="02070309020205020404" pitchFamily="49" charset="0"/>
              <a:ea typeface="굴림" panose="020B0600000101010101" pitchFamily="34" charset="-127"/>
            </a:endParaRPr>
          </a:p>
          <a:p>
            <a:pPr lvl="1"/>
            <a:r>
              <a:rPr lang="en-US" altLang="ko-KR" dirty="0">
                <a:ea typeface="굴림" panose="020B0600000101010101" pitchFamily="34" charset="-127"/>
              </a:rPr>
              <a:t>When receiver gets message? (i.e. </a:t>
            </a:r>
            <a:r>
              <a:rPr lang="en-US" altLang="ko-KR" dirty="0" err="1">
                <a:ea typeface="굴림" panose="020B0600000101010101" pitchFamily="34" charset="-127"/>
              </a:rPr>
              <a:t>ack</a:t>
            </a:r>
            <a:r>
              <a:rPr lang="en-US" altLang="ko-KR" dirty="0">
                <a:ea typeface="굴림" panose="020B0600000101010101" pitchFamily="34" charset="-127"/>
              </a:rPr>
              <a:t> received)</a:t>
            </a:r>
          </a:p>
          <a:p>
            <a:pPr lvl="1"/>
            <a:r>
              <a:rPr lang="en-US" altLang="ko-KR" dirty="0">
                <a:ea typeface="굴림" panose="020B0600000101010101" pitchFamily="34" charset="-127"/>
              </a:rPr>
              <a:t>When message is safely buffered on destination?</a:t>
            </a:r>
          </a:p>
          <a:p>
            <a:pPr lvl="1"/>
            <a:r>
              <a:rPr lang="en-US" altLang="ko-KR" dirty="0">
                <a:ea typeface="굴림" panose="020B0600000101010101" pitchFamily="34" charset="-127"/>
              </a:rPr>
              <a:t>Right away, if message is buffered on source node?</a:t>
            </a:r>
          </a:p>
          <a:p>
            <a:r>
              <a:rPr lang="en-US" altLang="ko-KR" dirty="0">
                <a:ea typeface="굴림" panose="020B0600000101010101" pitchFamily="34" charset="-127"/>
              </a:rPr>
              <a:t>Actually two questions here:</a:t>
            </a:r>
          </a:p>
          <a:p>
            <a:pPr lvl="1"/>
            <a:r>
              <a:rPr lang="en-US" altLang="ko-KR" dirty="0">
                <a:ea typeface="굴림" panose="020B0600000101010101" pitchFamily="34" charset="-127"/>
              </a:rPr>
              <a:t>When can the sender be sure that receiver actually received the message?</a:t>
            </a:r>
          </a:p>
          <a:p>
            <a:pPr lvl="1"/>
            <a:r>
              <a:rPr lang="en-US" altLang="ko-KR" dirty="0">
                <a:ea typeface="굴림" panose="020B0600000101010101" pitchFamily="34" charset="-127"/>
              </a:rPr>
              <a:t>When can sender reuse the memory containing message?</a:t>
            </a:r>
          </a:p>
          <a:p>
            <a:r>
              <a:rPr lang="en-US" altLang="ko-KR" dirty="0">
                <a:ea typeface="굴림" panose="020B0600000101010101" pitchFamily="34" charset="-127"/>
              </a:rPr>
              <a:t>Mailbox provides 1-way communication from T1</a:t>
            </a:r>
            <a:r>
              <a:rPr lang="en-US" altLang="ko-KR" dirty="0">
                <a:ea typeface="굴림" panose="020B0600000101010101" pitchFamily="34" charset="-127"/>
                <a:sym typeface="Symbol" panose="05050102010706020507" pitchFamily="18" charset="2"/>
              </a:rPr>
              <a:t>T2</a:t>
            </a:r>
          </a:p>
          <a:p>
            <a:pPr lvl="1"/>
            <a:r>
              <a:rPr lang="en-US" altLang="ko-KR" dirty="0">
                <a:ea typeface="굴림" panose="020B0600000101010101" pitchFamily="34" charset="-127"/>
                <a:sym typeface="Symbol" panose="05050102010706020507" pitchFamily="18" charset="2"/>
              </a:rPr>
              <a:t>T1bufferT2</a:t>
            </a:r>
          </a:p>
          <a:p>
            <a:pPr lvl="1"/>
            <a:r>
              <a:rPr lang="en-US" altLang="ko-KR" dirty="0">
                <a:ea typeface="굴림" panose="020B0600000101010101" pitchFamily="34" charset="-127"/>
                <a:sym typeface="Symbol" panose="05050102010706020507" pitchFamily="18" charset="2"/>
              </a:rPr>
              <a:t>Very similar to producer/consumer </a:t>
            </a:r>
          </a:p>
          <a:p>
            <a:pPr lvl="2"/>
            <a:r>
              <a:rPr lang="en-US" altLang="ko-KR" dirty="0">
                <a:ea typeface="굴림" panose="020B0600000101010101" pitchFamily="34" charset="-127"/>
                <a:sym typeface="Symbol" panose="05050102010706020507" pitchFamily="18" charset="2"/>
              </a:rPr>
              <a:t>Send = V, Receive = P</a:t>
            </a:r>
          </a:p>
          <a:p>
            <a:pPr lvl="2"/>
            <a:r>
              <a:rPr lang="en-US" altLang="ko-KR" dirty="0">
                <a:ea typeface="굴림" panose="020B0600000101010101" pitchFamily="34" charset="-127"/>
                <a:sym typeface="Symbol" panose="05050102010706020507" pitchFamily="18" charset="2"/>
              </a:rPr>
              <a:t>However, can’t tell if sender/receiver is local or not!</a:t>
            </a:r>
          </a:p>
          <a:p>
            <a:endParaRPr lang="ko-KR" altLang="en-US" dirty="0">
              <a:ea typeface="굴림" panose="020B0600000101010101" pitchFamily="34" charset="-127"/>
              <a:sym typeface="Symbol" panose="05050102010706020507" pitchFamily="18" charset="2"/>
            </a:endParaRPr>
          </a:p>
        </p:txBody>
      </p:sp>
    </p:spTree>
    <p:extLst>
      <p:ext uri="{BB962C8B-B14F-4D97-AF65-F5344CB8AC3E}">
        <p14:creationId xmlns:p14="http://schemas.microsoft.com/office/powerpoint/2010/main" val="3415026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78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78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178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785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1785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1785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17859">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1785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17859">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17859">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17859">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1785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7859"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81200" y="152400"/>
            <a:ext cx="8229600" cy="533400"/>
          </a:xfrm>
        </p:spPr>
        <p:txBody>
          <a:bodyPr/>
          <a:lstStyle/>
          <a:p>
            <a:r>
              <a:rPr lang="en-US" altLang="ko-KR" dirty="0">
                <a:latin typeface="Gill Sans Light"/>
                <a:ea typeface="굴림" panose="020B0600000101010101" pitchFamily="34" charset="-127"/>
              </a:rPr>
              <a:t>Messaging for Producer-Consumer Style</a:t>
            </a:r>
          </a:p>
        </p:txBody>
      </p:sp>
      <p:sp>
        <p:nvSpPr>
          <p:cNvPr id="991235" name="Rectangle 3"/>
          <p:cNvSpPr>
            <a:spLocks noGrp="1" noChangeArrowheads="1"/>
          </p:cNvSpPr>
          <p:nvPr>
            <p:ph type="body" idx="1"/>
          </p:nvPr>
        </p:nvSpPr>
        <p:spPr>
          <a:xfrm>
            <a:off x="457200" y="762000"/>
            <a:ext cx="11201400" cy="5638800"/>
          </a:xfrm>
        </p:spPr>
        <p:txBody>
          <a:bodyPr/>
          <a:lstStyle/>
          <a:p>
            <a:pPr>
              <a:lnSpc>
                <a:spcPct val="80000"/>
              </a:lnSpc>
              <a:tabLst>
                <a:tab pos="1027113" algn="l"/>
                <a:tab pos="1377950" algn="l"/>
                <a:tab pos="1716088" algn="l"/>
              </a:tabLst>
            </a:pPr>
            <a:r>
              <a:rPr lang="en-US" altLang="ko-KR" dirty="0">
                <a:latin typeface="Gill Sans Light"/>
                <a:ea typeface="굴림" panose="020B0600000101010101" pitchFamily="34" charset="-127"/>
              </a:rPr>
              <a:t>Using send/receive for producer-consumer style:</a:t>
            </a:r>
          </a:p>
          <a:p>
            <a:pPr>
              <a:lnSpc>
                <a:spcPct val="80000"/>
              </a:lnSpc>
              <a:buNone/>
              <a:tabLst>
                <a:tab pos="1027113" algn="l"/>
                <a:tab pos="1377950" algn="l"/>
                <a:tab pos="1716088" algn="l"/>
              </a:tabLst>
            </a:pPr>
            <a:r>
              <a:rPr lang="en-US" altLang="ko-KR" dirty="0">
                <a:latin typeface="Gill Sans Light"/>
                <a:ea typeface="굴림" panose="020B0600000101010101" pitchFamily="34" charset="-127"/>
              </a:rPr>
              <a:t>	</a:t>
            </a:r>
            <a:r>
              <a:rPr lang="en-US" altLang="ko-KR" sz="2000" dirty="0">
                <a:latin typeface="Gill Sans Light"/>
                <a:ea typeface="굴림" panose="020B0600000101010101" pitchFamily="34" charset="-127"/>
              </a:rPr>
              <a:t>	Producer:</a:t>
            </a:r>
            <a:br>
              <a:rPr lang="en-US" altLang="ko-KR" sz="2000" dirty="0">
                <a:latin typeface="Gill Sans Light"/>
                <a:ea typeface="굴림" panose="020B0600000101010101" pitchFamily="34" charset="-127"/>
              </a:rPr>
            </a:br>
            <a:r>
              <a:rPr lang="en-US" altLang="ko-KR" sz="2000" dirty="0">
                <a:latin typeface="Gill Sans Light"/>
                <a:ea typeface="굴림" panose="020B0600000101010101" pitchFamily="34" charset="-127"/>
              </a:rPr>
              <a:t>		</a:t>
            </a:r>
            <a:r>
              <a:rPr lang="en-US" altLang="ko-KR" sz="2000" dirty="0" err="1">
                <a:latin typeface="Gill Sans Light"/>
                <a:ea typeface="굴림" panose="020B0600000101010101" pitchFamily="34" charset="-127"/>
              </a:rPr>
              <a:t>int</a:t>
            </a:r>
            <a:r>
              <a:rPr lang="en-US" altLang="ko-KR" sz="2000" dirty="0">
                <a:latin typeface="Gill Sans Light"/>
                <a:ea typeface="굴림" panose="020B0600000101010101" pitchFamily="34" charset="-127"/>
              </a:rPr>
              <a:t> msg1[1000];</a:t>
            </a:r>
            <a:br>
              <a:rPr lang="en-US" altLang="ko-KR" sz="2000" dirty="0">
                <a:latin typeface="Gill Sans Light"/>
                <a:ea typeface="굴림" panose="020B0600000101010101" pitchFamily="34" charset="-127"/>
              </a:rPr>
            </a:br>
            <a:r>
              <a:rPr lang="en-US" altLang="ko-KR" sz="2000" dirty="0">
                <a:latin typeface="Gill Sans Light"/>
                <a:ea typeface="굴림" panose="020B0600000101010101" pitchFamily="34" charset="-127"/>
              </a:rPr>
              <a:t>		while(1) {</a:t>
            </a:r>
            <a:br>
              <a:rPr lang="en-US" altLang="ko-KR" sz="2000" dirty="0">
                <a:latin typeface="Gill Sans Light"/>
                <a:ea typeface="굴림" panose="020B0600000101010101" pitchFamily="34" charset="-127"/>
              </a:rPr>
            </a:br>
            <a:r>
              <a:rPr lang="en-US" altLang="ko-KR" sz="2000" dirty="0">
                <a:latin typeface="Gill Sans Light"/>
                <a:ea typeface="굴림" panose="020B0600000101010101" pitchFamily="34" charset="-127"/>
              </a:rPr>
              <a:t>			prepare message; </a:t>
            </a:r>
            <a:br>
              <a:rPr lang="en-US" altLang="ko-KR" sz="2000" dirty="0">
                <a:latin typeface="Gill Sans Light"/>
                <a:ea typeface="굴림" panose="020B0600000101010101" pitchFamily="34" charset="-127"/>
              </a:rPr>
            </a:br>
            <a:r>
              <a:rPr lang="en-US" altLang="ko-KR" sz="2000" dirty="0">
                <a:latin typeface="Gill Sans Light"/>
                <a:ea typeface="굴림" panose="020B0600000101010101" pitchFamily="34" charset="-127"/>
              </a:rPr>
              <a:t>			send(msg1,mbox);</a:t>
            </a:r>
            <a:br>
              <a:rPr lang="en-US" altLang="ko-KR" sz="2000" dirty="0">
                <a:latin typeface="Gill Sans Light"/>
                <a:ea typeface="굴림" panose="020B0600000101010101" pitchFamily="34" charset="-127"/>
              </a:rPr>
            </a:br>
            <a:r>
              <a:rPr lang="en-US" altLang="ko-KR" sz="2000" dirty="0">
                <a:latin typeface="Gill Sans Light"/>
                <a:ea typeface="굴림" panose="020B0600000101010101" pitchFamily="34" charset="-127"/>
              </a:rPr>
              <a:t>		}</a:t>
            </a:r>
          </a:p>
          <a:p>
            <a:pPr>
              <a:lnSpc>
                <a:spcPct val="80000"/>
              </a:lnSpc>
              <a:buNone/>
              <a:tabLst>
                <a:tab pos="1027113" algn="l"/>
                <a:tab pos="1377950" algn="l"/>
                <a:tab pos="1716088" algn="l"/>
              </a:tabLst>
            </a:pPr>
            <a:r>
              <a:rPr lang="en-US" altLang="ko-KR" sz="2000" dirty="0">
                <a:latin typeface="Gill Sans Light"/>
                <a:ea typeface="굴림" panose="020B0600000101010101" pitchFamily="34" charset="-127"/>
              </a:rPr>
              <a:t>		Consumer:</a:t>
            </a:r>
            <a:br>
              <a:rPr lang="en-US" altLang="ko-KR" sz="2000" dirty="0">
                <a:latin typeface="Gill Sans Light"/>
                <a:ea typeface="굴림" panose="020B0600000101010101" pitchFamily="34" charset="-127"/>
              </a:rPr>
            </a:br>
            <a:r>
              <a:rPr lang="en-US" altLang="ko-KR" sz="2000" dirty="0">
                <a:latin typeface="Gill Sans Light"/>
                <a:ea typeface="굴림" panose="020B0600000101010101" pitchFamily="34" charset="-127"/>
              </a:rPr>
              <a:t>		</a:t>
            </a:r>
            <a:r>
              <a:rPr lang="en-US" altLang="ko-KR" sz="2000" dirty="0" err="1">
                <a:latin typeface="Gill Sans Light"/>
                <a:ea typeface="굴림" panose="020B0600000101010101" pitchFamily="34" charset="-127"/>
              </a:rPr>
              <a:t>int</a:t>
            </a:r>
            <a:r>
              <a:rPr lang="en-US" altLang="ko-KR" sz="2000" dirty="0">
                <a:latin typeface="Gill Sans Light"/>
                <a:ea typeface="굴림" panose="020B0600000101010101" pitchFamily="34" charset="-127"/>
              </a:rPr>
              <a:t> buffer[1000];</a:t>
            </a:r>
            <a:br>
              <a:rPr lang="en-US" altLang="ko-KR" sz="2000" dirty="0">
                <a:latin typeface="Gill Sans Light"/>
                <a:ea typeface="굴림" panose="020B0600000101010101" pitchFamily="34" charset="-127"/>
              </a:rPr>
            </a:br>
            <a:r>
              <a:rPr lang="en-US" altLang="ko-KR" sz="2000" dirty="0">
                <a:latin typeface="Gill Sans Light"/>
                <a:ea typeface="굴림" panose="020B0600000101010101" pitchFamily="34" charset="-127"/>
              </a:rPr>
              <a:t>		while(1) {</a:t>
            </a:r>
            <a:br>
              <a:rPr lang="en-US" altLang="ko-KR" sz="2000" dirty="0">
                <a:latin typeface="Gill Sans Light"/>
                <a:ea typeface="굴림" panose="020B0600000101010101" pitchFamily="34" charset="-127"/>
              </a:rPr>
            </a:br>
            <a:r>
              <a:rPr lang="en-US" altLang="ko-KR" sz="2000" dirty="0">
                <a:latin typeface="Gill Sans Light"/>
                <a:ea typeface="굴림" panose="020B0600000101010101" pitchFamily="34" charset="-127"/>
              </a:rPr>
              <a:t>			receive(</a:t>
            </a:r>
            <a:r>
              <a:rPr lang="en-US" altLang="ko-KR" sz="2000" dirty="0" err="1">
                <a:latin typeface="Gill Sans Light"/>
                <a:ea typeface="굴림" panose="020B0600000101010101" pitchFamily="34" charset="-127"/>
              </a:rPr>
              <a:t>buffer,mbox</a:t>
            </a:r>
            <a:r>
              <a:rPr lang="en-US" altLang="ko-KR" sz="2000" dirty="0">
                <a:latin typeface="Gill Sans Light"/>
                <a:ea typeface="굴림" panose="020B0600000101010101" pitchFamily="34" charset="-127"/>
              </a:rPr>
              <a:t>);</a:t>
            </a:r>
            <a:br>
              <a:rPr lang="en-US" altLang="ko-KR" sz="2000" dirty="0">
                <a:latin typeface="Gill Sans Light"/>
                <a:ea typeface="굴림" panose="020B0600000101010101" pitchFamily="34" charset="-127"/>
              </a:rPr>
            </a:br>
            <a:r>
              <a:rPr lang="en-US" altLang="ko-KR" sz="2000" dirty="0">
                <a:latin typeface="Gill Sans Light"/>
                <a:ea typeface="굴림" panose="020B0600000101010101" pitchFamily="34" charset="-127"/>
              </a:rPr>
              <a:t>			process message;</a:t>
            </a:r>
            <a:br>
              <a:rPr lang="en-US" altLang="ko-KR" sz="2000" dirty="0">
                <a:latin typeface="Gill Sans Light"/>
                <a:ea typeface="굴림" panose="020B0600000101010101" pitchFamily="34" charset="-127"/>
              </a:rPr>
            </a:br>
            <a:r>
              <a:rPr lang="en-US" altLang="ko-KR" sz="2000" dirty="0">
                <a:latin typeface="Gill Sans Light"/>
                <a:ea typeface="굴림" panose="020B0600000101010101" pitchFamily="34" charset="-127"/>
              </a:rPr>
              <a:t>		}</a:t>
            </a:r>
          </a:p>
          <a:p>
            <a:pPr>
              <a:lnSpc>
                <a:spcPct val="80000"/>
              </a:lnSpc>
              <a:tabLst>
                <a:tab pos="1027113" algn="l"/>
                <a:tab pos="1377950" algn="l"/>
                <a:tab pos="1716088" algn="l"/>
              </a:tabLst>
            </a:pPr>
            <a:r>
              <a:rPr lang="en-US" altLang="ko-KR" dirty="0">
                <a:latin typeface="Gill Sans Light"/>
                <a:ea typeface="굴림" panose="020B0600000101010101" pitchFamily="34" charset="-127"/>
              </a:rPr>
              <a:t>No need for producer/consumer to keep track of space in mailbox: handled by send/receive</a:t>
            </a:r>
          </a:p>
          <a:p>
            <a:pPr lvl="1">
              <a:lnSpc>
                <a:spcPct val="80000"/>
              </a:lnSpc>
              <a:tabLst>
                <a:tab pos="1027113" algn="l"/>
                <a:tab pos="1377950" algn="l"/>
                <a:tab pos="1716088" algn="l"/>
              </a:tabLst>
            </a:pPr>
            <a:r>
              <a:rPr lang="en-US" altLang="ko-KR" dirty="0">
                <a:latin typeface="Gill Sans Light"/>
                <a:ea typeface="굴림" panose="020B0600000101010101" pitchFamily="34" charset="-127"/>
              </a:rPr>
              <a:t>This is one of the roles of the window in TCP: window is size of buffer on far end</a:t>
            </a:r>
          </a:p>
          <a:p>
            <a:pPr lvl="1">
              <a:lnSpc>
                <a:spcPct val="80000"/>
              </a:lnSpc>
              <a:tabLst>
                <a:tab pos="1027113" algn="l"/>
                <a:tab pos="1377950" algn="l"/>
                <a:tab pos="1716088" algn="l"/>
              </a:tabLst>
            </a:pPr>
            <a:r>
              <a:rPr lang="en-US" altLang="ko-KR" dirty="0">
                <a:latin typeface="Gill Sans Light"/>
                <a:ea typeface="굴림" panose="020B0600000101010101" pitchFamily="34" charset="-127"/>
              </a:rPr>
              <a:t>Restricts sender to forward only what will fit in buffer</a:t>
            </a:r>
          </a:p>
        </p:txBody>
      </p:sp>
      <p:sp>
        <p:nvSpPr>
          <p:cNvPr id="991236" name="AutoShape 4"/>
          <p:cNvSpPr>
            <a:spLocks noChangeArrowheads="1"/>
          </p:cNvSpPr>
          <p:nvPr/>
        </p:nvSpPr>
        <p:spPr bwMode="auto">
          <a:xfrm>
            <a:off x="5105400" y="1524000"/>
            <a:ext cx="1752600" cy="685800"/>
          </a:xfrm>
          <a:prstGeom prst="wedgeRoundRectCallout">
            <a:avLst>
              <a:gd name="adj1" fmla="val -70019"/>
              <a:gd name="adj2" fmla="val 60185"/>
              <a:gd name="adj3" fmla="val 16667"/>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marL="6350" indent="-635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Light"/>
              </a:rPr>
              <a:t>Send</a:t>
            </a:r>
          </a:p>
          <a:p>
            <a:r>
              <a:rPr lang="en-US" altLang="en-US" dirty="0">
                <a:latin typeface="Gill Sans Light"/>
              </a:rPr>
              <a:t>Message</a:t>
            </a:r>
          </a:p>
        </p:txBody>
      </p:sp>
      <p:sp>
        <p:nvSpPr>
          <p:cNvPr id="991237" name="AutoShape 5"/>
          <p:cNvSpPr>
            <a:spLocks noChangeArrowheads="1"/>
          </p:cNvSpPr>
          <p:nvPr/>
        </p:nvSpPr>
        <p:spPr bwMode="auto">
          <a:xfrm>
            <a:off x="5334000" y="3352800"/>
            <a:ext cx="1752600" cy="685800"/>
          </a:xfrm>
          <a:prstGeom prst="wedgeRoundRectCallout">
            <a:avLst>
              <a:gd name="adj1" fmla="val -67208"/>
              <a:gd name="adj2" fmla="val -14815"/>
              <a:gd name="adj3" fmla="val 16667"/>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marL="6350" indent="-635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Light"/>
              </a:rPr>
              <a:t>Receive</a:t>
            </a:r>
          </a:p>
          <a:p>
            <a:r>
              <a:rPr lang="en-US" altLang="en-US">
                <a:latin typeface="Gill Sans Light"/>
              </a:rPr>
              <a:t>Message</a:t>
            </a:r>
          </a:p>
        </p:txBody>
      </p:sp>
    </p:spTree>
    <p:extLst>
      <p:ext uri="{BB962C8B-B14F-4D97-AF65-F5344CB8AC3E}">
        <p14:creationId xmlns:p14="http://schemas.microsoft.com/office/powerpoint/2010/main" val="349788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12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1235">
                                            <p:txEl>
                                              <p:pRg st="1" end="1"/>
                                            </p:txEl>
                                          </p:spTgt>
                                        </p:tgtEl>
                                        <p:attrNameLst>
                                          <p:attrName>style.visibility</p:attrName>
                                        </p:attrNameLst>
                                      </p:cBhvr>
                                      <p:to>
                                        <p:strVal val="visible"/>
                                      </p:to>
                                    </p:set>
                                  </p:childTnLst>
                                </p:cTn>
                              </p:par>
                              <p:par>
                                <p:cTn id="11" presetID="2" presetClass="entr" presetSubtype="2" fill="hold" grpId="0" nodeType="withEffect">
                                  <p:stCondLst>
                                    <p:cond delay="0"/>
                                  </p:stCondLst>
                                  <p:childTnLst>
                                    <p:set>
                                      <p:cBhvr>
                                        <p:cTn id="12" dur="1" fill="hold">
                                          <p:stCondLst>
                                            <p:cond delay="0"/>
                                          </p:stCondLst>
                                        </p:cTn>
                                        <p:tgtEl>
                                          <p:spTgt spid="991236"/>
                                        </p:tgtEl>
                                        <p:attrNameLst>
                                          <p:attrName>style.visibility</p:attrName>
                                        </p:attrNameLst>
                                      </p:cBhvr>
                                      <p:to>
                                        <p:strVal val="visible"/>
                                      </p:to>
                                    </p:set>
                                    <p:anim calcmode="lin" valueType="num">
                                      <p:cBhvr additive="base">
                                        <p:cTn id="13" dur="500" fill="hold"/>
                                        <p:tgtEl>
                                          <p:spTgt spid="991236"/>
                                        </p:tgtEl>
                                        <p:attrNameLst>
                                          <p:attrName>ppt_x</p:attrName>
                                        </p:attrNameLst>
                                      </p:cBhvr>
                                      <p:tavLst>
                                        <p:tav tm="0">
                                          <p:val>
                                            <p:strVal val="1+#ppt_w/2"/>
                                          </p:val>
                                        </p:tav>
                                        <p:tav tm="100000">
                                          <p:val>
                                            <p:strVal val="#ppt_x"/>
                                          </p:val>
                                        </p:tav>
                                      </p:tavLst>
                                    </p:anim>
                                    <p:anim calcmode="lin" valueType="num">
                                      <p:cBhvr additive="base">
                                        <p:cTn id="14" dur="500" fill="hold"/>
                                        <p:tgtEl>
                                          <p:spTgt spid="99123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91235">
                                            <p:txEl>
                                              <p:pRg st="2" end="2"/>
                                            </p:txEl>
                                          </p:spTgt>
                                        </p:tgtEl>
                                        <p:attrNameLst>
                                          <p:attrName>style.visibility</p:attrName>
                                        </p:attrNameLst>
                                      </p:cBhvr>
                                      <p:to>
                                        <p:strVal val="visible"/>
                                      </p:to>
                                    </p:set>
                                  </p:childTnLst>
                                </p:cTn>
                              </p:par>
                              <p:par>
                                <p:cTn id="19" presetID="2" presetClass="entr" presetSubtype="2" fill="hold" grpId="0" nodeType="withEffect">
                                  <p:stCondLst>
                                    <p:cond delay="0"/>
                                  </p:stCondLst>
                                  <p:childTnLst>
                                    <p:set>
                                      <p:cBhvr>
                                        <p:cTn id="20" dur="1" fill="hold">
                                          <p:stCondLst>
                                            <p:cond delay="0"/>
                                          </p:stCondLst>
                                        </p:cTn>
                                        <p:tgtEl>
                                          <p:spTgt spid="991237"/>
                                        </p:tgtEl>
                                        <p:attrNameLst>
                                          <p:attrName>style.visibility</p:attrName>
                                        </p:attrNameLst>
                                      </p:cBhvr>
                                      <p:to>
                                        <p:strVal val="visible"/>
                                      </p:to>
                                    </p:set>
                                    <p:anim calcmode="lin" valueType="num">
                                      <p:cBhvr additive="base">
                                        <p:cTn id="21" dur="500" fill="hold"/>
                                        <p:tgtEl>
                                          <p:spTgt spid="991237"/>
                                        </p:tgtEl>
                                        <p:attrNameLst>
                                          <p:attrName>ppt_x</p:attrName>
                                        </p:attrNameLst>
                                      </p:cBhvr>
                                      <p:tavLst>
                                        <p:tav tm="0">
                                          <p:val>
                                            <p:strVal val="1+#ppt_w/2"/>
                                          </p:val>
                                        </p:tav>
                                        <p:tav tm="100000">
                                          <p:val>
                                            <p:strVal val="#ppt_x"/>
                                          </p:val>
                                        </p:tav>
                                      </p:tavLst>
                                    </p:anim>
                                    <p:anim calcmode="lin" valueType="num">
                                      <p:cBhvr additive="base">
                                        <p:cTn id="22" dur="500" fill="hold"/>
                                        <p:tgtEl>
                                          <p:spTgt spid="991237"/>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91235">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91235">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912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1235" grpId="0" uiExpand="1" build="p"/>
      <p:bldP spid="991236" grpId="0" uiExpand="1" animBg="1"/>
      <p:bldP spid="991237" grpId="0" uiExpand="1"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00200" y="152400"/>
            <a:ext cx="8991600" cy="533400"/>
          </a:xfrm>
        </p:spPr>
        <p:txBody>
          <a:bodyPr/>
          <a:lstStyle/>
          <a:p>
            <a:r>
              <a:rPr lang="en-US" altLang="ko-KR" sz="2800" dirty="0">
                <a:ea typeface="굴림" panose="020B0600000101010101" pitchFamily="34" charset="-127"/>
              </a:rPr>
              <a:t>Messaging for Request/Response communication</a:t>
            </a:r>
          </a:p>
        </p:txBody>
      </p:sp>
      <p:sp>
        <p:nvSpPr>
          <p:cNvPr id="992259" name="Rectangle 3"/>
          <p:cNvSpPr>
            <a:spLocks noGrp="1" noChangeArrowheads="1"/>
          </p:cNvSpPr>
          <p:nvPr>
            <p:ph type="body" idx="1"/>
          </p:nvPr>
        </p:nvSpPr>
        <p:spPr>
          <a:xfrm>
            <a:off x="762000" y="685800"/>
            <a:ext cx="10134600" cy="6019800"/>
          </a:xfrm>
        </p:spPr>
        <p:txBody>
          <a:bodyPr/>
          <a:lstStyle/>
          <a:p>
            <a:pPr>
              <a:lnSpc>
                <a:spcPct val="80000"/>
              </a:lnSpc>
              <a:spcBef>
                <a:spcPct val="10000"/>
              </a:spcBef>
              <a:tabLst>
                <a:tab pos="1027113" algn="l"/>
                <a:tab pos="1377950" algn="l"/>
                <a:tab pos="1716088" algn="l"/>
              </a:tabLst>
            </a:pPr>
            <a:r>
              <a:rPr lang="en-US" altLang="ko-KR" dirty="0">
                <a:ea typeface="굴림" panose="020B0600000101010101" pitchFamily="34" charset="-127"/>
              </a:rPr>
              <a:t>What about two-way communication?</a:t>
            </a:r>
          </a:p>
          <a:p>
            <a:pPr lvl="1">
              <a:lnSpc>
                <a:spcPct val="80000"/>
              </a:lnSpc>
              <a:spcBef>
                <a:spcPct val="10000"/>
              </a:spcBef>
              <a:tabLst>
                <a:tab pos="1027113" algn="l"/>
                <a:tab pos="1377950" algn="l"/>
                <a:tab pos="1716088" algn="l"/>
              </a:tabLst>
            </a:pPr>
            <a:r>
              <a:rPr lang="en-US" altLang="ko-KR" dirty="0">
                <a:ea typeface="굴림" panose="020B0600000101010101" pitchFamily="34" charset="-127"/>
              </a:rPr>
              <a:t>Request/Response</a:t>
            </a:r>
          </a:p>
          <a:p>
            <a:pPr lvl="2">
              <a:lnSpc>
                <a:spcPct val="80000"/>
              </a:lnSpc>
              <a:spcBef>
                <a:spcPct val="10000"/>
              </a:spcBef>
              <a:tabLst>
                <a:tab pos="1027113" algn="l"/>
                <a:tab pos="1377950" algn="l"/>
                <a:tab pos="1716088" algn="l"/>
              </a:tabLst>
            </a:pPr>
            <a:r>
              <a:rPr lang="en-US" altLang="ko-KR" dirty="0">
                <a:ea typeface="굴림" panose="020B0600000101010101" pitchFamily="34" charset="-127"/>
              </a:rPr>
              <a:t>Read a file stored on a remote machine</a:t>
            </a:r>
          </a:p>
          <a:p>
            <a:pPr lvl="2">
              <a:lnSpc>
                <a:spcPct val="80000"/>
              </a:lnSpc>
              <a:spcBef>
                <a:spcPct val="10000"/>
              </a:spcBef>
              <a:tabLst>
                <a:tab pos="1027113" algn="l"/>
                <a:tab pos="1377950" algn="l"/>
                <a:tab pos="1716088" algn="l"/>
              </a:tabLst>
            </a:pPr>
            <a:r>
              <a:rPr lang="en-US" altLang="ko-KR" dirty="0">
                <a:ea typeface="굴림" panose="020B0600000101010101" pitchFamily="34" charset="-127"/>
              </a:rPr>
              <a:t>Request a web page from a remote web server</a:t>
            </a:r>
          </a:p>
          <a:p>
            <a:pPr lvl="1">
              <a:lnSpc>
                <a:spcPct val="80000"/>
              </a:lnSpc>
              <a:spcBef>
                <a:spcPct val="10000"/>
              </a:spcBef>
              <a:tabLst>
                <a:tab pos="1027113" algn="l"/>
                <a:tab pos="1377950" algn="l"/>
                <a:tab pos="1716088" algn="l"/>
              </a:tabLst>
            </a:pPr>
            <a:r>
              <a:rPr lang="en-US" altLang="ko-KR" dirty="0">
                <a:ea typeface="굴림" panose="020B0600000101010101" pitchFamily="34" charset="-127"/>
              </a:rPr>
              <a:t>Also called: </a:t>
            </a:r>
            <a:r>
              <a:rPr lang="en-US" altLang="ko-KR" dirty="0">
                <a:solidFill>
                  <a:schemeClr val="hlink"/>
                </a:solidFill>
                <a:ea typeface="굴림" panose="020B0600000101010101" pitchFamily="34" charset="-127"/>
              </a:rPr>
              <a:t>client-server</a:t>
            </a:r>
          </a:p>
          <a:p>
            <a:pPr lvl="2">
              <a:lnSpc>
                <a:spcPct val="80000"/>
              </a:lnSpc>
              <a:spcBef>
                <a:spcPct val="10000"/>
              </a:spcBef>
              <a:tabLst>
                <a:tab pos="1027113" algn="l"/>
                <a:tab pos="1377950" algn="l"/>
                <a:tab pos="1716088" algn="l"/>
              </a:tabLst>
            </a:pPr>
            <a:r>
              <a:rPr lang="en-US" altLang="ko-KR" dirty="0">
                <a:ea typeface="굴림" panose="020B0600000101010101" pitchFamily="34" charset="-127"/>
              </a:rPr>
              <a:t>Client </a:t>
            </a:r>
            <a:r>
              <a:rPr lang="en-US" altLang="ko-KR" dirty="0">
                <a:ea typeface="굴림" panose="020B0600000101010101" pitchFamily="34" charset="-127"/>
                <a:sym typeface="Symbol" panose="05050102010706020507" pitchFamily="18" charset="2"/>
              </a:rPr>
              <a:t> requester, Server  responder</a:t>
            </a:r>
          </a:p>
          <a:p>
            <a:pPr lvl="2">
              <a:lnSpc>
                <a:spcPct val="80000"/>
              </a:lnSpc>
              <a:spcBef>
                <a:spcPct val="10000"/>
              </a:spcBef>
              <a:tabLst>
                <a:tab pos="1027113" algn="l"/>
                <a:tab pos="1377950" algn="l"/>
                <a:tab pos="1716088" algn="l"/>
              </a:tabLst>
            </a:pPr>
            <a:r>
              <a:rPr lang="en-US" altLang="ko-KR" dirty="0">
                <a:ea typeface="굴림" panose="020B0600000101010101" pitchFamily="34" charset="-127"/>
                <a:sym typeface="Symbol" panose="05050102010706020507" pitchFamily="18" charset="2"/>
              </a:rPr>
              <a:t>Server provides “service” (file storage) to the client</a:t>
            </a:r>
          </a:p>
          <a:p>
            <a:pPr>
              <a:lnSpc>
                <a:spcPct val="80000"/>
              </a:lnSpc>
              <a:spcBef>
                <a:spcPct val="10000"/>
              </a:spcBef>
              <a:tabLst>
                <a:tab pos="1027113" algn="l"/>
                <a:tab pos="1377950" algn="l"/>
                <a:tab pos="1716088" algn="l"/>
              </a:tabLst>
            </a:pPr>
            <a:r>
              <a:rPr lang="en-US" altLang="ko-KR" dirty="0">
                <a:ea typeface="굴림" panose="020B0600000101010101" pitchFamily="34" charset="-127"/>
                <a:sym typeface="Symbol" panose="05050102010706020507" pitchFamily="18" charset="2"/>
              </a:rPr>
              <a:t>Example: File service</a:t>
            </a:r>
          </a:p>
          <a:p>
            <a:pPr>
              <a:lnSpc>
                <a:spcPct val="80000"/>
              </a:lnSpc>
              <a:buNone/>
              <a:tabLst>
                <a:tab pos="1027113" algn="l"/>
                <a:tab pos="1377950" algn="l"/>
                <a:tab pos="1716088" algn="l"/>
              </a:tabLst>
            </a:pPr>
            <a:r>
              <a:rPr lang="en-US" altLang="ko-KR" sz="2000" dirty="0">
                <a:latin typeface="Courier New" panose="02070309020205020404" pitchFamily="49" charset="0"/>
                <a:ea typeface="굴림" panose="020B0600000101010101" pitchFamily="34" charset="-127"/>
              </a:rPr>
              <a:t>		Client: (requesting the file)</a:t>
            </a:r>
            <a:br>
              <a:rPr lang="en-US" altLang="ko-KR" sz="2000" dirty="0">
                <a:latin typeface="Courier New" panose="02070309020205020404" pitchFamily="49" charset="0"/>
                <a:ea typeface="굴림" panose="020B0600000101010101" pitchFamily="34" charset="-127"/>
              </a:rPr>
            </a:br>
            <a:r>
              <a:rPr lang="en-US" altLang="ko-KR" sz="2000" dirty="0">
                <a:latin typeface="Courier New" panose="02070309020205020404" pitchFamily="49" charset="0"/>
                <a:ea typeface="굴림" panose="020B0600000101010101" pitchFamily="34" charset="-127"/>
              </a:rPr>
              <a:t>		char response[1000];</a:t>
            </a:r>
            <a:br>
              <a:rPr lang="en-US" altLang="ko-KR" sz="2000" dirty="0">
                <a:latin typeface="Courier New" panose="02070309020205020404" pitchFamily="49" charset="0"/>
                <a:ea typeface="굴림" panose="020B0600000101010101" pitchFamily="34" charset="-127"/>
              </a:rPr>
            </a:br>
            <a:r>
              <a:rPr lang="en-US" altLang="ko-KR" sz="2000" dirty="0">
                <a:latin typeface="Courier New" panose="02070309020205020404" pitchFamily="49" charset="0"/>
                <a:ea typeface="굴림" panose="020B0600000101010101" pitchFamily="34" charset="-127"/>
              </a:rPr>
              <a:t/>
            </a:r>
            <a:br>
              <a:rPr lang="en-US" altLang="ko-KR" sz="2000" dirty="0">
                <a:latin typeface="Courier New" panose="02070309020205020404" pitchFamily="49" charset="0"/>
                <a:ea typeface="굴림" panose="020B0600000101010101" pitchFamily="34" charset="-127"/>
              </a:rPr>
            </a:br>
            <a:r>
              <a:rPr lang="en-US" altLang="ko-KR" sz="2000" dirty="0">
                <a:latin typeface="Courier New" panose="02070309020205020404" pitchFamily="49" charset="0"/>
                <a:ea typeface="굴림" panose="020B0600000101010101" pitchFamily="34" charset="-127"/>
              </a:rPr>
              <a:t>		send(“read rutabaga”, </a:t>
            </a:r>
            <a:r>
              <a:rPr lang="en-US" altLang="ko-KR" sz="2000" dirty="0" err="1">
                <a:latin typeface="Courier New" panose="02070309020205020404" pitchFamily="49" charset="0"/>
                <a:ea typeface="굴림" panose="020B0600000101010101" pitchFamily="34" charset="-127"/>
              </a:rPr>
              <a:t>server_mbox</a:t>
            </a:r>
            <a:r>
              <a:rPr lang="en-US" altLang="ko-KR" sz="2000" dirty="0">
                <a:latin typeface="Courier New" panose="02070309020205020404" pitchFamily="49" charset="0"/>
                <a:ea typeface="굴림" panose="020B0600000101010101" pitchFamily="34" charset="-127"/>
              </a:rPr>
              <a:t>);</a:t>
            </a:r>
            <a:br>
              <a:rPr lang="en-US" altLang="ko-KR" sz="2000" dirty="0">
                <a:latin typeface="Courier New" panose="02070309020205020404" pitchFamily="49" charset="0"/>
                <a:ea typeface="굴림" panose="020B0600000101010101" pitchFamily="34" charset="-127"/>
              </a:rPr>
            </a:br>
            <a:r>
              <a:rPr lang="en-US" altLang="ko-KR" sz="2000" dirty="0">
                <a:latin typeface="Courier New" panose="02070309020205020404" pitchFamily="49" charset="0"/>
                <a:ea typeface="굴림" panose="020B0600000101010101" pitchFamily="34" charset="-127"/>
              </a:rPr>
              <a:t>		receive(response, </a:t>
            </a:r>
            <a:r>
              <a:rPr lang="en-US" altLang="ko-KR" sz="2000" dirty="0" err="1">
                <a:latin typeface="Courier New" panose="02070309020205020404" pitchFamily="49" charset="0"/>
                <a:ea typeface="굴림" panose="020B0600000101010101" pitchFamily="34" charset="-127"/>
              </a:rPr>
              <a:t>client_mbox</a:t>
            </a:r>
            <a:r>
              <a:rPr lang="en-US" altLang="ko-KR" sz="2000" dirty="0">
                <a:latin typeface="Courier New" panose="02070309020205020404" pitchFamily="49" charset="0"/>
                <a:ea typeface="굴림" panose="020B0600000101010101" pitchFamily="34" charset="-127"/>
              </a:rPr>
              <a:t>);</a:t>
            </a:r>
            <a:br>
              <a:rPr lang="en-US" altLang="ko-KR" sz="2000" dirty="0">
                <a:latin typeface="Courier New" panose="02070309020205020404" pitchFamily="49" charset="0"/>
                <a:ea typeface="굴림" panose="020B0600000101010101" pitchFamily="34" charset="-127"/>
              </a:rPr>
            </a:br>
            <a:endParaRPr lang="en-US" altLang="ko-KR" sz="2000" dirty="0">
              <a:latin typeface="Courier New" panose="02070309020205020404" pitchFamily="49" charset="0"/>
              <a:ea typeface="굴림" panose="020B0600000101010101" pitchFamily="34" charset="-127"/>
            </a:endParaRPr>
          </a:p>
          <a:p>
            <a:pPr>
              <a:lnSpc>
                <a:spcPct val="80000"/>
              </a:lnSpc>
              <a:buNone/>
              <a:tabLst>
                <a:tab pos="1027113" algn="l"/>
                <a:tab pos="1377950" algn="l"/>
                <a:tab pos="1716088" algn="l"/>
              </a:tabLst>
            </a:pPr>
            <a:r>
              <a:rPr lang="en-US" altLang="ko-KR" sz="2000" dirty="0">
                <a:latin typeface="Courier New" panose="02070309020205020404" pitchFamily="49" charset="0"/>
                <a:ea typeface="굴림" panose="020B0600000101010101" pitchFamily="34" charset="-127"/>
              </a:rPr>
              <a:t>		Server: (responding with the file)</a:t>
            </a:r>
            <a:br>
              <a:rPr lang="en-US" altLang="ko-KR" sz="2000" dirty="0">
                <a:latin typeface="Courier New" panose="02070309020205020404" pitchFamily="49" charset="0"/>
                <a:ea typeface="굴림" panose="020B0600000101010101" pitchFamily="34" charset="-127"/>
              </a:rPr>
            </a:br>
            <a:r>
              <a:rPr lang="en-US" altLang="ko-KR" sz="2000" dirty="0">
                <a:latin typeface="Courier New" panose="02070309020205020404" pitchFamily="49" charset="0"/>
                <a:ea typeface="굴림" panose="020B0600000101010101" pitchFamily="34" charset="-127"/>
              </a:rPr>
              <a:t>		char command[1000], answer[1000];</a:t>
            </a:r>
            <a:br>
              <a:rPr lang="en-US" altLang="ko-KR" sz="2000" dirty="0">
                <a:latin typeface="Courier New" panose="02070309020205020404" pitchFamily="49" charset="0"/>
                <a:ea typeface="굴림" panose="020B0600000101010101" pitchFamily="34" charset="-127"/>
              </a:rPr>
            </a:br>
            <a:r>
              <a:rPr lang="en-US" altLang="ko-KR" sz="2000" dirty="0">
                <a:latin typeface="Courier New" panose="02070309020205020404" pitchFamily="49" charset="0"/>
                <a:ea typeface="굴림" panose="020B0600000101010101" pitchFamily="34" charset="-127"/>
              </a:rPr>
              <a:t/>
            </a:r>
            <a:br>
              <a:rPr lang="en-US" altLang="ko-KR" sz="2000" dirty="0">
                <a:latin typeface="Courier New" panose="02070309020205020404" pitchFamily="49" charset="0"/>
                <a:ea typeface="굴림" panose="020B0600000101010101" pitchFamily="34" charset="-127"/>
              </a:rPr>
            </a:br>
            <a:r>
              <a:rPr lang="en-US" altLang="ko-KR" sz="2000" dirty="0">
                <a:latin typeface="Courier New" panose="02070309020205020404" pitchFamily="49" charset="0"/>
                <a:ea typeface="굴림" panose="020B0600000101010101" pitchFamily="34" charset="-127"/>
              </a:rPr>
              <a:t>		receive(command, </a:t>
            </a:r>
            <a:r>
              <a:rPr lang="en-US" altLang="ko-KR" sz="2000" dirty="0" err="1">
                <a:latin typeface="Courier New" panose="02070309020205020404" pitchFamily="49" charset="0"/>
                <a:ea typeface="굴림" panose="020B0600000101010101" pitchFamily="34" charset="-127"/>
              </a:rPr>
              <a:t>server_mbox</a:t>
            </a:r>
            <a:r>
              <a:rPr lang="en-US" altLang="ko-KR" sz="2000" dirty="0">
                <a:latin typeface="Courier New" panose="02070309020205020404" pitchFamily="49" charset="0"/>
                <a:ea typeface="굴림" panose="020B0600000101010101" pitchFamily="34" charset="-127"/>
              </a:rPr>
              <a:t>);</a:t>
            </a:r>
            <a:br>
              <a:rPr lang="en-US" altLang="ko-KR" sz="2000" dirty="0">
                <a:latin typeface="Courier New" panose="02070309020205020404" pitchFamily="49" charset="0"/>
                <a:ea typeface="굴림" panose="020B0600000101010101" pitchFamily="34" charset="-127"/>
              </a:rPr>
            </a:br>
            <a:r>
              <a:rPr lang="en-US" altLang="ko-KR" sz="2000" dirty="0">
                <a:latin typeface="Courier New" panose="02070309020205020404" pitchFamily="49" charset="0"/>
                <a:ea typeface="굴림" panose="020B0600000101010101" pitchFamily="34" charset="-127"/>
              </a:rPr>
              <a:t>		decode command;</a:t>
            </a:r>
            <a:br>
              <a:rPr lang="en-US" altLang="ko-KR" sz="2000" dirty="0">
                <a:latin typeface="Courier New" panose="02070309020205020404" pitchFamily="49" charset="0"/>
                <a:ea typeface="굴림" panose="020B0600000101010101" pitchFamily="34" charset="-127"/>
              </a:rPr>
            </a:br>
            <a:r>
              <a:rPr lang="en-US" altLang="ko-KR" sz="2000" dirty="0">
                <a:latin typeface="Courier New" panose="02070309020205020404" pitchFamily="49" charset="0"/>
                <a:ea typeface="굴림" panose="020B0600000101010101" pitchFamily="34" charset="-127"/>
              </a:rPr>
              <a:t>		read file into answer;</a:t>
            </a:r>
            <a:br>
              <a:rPr lang="en-US" altLang="ko-KR" sz="2000" dirty="0">
                <a:latin typeface="Courier New" panose="02070309020205020404" pitchFamily="49" charset="0"/>
                <a:ea typeface="굴림" panose="020B0600000101010101" pitchFamily="34" charset="-127"/>
              </a:rPr>
            </a:br>
            <a:r>
              <a:rPr lang="en-US" altLang="ko-KR" sz="2000" dirty="0">
                <a:latin typeface="Courier New" panose="02070309020205020404" pitchFamily="49" charset="0"/>
                <a:ea typeface="굴림" panose="020B0600000101010101" pitchFamily="34" charset="-127"/>
              </a:rPr>
              <a:t>		send(answer, </a:t>
            </a:r>
            <a:r>
              <a:rPr lang="en-US" altLang="ko-KR" sz="2000" dirty="0" err="1">
                <a:latin typeface="Courier New" panose="02070309020205020404" pitchFamily="49" charset="0"/>
                <a:ea typeface="굴림" panose="020B0600000101010101" pitchFamily="34" charset="-127"/>
              </a:rPr>
              <a:t>client_mbox</a:t>
            </a:r>
            <a:r>
              <a:rPr lang="en-US" altLang="ko-KR" sz="2000" dirty="0">
                <a:latin typeface="Courier New" panose="02070309020205020404" pitchFamily="49" charset="0"/>
                <a:ea typeface="굴림" panose="020B0600000101010101" pitchFamily="34" charset="-127"/>
              </a:rPr>
              <a:t>);</a:t>
            </a:r>
            <a:endParaRPr lang="en-US" altLang="ko-KR" dirty="0">
              <a:ea typeface="굴림" panose="020B0600000101010101" pitchFamily="34" charset="-127"/>
              <a:sym typeface="Symbol" panose="05050102010706020507" pitchFamily="18" charset="2"/>
            </a:endParaRPr>
          </a:p>
        </p:txBody>
      </p:sp>
      <p:sp>
        <p:nvSpPr>
          <p:cNvPr id="992262" name="AutoShape 6"/>
          <p:cNvSpPr>
            <a:spLocks noChangeArrowheads="1"/>
          </p:cNvSpPr>
          <p:nvPr/>
        </p:nvSpPr>
        <p:spPr bwMode="auto">
          <a:xfrm>
            <a:off x="7543800" y="2971800"/>
            <a:ext cx="1752600" cy="685800"/>
          </a:xfrm>
          <a:prstGeom prst="wedgeRoundRectCallout">
            <a:avLst>
              <a:gd name="adj1" fmla="val -49185"/>
              <a:gd name="adj2" fmla="val 74537"/>
              <a:gd name="adj3" fmla="val 16667"/>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marL="6350" indent="-635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Light"/>
              </a:rPr>
              <a:t>Request</a:t>
            </a:r>
          </a:p>
          <a:p>
            <a:r>
              <a:rPr lang="en-US" altLang="en-US">
                <a:latin typeface="Gill Sans Light"/>
              </a:rPr>
              <a:t>File</a:t>
            </a:r>
          </a:p>
        </p:txBody>
      </p:sp>
      <p:sp>
        <p:nvSpPr>
          <p:cNvPr id="992263" name="AutoShape 7"/>
          <p:cNvSpPr>
            <a:spLocks noChangeArrowheads="1"/>
          </p:cNvSpPr>
          <p:nvPr/>
        </p:nvSpPr>
        <p:spPr bwMode="auto">
          <a:xfrm>
            <a:off x="7772400" y="4114800"/>
            <a:ext cx="1676400" cy="685800"/>
          </a:xfrm>
          <a:prstGeom prst="wedgeRoundRectCallout">
            <a:avLst>
              <a:gd name="adj1" fmla="val -84282"/>
              <a:gd name="adj2" fmla="val -31250"/>
              <a:gd name="adj3" fmla="val 16667"/>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marL="6350" indent="-635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Light"/>
              </a:rPr>
              <a:t>Get</a:t>
            </a:r>
            <a:br>
              <a:rPr lang="en-US" altLang="en-US">
                <a:latin typeface="Gill Sans Light"/>
              </a:rPr>
            </a:br>
            <a:r>
              <a:rPr lang="en-US" altLang="en-US">
                <a:latin typeface="Gill Sans Light"/>
              </a:rPr>
              <a:t>Response</a:t>
            </a:r>
          </a:p>
        </p:txBody>
      </p:sp>
      <p:sp>
        <p:nvSpPr>
          <p:cNvPr id="992264" name="AutoShape 8"/>
          <p:cNvSpPr>
            <a:spLocks noChangeArrowheads="1"/>
          </p:cNvSpPr>
          <p:nvPr/>
        </p:nvSpPr>
        <p:spPr bwMode="auto">
          <a:xfrm>
            <a:off x="7315200" y="5257800"/>
            <a:ext cx="1752600" cy="685800"/>
          </a:xfrm>
          <a:prstGeom prst="wedgeRoundRectCallout">
            <a:avLst>
              <a:gd name="adj1" fmla="val -70653"/>
              <a:gd name="adj2" fmla="val -9491"/>
              <a:gd name="adj3" fmla="val 16667"/>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marL="6350" indent="-635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Light"/>
              </a:rPr>
              <a:t>Receive</a:t>
            </a:r>
          </a:p>
          <a:p>
            <a:r>
              <a:rPr lang="en-US" altLang="en-US">
                <a:latin typeface="Gill Sans Light"/>
              </a:rPr>
              <a:t>Request</a:t>
            </a:r>
          </a:p>
        </p:txBody>
      </p:sp>
      <p:sp>
        <p:nvSpPr>
          <p:cNvPr id="992265" name="AutoShape 9"/>
          <p:cNvSpPr>
            <a:spLocks noChangeArrowheads="1"/>
          </p:cNvSpPr>
          <p:nvPr/>
        </p:nvSpPr>
        <p:spPr bwMode="auto">
          <a:xfrm>
            <a:off x="7162800" y="6096000"/>
            <a:ext cx="1752600" cy="685800"/>
          </a:xfrm>
          <a:prstGeom prst="wedgeRoundRectCallout">
            <a:avLst>
              <a:gd name="adj1" fmla="val -93477"/>
              <a:gd name="adj2" fmla="val -22454"/>
              <a:gd name="adj3" fmla="val 16667"/>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marL="6350" indent="-635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Light"/>
              </a:rPr>
              <a:t>Send</a:t>
            </a:r>
          </a:p>
          <a:p>
            <a:r>
              <a:rPr lang="en-US" altLang="en-US">
                <a:latin typeface="Gill Sans Light"/>
              </a:rPr>
              <a:t>Response</a:t>
            </a:r>
          </a:p>
        </p:txBody>
      </p:sp>
    </p:spTree>
    <p:extLst>
      <p:ext uri="{BB962C8B-B14F-4D97-AF65-F5344CB8AC3E}">
        <p14:creationId xmlns:p14="http://schemas.microsoft.com/office/powerpoint/2010/main" val="2554988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22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22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22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22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9225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9225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225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92259">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92259">
                                            <p:txEl>
                                              <p:pRg st="8" end="8"/>
                                            </p:txEl>
                                          </p:spTgt>
                                        </p:tgtEl>
                                        <p:attrNameLst>
                                          <p:attrName>style.visibility</p:attrName>
                                        </p:attrNameLst>
                                      </p:cBhvr>
                                      <p:to>
                                        <p:strVal val="visible"/>
                                      </p:to>
                                    </p:set>
                                  </p:childTnLst>
                                </p:cTn>
                              </p:par>
                              <p:par>
                                <p:cTn id="27" presetID="2" presetClass="entr" presetSubtype="2" fill="hold" grpId="0" nodeType="withEffect">
                                  <p:stCondLst>
                                    <p:cond delay="0"/>
                                  </p:stCondLst>
                                  <p:childTnLst>
                                    <p:set>
                                      <p:cBhvr>
                                        <p:cTn id="28" dur="1" fill="hold">
                                          <p:stCondLst>
                                            <p:cond delay="0"/>
                                          </p:stCondLst>
                                        </p:cTn>
                                        <p:tgtEl>
                                          <p:spTgt spid="992262"/>
                                        </p:tgtEl>
                                        <p:attrNameLst>
                                          <p:attrName>style.visibility</p:attrName>
                                        </p:attrNameLst>
                                      </p:cBhvr>
                                      <p:to>
                                        <p:strVal val="visible"/>
                                      </p:to>
                                    </p:set>
                                    <p:anim calcmode="lin" valueType="num">
                                      <p:cBhvr additive="base">
                                        <p:cTn id="29" dur="500" fill="hold"/>
                                        <p:tgtEl>
                                          <p:spTgt spid="992262"/>
                                        </p:tgtEl>
                                        <p:attrNameLst>
                                          <p:attrName>ppt_x</p:attrName>
                                        </p:attrNameLst>
                                      </p:cBhvr>
                                      <p:tavLst>
                                        <p:tav tm="0">
                                          <p:val>
                                            <p:strVal val="1+#ppt_w/2"/>
                                          </p:val>
                                        </p:tav>
                                        <p:tav tm="100000">
                                          <p:val>
                                            <p:strVal val="#ppt_x"/>
                                          </p:val>
                                        </p:tav>
                                      </p:tavLst>
                                    </p:anim>
                                    <p:anim calcmode="lin" valueType="num">
                                      <p:cBhvr additive="base">
                                        <p:cTn id="30" dur="500" fill="hold"/>
                                        <p:tgtEl>
                                          <p:spTgt spid="992262"/>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992263"/>
                                        </p:tgtEl>
                                        <p:attrNameLst>
                                          <p:attrName>style.visibility</p:attrName>
                                        </p:attrNameLst>
                                      </p:cBhvr>
                                      <p:to>
                                        <p:strVal val="visible"/>
                                      </p:to>
                                    </p:set>
                                    <p:anim calcmode="lin" valueType="num">
                                      <p:cBhvr additive="base">
                                        <p:cTn id="33" dur="500" fill="hold"/>
                                        <p:tgtEl>
                                          <p:spTgt spid="992263"/>
                                        </p:tgtEl>
                                        <p:attrNameLst>
                                          <p:attrName>ppt_x</p:attrName>
                                        </p:attrNameLst>
                                      </p:cBhvr>
                                      <p:tavLst>
                                        <p:tav tm="0">
                                          <p:val>
                                            <p:strVal val="1+#ppt_w/2"/>
                                          </p:val>
                                        </p:tav>
                                        <p:tav tm="100000">
                                          <p:val>
                                            <p:strVal val="#ppt_x"/>
                                          </p:val>
                                        </p:tav>
                                      </p:tavLst>
                                    </p:anim>
                                    <p:anim calcmode="lin" valueType="num">
                                      <p:cBhvr additive="base">
                                        <p:cTn id="34" dur="500" fill="hold"/>
                                        <p:tgtEl>
                                          <p:spTgt spid="992263"/>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92259">
                                            <p:txEl>
                                              <p:pRg st="9" end="9"/>
                                            </p:txEl>
                                          </p:spTgt>
                                        </p:tgtEl>
                                        <p:attrNameLst>
                                          <p:attrName>style.visibility</p:attrName>
                                        </p:attrNameLst>
                                      </p:cBhvr>
                                      <p:to>
                                        <p:strVal val="visible"/>
                                      </p:to>
                                    </p:set>
                                  </p:childTnLst>
                                </p:cTn>
                              </p:par>
                              <p:par>
                                <p:cTn id="39" presetID="2" presetClass="entr" presetSubtype="2" fill="hold" grpId="0" nodeType="withEffect">
                                  <p:stCondLst>
                                    <p:cond delay="0"/>
                                  </p:stCondLst>
                                  <p:childTnLst>
                                    <p:set>
                                      <p:cBhvr>
                                        <p:cTn id="40" dur="1" fill="hold">
                                          <p:stCondLst>
                                            <p:cond delay="0"/>
                                          </p:stCondLst>
                                        </p:cTn>
                                        <p:tgtEl>
                                          <p:spTgt spid="992264"/>
                                        </p:tgtEl>
                                        <p:attrNameLst>
                                          <p:attrName>style.visibility</p:attrName>
                                        </p:attrNameLst>
                                      </p:cBhvr>
                                      <p:to>
                                        <p:strVal val="visible"/>
                                      </p:to>
                                    </p:set>
                                    <p:anim calcmode="lin" valueType="num">
                                      <p:cBhvr additive="base">
                                        <p:cTn id="41" dur="500" fill="hold"/>
                                        <p:tgtEl>
                                          <p:spTgt spid="992264"/>
                                        </p:tgtEl>
                                        <p:attrNameLst>
                                          <p:attrName>ppt_x</p:attrName>
                                        </p:attrNameLst>
                                      </p:cBhvr>
                                      <p:tavLst>
                                        <p:tav tm="0">
                                          <p:val>
                                            <p:strVal val="1+#ppt_w/2"/>
                                          </p:val>
                                        </p:tav>
                                        <p:tav tm="100000">
                                          <p:val>
                                            <p:strVal val="#ppt_x"/>
                                          </p:val>
                                        </p:tav>
                                      </p:tavLst>
                                    </p:anim>
                                    <p:anim calcmode="lin" valueType="num">
                                      <p:cBhvr additive="base">
                                        <p:cTn id="42" dur="500" fill="hold"/>
                                        <p:tgtEl>
                                          <p:spTgt spid="99226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992265"/>
                                        </p:tgtEl>
                                        <p:attrNameLst>
                                          <p:attrName>style.visibility</p:attrName>
                                        </p:attrNameLst>
                                      </p:cBhvr>
                                      <p:to>
                                        <p:strVal val="visible"/>
                                      </p:to>
                                    </p:set>
                                    <p:anim calcmode="lin" valueType="num">
                                      <p:cBhvr additive="base">
                                        <p:cTn id="45" dur="500" fill="hold"/>
                                        <p:tgtEl>
                                          <p:spTgt spid="992265"/>
                                        </p:tgtEl>
                                        <p:attrNameLst>
                                          <p:attrName>ppt_x</p:attrName>
                                        </p:attrNameLst>
                                      </p:cBhvr>
                                      <p:tavLst>
                                        <p:tav tm="0">
                                          <p:val>
                                            <p:strVal val="1+#ppt_w/2"/>
                                          </p:val>
                                        </p:tav>
                                        <p:tav tm="100000">
                                          <p:val>
                                            <p:strVal val="#ppt_x"/>
                                          </p:val>
                                        </p:tav>
                                      </p:tavLst>
                                    </p:anim>
                                    <p:anim calcmode="lin" valueType="num">
                                      <p:cBhvr additive="base">
                                        <p:cTn id="46" dur="500" fill="hold"/>
                                        <p:tgtEl>
                                          <p:spTgt spid="9922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2259" grpId="0" uiExpand="1" build="p"/>
      <p:bldP spid="992262" grpId="0" uiExpand="1" animBg="1"/>
      <p:bldP spid="992263" grpId="0" uiExpand="1" animBg="1"/>
      <p:bldP spid="992264" grpId="0" animBg="1"/>
      <p:bldP spid="99226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Distributed Consensus Making</a:t>
            </a:r>
          </a:p>
        </p:txBody>
      </p:sp>
      <p:sp>
        <p:nvSpPr>
          <p:cNvPr id="3" name="Content Placeholder 2"/>
          <p:cNvSpPr>
            <a:spLocks noGrp="1"/>
          </p:cNvSpPr>
          <p:nvPr>
            <p:ph idx="1"/>
          </p:nvPr>
        </p:nvSpPr>
        <p:spPr>
          <a:xfrm>
            <a:off x="685800" y="762000"/>
            <a:ext cx="10744200" cy="5638800"/>
          </a:xfrm>
        </p:spPr>
        <p:txBody>
          <a:bodyPr>
            <a:normAutofit/>
          </a:bodyPr>
          <a:lstStyle/>
          <a:p>
            <a:r>
              <a:rPr lang="en-US" dirty="0"/>
              <a:t>Consensus problem</a:t>
            </a:r>
          </a:p>
          <a:p>
            <a:pPr lvl="1"/>
            <a:r>
              <a:rPr lang="en-US" dirty="0"/>
              <a:t>All nodes propose a value</a:t>
            </a:r>
          </a:p>
          <a:p>
            <a:pPr lvl="1"/>
            <a:r>
              <a:rPr lang="en-US" dirty="0"/>
              <a:t>Some nodes might crash and stop responding</a:t>
            </a:r>
          </a:p>
          <a:p>
            <a:pPr lvl="1"/>
            <a:r>
              <a:rPr lang="en-US" dirty="0"/>
              <a:t>Eventually, all remaining nodes decide on the same value from set of proposed values</a:t>
            </a:r>
          </a:p>
          <a:p>
            <a:r>
              <a:rPr lang="en-US" dirty="0"/>
              <a:t>Distributed Decision Making</a:t>
            </a:r>
          </a:p>
          <a:p>
            <a:pPr lvl="1"/>
            <a:r>
              <a:rPr lang="en-US" dirty="0"/>
              <a:t>Choose between “true” and “false”</a:t>
            </a:r>
          </a:p>
          <a:p>
            <a:pPr lvl="1"/>
            <a:r>
              <a:rPr lang="en-US" dirty="0"/>
              <a:t>Or Choose between “commit” and “abort”</a:t>
            </a:r>
          </a:p>
          <a:p>
            <a:r>
              <a:rPr lang="en-US" dirty="0"/>
              <a:t>Equally important (but often forgotten!): make it durable!</a:t>
            </a:r>
          </a:p>
          <a:p>
            <a:pPr lvl="1"/>
            <a:r>
              <a:rPr lang="en-US" dirty="0"/>
              <a:t>How do we make sure that decisions cannot be forgotten?</a:t>
            </a:r>
          </a:p>
          <a:p>
            <a:pPr lvl="2"/>
            <a:r>
              <a:rPr lang="en-US" dirty="0"/>
              <a:t>This is the “D” of “ACID” in a regular database</a:t>
            </a:r>
          </a:p>
          <a:p>
            <a:pPr lvl="1"/>
            <a:r>
              <a:rPr lang="en-US" dirty="0"/>
              <a:t>In a global-scale system?</a:t>
            </a:r>
          </a:p>
          <a:p>
            <a:pPr lvl="2"/>
            <a:r>
              <a:rPr lang="en-US" dirty="0"/>
              <a:t>What about erasure coding or massive replication?</a:t>
            </a:r>
          </a:p>
          <a:p>
            <a:pPr lvl="2"/>
            <a:r>
              <a:rPr lang="en-US" dirty="0"/>
              <a:t>Like </a:t>
            </a:r>
            <a:r>
              <a:rPr lang="en-US" dirty="0" err="1">
                <a:solidFill>
                  <a:srgbClr val="FF0000"/>
                </a:solidFill>
              </a:rPr>
              <a:t>BlockChain</a:t>
            </a:r>
            <a:r>
              <a:rPr lang="en-US" dirty="0"/>
              <a:t> applications! </a:t>
            </a:r>
          </a:p>
          <a:p>
            <a:pPr lvl="1"/>
            <a:endParaRPr lang="en-US" dirty="0"/>
          </a:p>
        </p:txBody>
      </p:sp>
    </p:spTree>
    <p:extLst>
      <p:ext uri="{BB962C8B-B14F-4D97-AF65-F5344CB8AC3E}">
        <p14:creationId xmlns:p14="http://schemas.microsoft.com/office/powerpoint/2010/main" val="2545955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06D40-125B-4B0E-AFA2-B81E30768E3B}"/>
              </a:ext>
            </a:extLst>
          </p:cNvPr>
          <p:cNvSpPr>
            <a:spLocks noGrp="1"/>
          </p:cNvSpPr>
          <p:nvPr>
            <p:ph type="title"/>
          </p:nvPr>
        </p:nvSpPr>
        <p:spPr/>
        <p:txBody>
          <a:bodyPr/>
          <a:lstStyle/>
          <a:p>
            <a:r>
              <a:rPr lang="en-US" dirty="0" smtClean="0"/>
              <a:t>Review: RAID </a:t>
            </a:r>
            <a:r>
              <a:rPr lang="en-US" dirty="0"/>
              <a:t>6 and other Erasure Codes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DC6396-D54A-4350-A49C-3E1C9398B982}"/>
                  </a:ext>
                </a:extLst>
              </p:cNvPr>
              <p:cNvSpPr>
                <a:spLocks noGrp="1"/>
              </p:cNvSpPr>
              <p:nvPr>
                <p:ph idx="1"/>
              </p:nvPr>
            </p:nvSpPr>
            <p:spPr>
              <a:xfrm>
                <a:off x="457200" y="762000"/>
                <a:ext cx="11582400" cy="5714999"/>
              </a:xfrm>
            </p:spPr>
            <p:txBody>
              <a:bodyPr>
                <a:normAutofit lnSpcReduction="10000"/>
              </a:bodyPr>
              <a:lstStyle/>
              <a:p>
                <a:r>
                  <a:rPr lang="en-US" dirty="0">
                    <a:sym typeface="Symbol" pitchFamily="18" charset="2"/>
                  </a:rPr>
                  <a:t>In general: RAIDX is an “erasure code”</a:t>
                </a:r>
              </a:p>
              <a:p>
                <a:pPr lvl="1"/>
                <a:r>
                  <a:rPr lang="en-US" dirty="0">
                    <a:sym typeface="Symbol" pitchFamily="18" charset="2"/>
                  </a:rPr>
                  <a:t>Must have ability to know which disks are bad</a:t>
                </a:r>
              </a:p>
              <a:p>
                <a:pPr lvl="1"/>
                <a:r>
                  <a:rPr lang="en-US" dirty="0">
                    <a:sym typeface="Symbol" pitchFamily="18" charset="2"/>
                  </a:rPr>
                  <a:t>Treat missing disk as an “Erasure”</a:t>
                </a:r>
              </a:p>
              <a:p>
                <a:r>
                  <a:rPr lang="en-US" dirty="0">
                    <a:solidFill>
                      <a:srgbClr val="FF0000"/>
                    </a:solidFill>
                    <a:sym typeface="Symbol" pitchFamily="18" charset="2"/>
                  </a:rPr>
                  <a:t>Today, disks so big that: RAID 5 not sufficient!</a:t>
                </a:r>
              </a:p>
              <a:p>
                <a:pPr lvl="1"/>
                <a:r>
                  <a:rPr lang="en-US" dirty="0">
                    <a:sym typeface="Symbol" pitchFamily="18" charset="2"/>
                  </a:rPr>
                  <a:t>Time to repair disk </a:t>
                </a:r>
                <a:r>
                  <a:rPr lang="en-US" dirty="0" err="1">
                    <a:sym typeface="Symbol" pitchFamily="18" charset="2"/>
                  </a:rPr>
                  <a:t>sooooo</a:t>
                </a:r>
                <a:r>
                  <a:rPr lang="en-US" dirty="0">
                    <a:sym typeface="Symbol" pitchFamily="18" charset="2"/>
                  </a:rPr>
                  <a:t> long, another disk might fail in process!</a:t>
                </a:r>
              </a:p>
              <a:p>
                <a:pPr lvl="1"/>
                <a:r>
                  <a:rPr lang="en-US" dirty="0">
                    <a:solidFill>
                      <a:srgbClr val="FF0000"/>
                    </a:solidFill>
                    <a:sym typeface="Symbol" pitchFamily="18" charset="2"/>
                  </a:rPr>
                  <a:t>“RAID 6” – allow 2 disks in replication stripe to fail</a:t>
                </a:r>
              </a:p>
              <a:p>
                <a:pPr lvl="1"/>
                <a:r>
                  <a:rPr lang="en-US" dirty="0">
                    <a:sym typeface="Symbol" pitchFamily="18" charset="2"/>
                  </a:rPr>
                  <a:t>Requires more complex erasure code, such as </a:t>
                </a:r>
                <a:r>
                  <a:rPr lang="en-US" dirty="0">
                    <a:solidFill>
                      <a:srgbClr val="FF0000"/>
                    </a:solidFill>
                    <a:sym typeface="Symbol" pitchFamily="18" charset="2"/>
                  </a:rPr>
                  <a:t>EVENODD</a:t>
                </a:r>
                <a:r>
                  <a:rPr lang="en-US" dirty="0">
                    <a:sym typeface="Symbol" pitchFamily="18" charset="2"/>
                  </a:rPr>
                  <a:t> code (see readings)</a:t>
                </a:r>
                <a:endParaRPr lang="en-US" dirty="0">
                  <a:solidFill>
                    <a:srgbClr val="FF0000"/>
                  </a:solidFill>
                  <a:sym typeface="Symbol" pitchFamily="18" charset="2"/>
                </a:endParaRPr>
              </a:p>
              <a:p>
                <a:r>
                  <a:rPr lang="en-US" dirty="0">
                    <a:sym typeface="Symbol" pitchFamily="18" charset="2"/>
                  </a:rPr>
                  <a:t>More general option for general erasure code: </a:t>
                </a:r>
                <a:r>
                  <a:rPr lang="en-US" dirty="0">
                    <a:solidFill>
                      <a:srgbClr val="FF0000"/>
                    </a:solidFill>
                    <a:sym typeface="Symbol" pitchFamily="18" charset="2"/>
                  </a:rPr>
                  <a:t>Reed-Solomon codes</a:t>
                </a:r>
              </a:p>
              <a:p>
                <a:pPr lvl="1"/>
                <a:r>
                  <a:rPr lang="en-US" dirty="0">
                    <a:sym typeface="Symbol" pitchFamily="18" charset="2"/>
                  </a:rPr>
                  <a:t>Based on polynomials in GF(2</a:t>
                </a:r>
                <a:r>
                  <a:rPr lang="en-US" baseline="30000" dirty="0">
                    <a:sym typeface="Symbol" pitchFamily="18" charset="2"/>
                  </a:rPr>
                  <a:t>k</a:t>
                </a:r>
                <a:r>
                  <a:rPr lang="en-US" dirty="0">
                    <a:sym typeface="Symbol" pitchFamily="18" charset="2"/>
                  </a:rPr>
                  <a:t>) (I.e. k-bit symbols)</a:t>
                </a:r>
              </a:p>
              <a:p>
                <a:pPr lvl="1"/>
                <a14:m>
                  <m:oMath xmlns:m="http://schemas.openxmlformats.org/officeDocument/2006/math">
                    <m:r>
                      <a:rPr lang="en-US" b="0" i="1" smtClean="0">
                        <a:latin typeface="Cambria Math" panose="02040503050406030204" pitchFamily="18" charset="0"/>
                        <a:sym typeface="Symbol" pitchFamily="18" charset="2"/>
                      </a:rPr>
                      <m:t>𝑚</m:t>
                    </m:r>
                  </m:oMath>
                </a14:m>
                <a:r>
                  <a:rPr lang="en-US" dirty="0">
                    <a:sym typeface="Symbol" pitchFamily="18" charset="2"/>
                  </a:rPr>
                  <a:t> data points define a degree </a:t>
                </a:r>
                <a14:m>
                  <m:oMath xmlns:m="http://schemas.openxmlformats.org/officeDocument/2006/math">
                    <m:r>
                      <a:rPr lang="en-US" i="1" dirty="0" smtClean="0">
                        <a:latin typeface="Cambria Math" panose="02040503050406030204" pitchFamily="18" charset="0"/>
                        <a:sym typeface="Symbol" pitchFamily="18" charset="2"/>
                      </a:rPr>
                      <m:t>𝑚</m:t>
                    </m:r>
                  </m:oMath>
                </a14:m>
                <a:r>
                  <a:rPr lang="en-US" dirty="0">
                    <a:sym typeface="Symbol" pitchFamily="18" charset="2"/>
                  </a:rPr>
                  <a:t> polynomial; encoding is </a:t>
                </a:r>
                <a14:m>
                  <m:oMath xmlns:m="http://schemas.openxmlformats.org/officeDocument/2006/math">
                    <m:r>
                      <a:rPr lang="en-US" b="0" i="1" smtClean="0">
                        <a:latin typeface="Cambria Math" panose="02040503050406030204" pitchFamily="18" charset="0"/>
                        <a:sym typeface="Symbol" pitchFamily="18" charset="2"/>
                      </a:rPr>
                      <m:t>𝑛</m:t>
                    </m:r>
                  </m:oMath>
                </a14:m>
                <a:r>
                  <a:rPr lang="en-US" dirty="0">
                    <a:sym typeface="Symbol" pitchFamily="18" charset="2"/>
                  </a:rPr>
                  <a:t> points on the polynomial</a:t>
                </a:r>
              </a:p>
              <a:p>
                <a:pPr lvl="1"/>
                <a:r>
                  <a:rPr lang="en-US" dirty="0">
                    <a:sym typeface="Symbol" pitchFamily="18" charset="2"/>
                  </a:rPr>
                  <a:t>Any </a:t>
                </a:r>
                <a14:m>
                  <m:oMath xmlns:m="http://schemas.openxmlformats.org/officeDocument/2006/math">
                    <m:r>
                      <a:rPr lang="en-US" b="0" i="1" dirty="0" smtClean="0">
                        <a:latin typeface="Cambria Math" panose="02040503050406030204" pitchFamily="18" charset="0"/>
                        <a:sym typeface="Symbol" pitchFamily="18" charset="2"/>
                      </a:rPr>
                      <m:t>𝑚</m:t>
                    </m:r>
                  </m:oMath>
                </a14:m>
                <a:r>
                  <a:rPr lang="en-US" dirty="0">
                    <a:sym typeface="Symbol" pitchFamily="18" charset="2"/>
                  </a:rPr>
                  <a:t> points can be used to recover the polynomial; </a:t>
                </a:r>
                <a14:m>
                  <m:oMath xmlns:m="http://schemas.openxmlformats.org/officeDocument/2006/math">
                    <m:r>
                      <a:rPr lang="en-US" b="0" i="1" smtClean="0">
                        <a:latin typeface="Cambria Math" panose="02040503050406030204" pitchFamily="18" charset="0"/>
                        <a:sym typeface="Symbol" pitchFamily="18" charset="2"/>
                      </a:rPr>
                      <m:t>𝑛</m:t>
                    </m:r>
                    <m:r>
                      <a:rPr lang="en-US" b="0" i="1" smtClean="0">
                        <a:latin typeface="Cambria Math" panose="02040503050406030204" pitchFamily="18" charset="0"/>
                        <a:sym typeface="Symbol" pitchFamily="18" charset="2"/>
                      </a:rPr>
                      <m:t>−</m:t>
                    </m:r>
                    <m:r>
                      <a:rPr lang="en-US" b="0" i="1" smtClean="0">
                        <a:latin typeface="Cambria Math" panose="02040503050406030204" pitchFamily="18" charset="0"/>
                        <a:sym typeface="Symbol" pitchFamily="18" charset="2"/>
                      </a:rPr>
                      <m:t>𝑚</m:t>
                    </m:r>
                  </m:oMath>
                </a14:m>
                <a:r>
                  <a:rPr lang="en-US" dirty="0">
                    <a:sym typeface="Symbol" pitchFamily="18" charset="2"/>
                  </a:rPr>
                  <a:t> failures tolerated</a:t>
                </a:r>
              </a:p>
              <a:p>
                <a:r>
                  <a:rPr lang="en-US" dirty="0">
                    <a:sym typeface="Symbol" pitchFamily="18" charset="2"/>
                  </a:rPr>
                  <a:t>Erasure codes not just for disk arrays. For example, geographic replication</a:t>
                </a:r>
              </a:p>
              <a:p>
                <a:pPr lvl="1"/>
                <a:r>
                  <a:rPr lang="en-US" dirty="0">
                    <a:sym typeface="Symbol" pitchFamily="18" charset="2"/>
                  </a:rPr>
                  <a:t>E.g., split data into </a:t>
                </a:r>
                <a14:m>
                  <m:oMath xmlns:m="http://schemas.openxmlformats.org/officeDocument/2006/math">
                    <m:r>
                      <a:rPr lang="en-US" b="0" i="1" smtClean="0">
                        <a:latin typeface="Cambria Math" panose="02040503050406030204" pitchFamily="18" charset="0"/>
                        <a:sym typeface="Symbol" pitchFamily="18" charset="2"/>
                      </a:rPr>
                      <m:t>𝑚</m:t>
                    </m:r>
                    <m:r>
                      <a:rPr lang="en-US" b="0" i="1" smtClean="0">
                        <a:latin typeface="Cambria Math" panose="02040503050406030204" pitchFamily="18" charset="0"/>
                        <a:sym typeface="Symbol" pitchFamily="18" charset="2"/>
                      </a:rPr>
                      <m:t>=4</m:t>
                    </m:r>
                  </m:oMath>
                </a14:m>
                <a:r>
                  <a:rPr lang="en-US" dirty="0">
                    <a:sym typeface="Symbol" pitchFamily="18" charset="2"/>
                  </a:rPr>
                  <a:t> chunks, generate </a:t>
                </a:r>
                <a14:m>
                  <m:oMath xmlns:m="http://schemas.openxmlformats.org/officeDocument/2006/math">
                    <m:r>
                      <a:rPr lang="en-US" b="0" i="1" smtClean="0">
                        <a:latin typeface="Cambria Math" panose="02040503050406030204" pitchFamily="18" charset="0"/>
                        <a:sym typeface="Symbol" pitchFamily="18" charset="2"/>
                      </a:rPr>
                      <m:t>𝑛</m:t>
                    </m:r>
                    <m:r>
                      <a:rPr lang="en-US" b="0" i="1" smtClean="0">
                        <a:latin typeface="Cambria Math" panose="02040503050406030204" pitchFamily="18" charset="0"/>
                        <a:sym typeface="Symbol" pitchFamily="18" charset="2"/>
                      </a:rPr>
                      <m:t>=16</m:t>
                    </m:r>
                  </m:oMath>
                </a14:m>
                <a:r>
                  <a:rPr lang="en-US" dirty="0">
                    <a:sym typeface="Symbol" pitchFamily="18" charset="2"/>
                  </a:rPr>
                  <a:t> fragments and distribute across the Internet</a:t>
                </a:r>
              </a:p>
              <a:p>
                <a:pPr lvl="1"/>
                <a:r>
                  <a:rPr lang="en-US" dirty="0">
                    <a:sym typeface="Symbol" pitchFamily="18" charset="2"/>
                  </a:rPr>
                  <a:t>Any 4 fragments can be used to recover the original data --- very durable!</a:t>
                </a:r>
              </a:p>
              <a:p>
                <a:endParaRPr lang="en-US" dirty="0"/>
              </a:p>
            </p:txBody>
          </p:sp>
        </mc:Choice>
        <mc:Fallback xmlns="">
          <p:sp>
            <p:nvSpPr>
              <p:cNvPr id="3" name="Content Placeholder 2">
                <a:extLst>
                  <a:ext uri="{FF2B5EF4-FFF2-40B4-BE49-F238E27FC236}">
                    <a16:creationId xmlns:a16="http://schemas.microsoft.com/office/drawing/2014/main" id="{22DC6396-D54A-4350-A49C-3E1C9398B982}"/>
                  </a:ext>
                </a:extLst>
              </p:cNvPr>
              <p:cNvSpPr>
                <a:spLocks noGrp="1" noRot="1" noChangeAspect="1" noMove="1" noResize="1" noEditPoints="1" noAdjustHandles="1" noChangeArrowheads="1" noChangeShapeType="1" noTextEdit="1"/>
              </p:cNvSpPr>
              <p:nvPr>
                <p:ph idx="1"/>
              </p:nvPr>
            </p:nvSpPr>
            <p:spPr>
              <a:xfrm>
                <a:off x="457200" y="762000"/>
                <a:ext cx="11582400" cy="5714999"/>
              </a:xfrm>
              <a:blipFill>
                <a:blip r:embed="rId2"/>
                <a:stretch>
                  <a:fillRect l="-737" t="-2028"/>
                </a:stretch>
              </a:blipFill>
            </p:spPr>
            <p:txBody>
              <a:bodyPr/>
              <a:lstStyle/>
              <a:p>
                <a:r>
                  <a:rPr lang="en-US">
                    <a:noFill/>
                  </a:rPr>
                  <a:t> </a:t>
                </a:r>
              </a:p>
            </p:txBody>
          </p:sp>
        </mc:Fallback>
      </mc:AlternateContent>
    </p:spTree>
    <p:extLst>
      <p:ext uri="{BB962C8B-B14F-4D97-AF65-F5344CB8AC3E}">
        <p14:creationId xmlns:p14="http://schemas.microsoft.com/office/powerpoint/2010/main" val="28573258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r>
              <a:rPr lang="en-US" altLang="ko-KR" dirty="0"/>
              <a:t>General’s Paradox</a:t>
            </a:r>
          </a:p>
        </p:txBody>
      </p:sp>
      <p:sp>
        <p:nvSpPr>
          <p:cNvPr id="978947" name="Rectangle 3"/>
          <p:cNvSpPr>
            <a:spLocks noGrp="1" noChangeArrowheads="1"/>
          </p:cNvSpPr>
          <p:nvPr>
            <p:ph type="body" idx="1"/>
          </p:nvPr>
        </p:nvSpPr>
        <p:spPr>
          <a:xfrm>
            <a:off x="1143000" y="800833"/>
            <a:ext cx="10058400" cy="5105400"/>
          </a:xfrm>
        </p:spPr>
        <p:txBody>
          <a:bodyPr/>
          <a:lstStyle/>
          <a:p>
            <a:r>
              <a:rPr lang="en-US" altLang="ko-KR" dirty="0"/>
              <a:t>General’s paradox: </a:t>
            </a:r>
          </a:p>
          <a:p>
            <a:pPr lvl="1"/>
            <a:r>
              <a:rPr lang="en-US" altLang="ko-KR" dirty="0"/>
              <a:t>Constraints of problem: </a:t>
            </a:r>
          </a:p>
          <a:p>
            <a:pPr lvl="2"/>
            <a:r>
              <a:rPr lang="en-US" altLang="ko-KR" dirty="0"/>
              <a:t>Two generals, on separate mountains</a:t>
            </a:r>
          </a:p>
          <a:p>
            <a:pPr lvl="2"/>
            <a:r>
              <a:rPr lang="en-US" altLang="ko-KR" dirty="0"/>
              <a:t>Can only communicate via messengers</a:t>
            </a:r>
          </a:p>
          <a:p>
            <a:pPr lvl="2"/>
            <a:r>
              <a:rPr lang="en-US" altLang="ko-KR" dirty="0"/>
              <a:t>Messengers can be captured</a:t>
            </a:r>
          </a:p>
          <a:p>
            <a:pPr lvl="1"/>
            <a:r>
              <a:rPr lang="en-US" altLang="ko-KR" dirty="0"/>
              <a:t>Problem: need to coordinate attack</a:t>
            </a:r>
          </a:p>
          <a:p>
            <a:pPr lvl="2"/>
            <a:r>
              <a:rPr lang="en-US" altLang="ko-KR" dirty="0"/>
              <a:t>If they attack at different times, they all die</a:t>
            </a:r>
          </a:p>
          <a:p>
            <a:pPr lvl="2"/>
            <a:r>
              <a:rPr lang="en-US" altLang="ko-KR" dirty="0"/>
              <a:t>If they attack at same time, they win</a:t>
            </a:r>
          </a:p>
          <a:p>
            <a:pPr lvl="1"/>
            <a:r>
              <a:rPr lang="en-US" altLang="ko-KR" dirty="0"/>
              <a:t>Named after Custer, who died at Little Big Horn because he arrived a couple of days too early</a:t>
            </a:r>
          </a:p>
        </p:txBody>
      </p:sp>
      <p:pic>
        <p:nvPicPr>
          <p:cNvPr id="978950"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43800" y="990600"/>
            <a:ext cx="2590800" cy="1687513"/>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2239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78947">
                                            <p:txEl>
                                              <p:pRg st="0" end="0"/>
                                            </p:txEl>
                                          </p:spTgt>
                                        </p:tgtEl>
                                        <p:attrNameLst>
                                          <p:attrName>style.visibility</p:attrName>
                                        </p:attrNameLst>
                                      </p:cBhvr>
                                      <p:to>
                                        <p:strVal val="visible"/>
                                      </p:to>
                                    </p:set>
                                    <p:anim calcmode="lin" valueType="num">
                                      <p:cBhvr additive="base">
                                        <p:cTn id="7" dur="500" fill="hold"/>
                                        <p:tgtEl>
                                          <p:spTgt spid="97894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7894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78947">
                                            <p:txEl>
                                              <p:pRg st="1" end="1"/>
                                            </p:txEl>
                                          </p:spTgt>
                                        </p:tgtEl>
                                        <p:attrNameLst>
                                          <p:attrName>style.visibility</p:attrName>
                                        </p:attrNameLst>
                                      </p:cBhvr>
                                      <p:to>
                                        <p:strVal val="visible"/>
                                      </p:to>
                                    </p:set>
                                    <p:anim calcmode="lin" valueType="num">
                                      <p:cBhvr additive="base">
                                        <p:cTn id="11" dur="500" fill="hold"/>
                                        <p:tgtEl>
                                          <p:spTgt spid="97894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7894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78947">
                                            <p:txEl>
                                              <p:pRg st="2" end="2"/>
                                            </p:txEl>
                                          </p:spTgt>
                                        </p:tgtEl>
                                        <p:attrNameLst>
                                          <p:attrName>style.visibility</p:attrName>
                                        </p:attrNameLst>
                                      </p:cBhvr>
                                      <p:to>
                                        <p:strVal val="visible"/>
                                      </p:to>
                                    </p:set>
                                    <p:anim calcmode="lin" valueType="num">
                                      <p:cBhvr additive="base">
                                        <p:cTn id="15" dur="500" fill="hold"/>
                                        <p:tgtEl>
                                          <p:spTgt spid="978947">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97894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78947">
                                            <p:txEl>
                                              <p:pRg st="3" end="3"/>
                                            </p:txEl>
                                          </p:spTgt>
                                        </p:tgtEl>
                                        <p:attrNameLst>
                                          <p:attrName>style.visibility</p:attrName>
                                        </p:attrNameLst>
                                      </p:cBhvr>
                                      <p:to>
                                        <p:strVal val="visible"/>
                                      </p:to>
                                    </p:set>
                                    <p:anim calcmode="lin" valueType="num">
                                      <p:cBhvr additive="base">
                                        <p:cTn id="19" dur="500" fill="hold"/>
                                        <p:tgtEl>
                                          <p:spTgt spid="97894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7894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8947">
                                            <p:txEl>
                                              <p:pRg st="4" end="4"/>
                                            </p:txEl>
                                          </p:spTgt>
                                        </p:tgtEl>
                                        <p:attrNameLst>
                                          <p:attrName>style.visibility</p:attrName>
                                        </p:attrNameLst>
                                      </p:cBhvr>
                                      <p:to>
                                        <p:strVal val="visible"/>
                                      </p:to>
                                    </p:set>
                                    <p:anim calcmode="lin" valueType="num">
                                      <p:cBhvr additive="base">
                                        <p:cTn id="23" dur="500" fill="hold"/>
                                        <p:tgtEl>
                                          <p:spTgt spid="978947">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978947">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978950"/>
                                        </p:tgtEl>
                                        <p:attrNameLst>
                                          <p:attrName>style.visibility</p:attrName>
                                        </p:attrNameLst>
                                      </p:cBhvr>
                                      <p:to>
                                        <p:strVal val="visible"/>
                                      </p:to>
                                    </p:set>
                                    <p:anim calcmode="lin" valueType="num">
                                      <p:cBhvr additive="base">
                                        <p:cTn id="27" dur="500" fill="hold"/>
                                        <p:tgtEl>
                                          <p:spTgt spid="978950"/>
                                        </p:tgtEl>
                                        <p:attrNameLst>
                                          <p:attrName>ppt_x</p:attrName>
                                        </p:attrNameLst>
                                      </p:cBhvr>
                                      <p:tavLst>
                                        <p:tav tm="0">
                                          <p:val>
                                            <p:strVal val="1+#ppt_w/2"/>
                                          </p:val>
                                        </p:tav>
                                        <p:tav tm="100000">
                                          <p:val>
                                            <p:strVal val="#ppt_x"/>
                                          </p:val>
                                        </p:tav>
                                      </p:tavLst>
                                    </p:anim>
                                    <p:anim calcmode="lin" valueType="num">
                                      <p:cBhvr additive="base">
                                        <p:cTn id="28" dur="500" fill="hold"/>
                                        <p:tgtEl>
                                          <p:spTgt spid="978950"/>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78947">
                                            <p:txEl>
                                              <p:pRg st="5" end="5"/>
                                            </p:txEl>
                                          </p:spTgt>
                                        </p:tgtEl>
                                        <p:attrNameLst>
                                          <p:attrName>style.visibility</p:attrName>
                                        </p:attrNameLst>
                                      </p:cBhvr>
                                      <p:to>
                                        <p:strVal val="visible"/>
                                      </p:to>
                                    </p:set>
                                    <p:anim calcmode="lin" valueType="num">
                                      <p:cBhvr additive="base">
                                        <p:cTn id="33" dur="500" fill="hold"/>
                                        <p:tgtEl>
                                          <p:spTgt spid="978947">
                                            <p:txEl>
                                              <p:pRg st="5" end="5"/>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978947">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978947">
                                            <p:txEl>
                                              <p:pRg st="6" end="6"/>
                                            </p:txEl>
                                          </p:spTgt>
                                        </p:tgtEl>
                                        <p:attrNameLst>
                                          <p:attrName>style.visibility</p:attrName>
                                        </p:attrNameLst>
                                      </p:cBhvr>
                                      <p:to>
                                        <p:strVal val="visible"/>
                                      </p:to>
                                    </p:set>
                                    <p:anim calcmode="lin" valueType="num">
                                      <p:cBhvr additive="base">
                                        <p:cTn id="37" dur="500" fill="hold"/>
                                        <p:tgtEl>
                                          <p:spTgt spid="978947">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978947">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978947">
                                            <p:txEl>
                                              <p:pRg st="7" end="7"/>
                                            </p:txEl>
                                          </p:spTgt>
                                        </p:tgtEl>
                                        <p:attrNameLst>
                                          <p:attrName>style.visibility</p:attrName>
                                        </p:attrNameLst>
                                      </p:cBhvr>
                                      <p:to>
                                        <p:strVal val="visible"/>
                                      </p:to>
                                    </p:set>
                                    <p:anim calcmode="lin" valueType="num">
                                      <p:cBhvr additive="base">
                                        <p:cTn id="41" dur="500" fill="hold"/>
                                        <p:tgtEl>
                                          <p:spTgt spid="978947">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97894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978947">
                                            <p:txEl>
                                              <p:pRg st="8" end="8"/>
                                            </p:txEl>
                                          </p:spTgt>
                                        </p:tgtEl>
                                        <p:attrNameLst>
                                          <p:attrName>style.visibility</p:attrName>
                                        </p:attrNameLst>
                                      </p:cBhvr>
                                      <p:to>
                                        <p:strVal val="visible"/>
                                      </p:to>
                                    </p:set>
                                    <p:anim calcmode="lin" valueType="num">
                                      <p:cBhvr additive="base">
                                        <p:cTn id="47" dur="500" fill="hold"/>
                                        <p:tgtEl>
                                          <p:spTgt spid="978947">
                                            <p:txEl>
                                              <p:pRg st="8" end="8"/>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97894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8947"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r>
              <a:rPr lang="en-US" altLang="ko-KR" dirty="0"/>
              <a:t>General’s Paradox (</a:t>
            </a:r>
            <a:r>
              <a:rPr lang="en-US" altLang="ko-KR" dirty="0" err="1"/>
              <a:t>con’t</a:t>
            </a:r>
            <a:r>
              <a:rPr lang="en-US" altLang="ko-KR" dirty="0"/>
              <a:t>)</a:t>
            </a:r>
          </a:p>
        </p:txBody>
      </p:sp>
      <p:sp>
        <p:nvSpPr>
          <p:cNvPr id="978947" name="Rectangle 3"/>
          <p:cNvSpPr>
            <a:spLocks noGrp="1" noChangeArrowheads="1"/>
          </p:cNvSpPr>
          <p:nvPr>
            <p:ph type="body" idx="1"/>
          </p:nvPr>
        </p:nvSpPr>
        <p:spPr>
          <a:xfrm>
            <a:off x="914400" y="762000"/>
            <a:ext cx="10058400" cy="5638800"/>
          </a:xfrm>
        </p:spPr>
        <p:txBody>
          <a:bodyPr>
            <a:normAutofit/>
          </a:bodyPr>
          <a:lstStyle/>
          <a:p>
            <a:r>
              <a:rPr lang="en-US" altLang="ko-KR" dirty="0"/>
              <a:t>Can messages over an unreliable network be used to guarantee two entities do something simultaneously?</a:t>
            </a:r>
          </a:p>
          <a:p>
            <a:pPr lvl="1"/>
            <a:r>
              <a:rPr lang="en-US" altLang="ko-KR" dirty="0"/>
              <a:t>Remarkably, “no”, even if all messages get through</a:t>
            </a:r>
          </a:p>
          <a:p>
            <a:pPr lvl="1"/>
            <a:endParaRPr lang="en-US" altLang="ko-KR" dirty="0"/>
          </a:p>
          <a:p>
            <a:pPr lvl="1"/>
            <a:endParaRPr lang="en-US" altLang="ko-KR" dirty="0"/>
          </a:p>
          <a:p>
            <a:pPr lvl="1"/>
            <a:endParaRPr lang="en-US" altLang="ko-KR" dirty="0"/>
          </a:p>
          <a:p>
            <a:pPr lvl="1"/>
            <a:endParaRPr lang="en-US" altLang="ko-KR" dirty="0"/>
          </a:p>
          <a:p>
            <a:pPr lvl="1"/>
            <a:endParaRPr lang="en-US" altLang="ko-KR" dirty="0"/>
          </a:p>
          <a:p>
            <a:pPr lvl="1"/>
            <a:endParaRPr lang="en-US" altLang="ko-KR" dirty="0"/>
          </a:p>
          <a:p>
            <a:pPr lvl="1"/>
            <a:r>
              <a:rPr lang="en-US" altLang="ko-KR" dirty="0"/>
              <a:t>No way to be sure last message gets through!</a:t>
            </a:r>
          </a:p>
          <a:p>
            <a:pPr lvl="1"/>
            <a:r>
              <a:rPr lang="en-US" altLang="ko-KR" dirty="0"/>
              <a:t>In real life, use radio for simultaneous (out of band) communication</a:t>
            </a:r>
          </a:p>
          <a:p>
            <a:r>
              <a:rPr lang="en-US" altLang="ko-KR" dirty="0"/>
              <a:t>So, clearly, we need something other than simultaneity!</a:t>
            </a:r>
          </a:p>
        </p:txBody>
      </p:sp>
      <p:grpSp>
        <p:nvGrpSpPr>
          <p:cNvPr id="978968" name="Group 24"/>
          <p:cNvGrpSpPr>
            <a:grpSpLocks/>
          </p:cNvGrpSpPr>
          <p:nvPr/>
        </p:nvGrpSpPr>
        <p:grpSpPr bwMode="auto">
          <a:xfrm>
            <a:off x="4267201" y="3124204"/>
            <a:ext cx="2682875" cy="725488"/>
            <a:chOff x="1849" y="3464"/>
            <a:chExt cx="1690" cy="457"/>
          </a:xfrm>
        </p:grpSpPr>
        <p:sp>
          <p:nvSpPr>
            <p:cNvPr id="23570" name="Line 12"/>
            <p:cNvSpPr>
              <a:spLocks noChangeShapeType="1"/>
            </p:cNvSpPr>
            <p:nvPr/>
          </p:nvSpPr>
          <p:spPr bwMode="auto">
            <a:xfrm flipH="1">
              <a:off x="1849" y="3464"/>
              <a:ext cx="1608" cy="13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3571" name="Text Box 19"/>
            <p:cNvSpPr txBox="1">
              <a:spLocks noChangeArrowheads="1"/>
            </p:cNvSpPr>
            <p:nvPr/>
          </p:nvSpPr>
          <p:spPr bwMode="auto">
            <a:xfrm rot="21324669">
              <a:off x="1862" y="3515"/>
              <a:ext cx="1677" cy="406"/>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ko-KR" sz="1800" dirty="0">
                  <a:ea typeface="굴림" panose="020B0600000101010101" pitchFamily="34" charset="-127"/>
                </a:rPr>
                <a:t>Yeah, but what if you</a:t>
              </a:r>
            </a:p>
            <a:p>
              <a:pPr>
                <a:spcBef>
                  <a:spcPct val="0"/>
                </a:spcBef>
              </a:pPr>
              <a:r>
                <a:rPr lang="en-US" altLang="ko-KR" sz="1800" dirty="0">
                  <a:ea typeface="굴림" panose="020B0600000101010101" pitchFamily="34" charset="-127"/>
                </a:rPr>
                <a:t>Don’t get this </a:t>
              </a:r>
              <a:r>
                <a:rPr lang="en-US" altLang="ko-KR" sz="1800" dirty="0" err="1">
                  <a:ea typeface="굴림" panose="020B0600000101010101" pitchFamily="34" charset="-127"/>
                </a:rPr>
                <a:t>ack</a:t>
              </a:r>
              <a:r>
                <a:rPr lang="en-US" altLang="ko-KR" sz="1800" dirty="0">
                  <a:ea typeface="굴림" panose="020B0600000101010101" pitchFamily="34" charset="-127"/>
                </a:rPr>
                <a:t>?</a:t>
              </a:r>
            </a:p>
          </p:txBody>
        </p:sp>
      </p:grpSp>
      <p:grpSp>
        <p:nvGrpSpPr>
          <p:cNvPr id="978969" name="Group 25"/>
          <p:cNvGrpSpPr>
            <a:grpSpLocks/>
          </p:cNvGrpSpPr>
          <p:nvPr/>
        </p:nvGrpSpPr>
        <p:grpSpPr bwMode="auto">
          <a:xfrm>
            <a:off x="3084512" y="2044701"/>
            <a:ext cx="5151438" cy="1509713"/>
            <a:chOff x="1104" y="2784"/>
            <a:chExt cx="3245" cy="951"/>
          </a:xfrm>
        </p:grpSpPr>
        <p:pic>
          <p:nvPicPr>
            <p:cNvPr id="23568"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12" y="2784"/>
              <a:ext cx="637" cy="95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9"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flipH="1">
              <a:off x="1104" y="2784"/>
              <a:ext cx="637" cy="95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78965" name="Group 21"/>
          <p:cNvGrpSpPr>
            <a:grpSpLocks/>
          </p:cNvGrpSpPr>
          <p:nvPr/>
        </p:nvGrpSpPr>
        <p:grpSpPr bwMode="auto">
          <a:xfrm>
            <a:off x="4267201" y="1995497"/>
            <a:ext cx="2651125" cy="552451"/>
            <a:chOff x="1849" y="2753"/>
            <a:chExt cx="1670" cy="348"/>
          </a:xfrm>
        </p:grpSpPr>
        <p:sp>
          <p:nvSpPr>
            <p:cNvPr id="23566" name="Line 9"/>
            <p:cNvSpPr>
              <a:spLocks noChangeShapeType="1"/>
            </p:cNvSpPr>
            <p:nvPr/>
          </p:nvSpPr>
          <p:spPr bwMode="auto">
            <a:xfrm>
              <a:off x="1849" y="2875"/>
              <a:ext cx="1670" cy="22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3567" name="Text Box 14"/>
            <p:cNvSpPr txBox="1">
              <a:spLocks noChangeArrowheads="1"/>
            </p:cNvSpPr>
            <p:nvPr/>
          </p:nvSpPr>
          <p:spPr bwMode="auto">
            <a:xfrm rot="460914">
              <a:off x="2259" y="2753"/>
              <a:ext cx="849"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800" dirty="0">
                  <a:ea typeface="굴림" panose="020B0600000101010101" pitchFamily="34" charset="-127"/>
                </a:rPr>
                <a:t>11 am ok?</a:t>
              </a:r>
            </a:p>
          </p:txBody>
        </p:sp>
      </p:grpSp>
      <p:grpSp>
        <p:nvGrpSpPr>
          <p:cNvPr id="978967" name="Group 23"/>
          <p:cNvGrpSpPr>
            <a:grpSpLocks/>
          </p:cNvGrpSpPr>
          <p:nvPr/>
        </p:nvGrpSpPr>
        <p:grpSpPr bwMode="auto">
          <a:xfrm>
            <a:off x="4267201" y="2643180"/>
            <a:ext cx="2651125" cy="481011"/>
            <a:chOff x="1849" y="3161"/>
            <a:chExt cx="1670" cy="303"/>
          </a:xfrm>
        </p:grpSpPr>
        <p:sp>
          <p:nvSpPr>
            <p:cNvPr id="23564" name="Line 11"/>
            <p:cNvSpPr>
              <a:spLocks noChangeShapeType="1"/>
            </p:cNvSpPr>
            <p:nvPr/>
          </p:nvSpPr>
          <p:spPr bwMode="auto">
            <a:xfrm>
              <a:off x="1849" y="3237"/>
              <a:ext cx="1670" cy="22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3565" name="Text Box 16"/>
            <p:cNvSpPr txBox="1">
              <a:spLocks noChangeArrowheads="1"/>
            </p:cNvSpPr>
            <p:nvPr/>
          </p:nvSpPr>
          <p:spPr bwMode="auto">
            <a:xfrm rot="460914">
              <a:off x="2385" y="3161"/>
              <a:ext cx="1023"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800" dirty="0">
                  <a:ea typeface="굴림" panose="020B0600000101010101" pitchFamily="34" charset="-127"/>
                </a:rPr>
                <a:t>So, 11 it is?</a:t>
              </a:r>
            </a:p>
          </p:txBody>
        </p:sp>
      </p:grpSp>
      <p:grpSp>
        <p:nvGrpSpPr>
          <p:cNvPr id="978966" name="Group 22"/>
          <p:cNvGrpSpPr>
            <a:grpSpLocks/>
          </p:cNvGrpSpPr>
          <p:nvPr/>
        </p:nvGrpSpPr>
        <p:grpSpPr bwMode="auto">
          <a:xfrm>
            <a:off x="4267200" y="2319349"/>
            <a:ext cx="2552700" cy="444501"/>
            <a:chOff x="1849" y="2957"/>
            <a:chExt cx="1608" cy="280"/>
          </a:xfrm>
        </p:grpSpPr>
        <p:sp>
          <p:nvSpPr>
            <p:cNvPr id="23562" name="Line 10"/>
            <p:cNvSpPr>
              <a:spLocks noChangeShapeType="1"/>
            </p:cNvSpPr>
            <p:nvPr/>
          </p:nvSpPr>
          <p:spPr bwMode="auto">
            <a:xfrm flipH="1">
              <a:off x="1849" y="3101"/>
              <a:ext cx="1608" cy="13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3563" name="Text Box 17"/>
            <p:cNvSpPr txBox="1">
              <a:spLocks noChangeArrowheads="1"/>
            </p:cNvSpPr>
            <p:nvPr/>
          </p:nvSpPr>
          <p:spPr bwMode="auto">
            <a:xfrm rot="21324669">
              <a:off x="1949" y="2957"/>
              <a:ext cx="1121"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800" dirty="0">
                  <a:ea typeface="굴림" panose="020B0600000101010101" pitchFamily="34" charset="-127"/>
                </a:rPr>
                <a:t>Yes, 11 works</a:t>
              </a:r>
            </a:p>
          </p:txBody>
        </p:sp>
      </p:grpSp>
      <p:grpSp>
        <p:nvGrpSpPr>
          <p:cNvPr id="20" name="Group 19"/>
          <p:cNvGrpSpPr/>
          <p:nvPr/>
        </p:nvGrpSpPr>
        <p:grpSpPr>
          <a:xfrm>
            <a:off x="4983162" y="3276600"/>
            <a:ext cx="1219200" cy="609600"/>
            <a:chOff x="3429000" y="5410200"/>
            <a:chExt cx="1219200" cy="609600"/>
          </a:xfrm>
        </p:grpSpPr>
        <p:cxnSp>
          <p:nvCxnSpPr>
            <p:cNvPr id="21" name="Straight Connector 20"/>
            <p:cNvCxnSpPr/>
            <p:nvPr/>
          </p:nvCxnSpPr>
          <p:spPr bwMode="auto">
            <a:xfrm>
              <a:off x="3429000" y="5410200"/>
              <a:ext cx="1219200" cy="609600"/>
            </a:xfrm>
            <a:prstGeom prst="line">
              <a:avLst/>
            </a:prstGeom>
            <a:solidFill>
              <a:schemeClr val="bg1"/>
            </a:solidFill>
            <a:ln w="5715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flipV="1">
              <a:off x="3429000" y="5410200"/>
              <a:ext cx="990600" cy="609600"/>
            </a:xfrm>
            <a:prstGeom prst="line">
              <a:avLst/>
            </a:prstGeom>
            <a:solidFill>
              <a:schemeClr val="bg1"/>
            </a:solidFill>
            <a:ln w="5715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grpSp>
        <p:nvGrpSpPr>
          <p:cNvPr id="23" name="Group 22"/>
          <p:cNvGrpSpPr/>
          <p:nvPr/>
        </p:nvGrpSpPr>
        <p:grpSpPr>
          <a:xfrm>
            <a:off x="5287962" y="2667000"/>
            <a:ext cx="1219200" cy="609600"/>
            <a:chOff x="3429000" y="5410200"/>
            <a:chExt cx="1219200" cy="609600"/>
          </a:xfrm>
        </p:grpSpPr>
        <p:cxnSp>
          <p:nvCxnSpPr>
            <p:cNvPr id="24" name="Straight Connector 23"/>
            <p:cNvCxnSpPr/>
            <p:nvPr/>
          </p:nvCxnSpPr>
          <p:spPr bwMode="auto">
            <a:xfrm>
              <a:off x="3429000" y="5410200"/>
              <a:ext cx="1219200" cy="609600"/>
            </a:xfrm>
            <a:prstGeom prst="line">
              <a:avLst/>
            </a:prstGeom>
            <a:solidFill>
              <a:schemeClr val="bg1"/>
            </a:solidFill>
            <a:ln w="5715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flipV="1">
              <a:off x="3429000" y="5410200"/>
              <a:ext cx="990600" cy="609600"/>
            </a:xfrm>
            <a:prstGeom prst="line">
              <a:avLst/>
            </a:prstGeom>
            <a:solidFill>
              <a:schemeClr val="bg1"/>
            </a:solidFill>
            <a:ln w="5715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52388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78947">
                                            <p:txEl>
                                              <p:pRg st="0" end="0"/>
                                            </p:txEl>
                                          </p:spTgt>
                                        </p:tgtEl>
                                        <p:attrNameLst>
                                          <p:attrName>style.visibility</p:attrName>
                                        </p:attrNameLst>
                                      </p:cBhvr>
                                      <p:to>
                                        <p:strVal val="visible"/>
                                      </p:to>
                                    </p:set>
                                    <p:anim calcmode="lin" valueType="num">
                                      <p:cBhvr additive="base">
                                        <p:cTn id="7" dur="500" fill="hold"/>
                                        <p:tgtEl>
                                          <p:spTgt spid="97894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789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78947">
                                            <p:txEl>
                                              <p:pRg st="1" end="1"/>
                                            </p:txEl>
                                          </p:spTgt>
                                        </p:tgtEl>
                                        <p:attrNameLst>
                                          <p:attrName>style.visibility</p:attrName>
                                        </p:attrNameLst>
                                      </p:cBhvr>
                                      <p:to>
                                        <p:strVal val="visible"/>
                                      </p:to>
                                    </p:set>
                                    <p:anim calcmode="lin" valueType="num">
                                      <p:cBhvr additive="base">
                                        <p:cTn id="13" dur="500" fill="hold"/>
                                        <p:tgtEl>
                                          <p:spTgt spid="97894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789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7896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978965"/>
                                        </p:tgtEl>
                                        <p:attrNameLst>
                                          <p:attrName>style.visibility</p:attrName>
                                        </p:attrNameLst>
                                      </p:cBhvr>
                                      <p:to>
                                        <p:strVal val="visible"/>
                                      </p:to>
                                    </p:set>
                                    <p:animEffect transition="in" filter="wipe(left)">
                                      <p:cBhvr>
                                        <p:cTn id="23" dur="500"/>
                                        <p:tgtEl>
                                          <p:spTgt spid="97896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2" fill="hold" nodeType="clickEffect">
                                  <p:stCondLst>
                                    <p:cond delay="0"/>
                                  </p:stCondLst>
                                  <p:childTnLst>
                                    <p:set>
                                      <p:cBhvr>
                                        <p:cTn id="27" dur="1" fill="hold">
                                          <p:stCondLst>
                                            <p:cond delay="0"/>
                                          </p:stCondLst>
                                        </p:cTn>
                                        <p:tgtEl>
                                          <p:spTgt spid="978966"/>
                                        </p:tgtEl>
                                        <p:attrNameLst>
                                          <p:attrName>style.visibility</p:attrName>
                                        </p:attrNameLst>
                                      </p:cBhvr>
                                      <p:to>
                                        <p:strVal val="visible"/>
                                      </p:to>
                                    </p:set>
                                    <p:animEffect transition="in" filter="wipe(right)">
                                      <p:cBhvr>
                                        <p:cTn id="28" dur="500"/>
                                        <p:tgtEl>
                                          <p:spTgt spid="97896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978967"/>
                                        </p:tgtEl>
                                        <p:attrNameLst>
                                          <p:attrName>style.visibility</p:attrName>
                                        </p:attrNameLst>
                                      </p:cBhvr>
                                      <p:to>
                                        <p:strVal val="visible"/>
                                      </p:to>
                                    </p:set>
                                    <p:animEffect transition="in" filter="wipe(left)">
                                      <p:cBhvr>
                                        <p:cTn id="33" dur="500"/>
                                        <p:tgtEl>
                                          <p:spTgt spid="97896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2" fill="hold" nodeType="clickEffect">
                                  <p:stCondLst>
                                    <p:cond delay="0"/>
                                  </p:stCondLst>
                                  <p:childTnLst>
                                    <p:set>
                                      <p:cBhvr>
                                        <p:cTn id="37" dur="1" fill="hold">
                                          <p:stCondLst>
                                            <p:cond delay="0"/>
                                          </p:stCondLst>
                                        </p:cTn>
                                        <p:tgtEl>
                                          <p:spTgt spid="978968"/>
                                        </p:tgtEl>
                                        <p:attrNameLst>
                                          <p:attrName>style.visibility</p:attrName>
                                        </p:attrNameLst>
                                      </p:cBhvr>
                                      <p:to>
                                        <p:strVal val="visible"/>
                                      </p:to>
                                    </p:set>
                                    <p:animEffect transition="in" filter="wipe(right)">
                                      <p:cBhvr>
                                        <p:cTn id="38" dur="500"/>
                                        <p:tgtEl>
                                          <p:spTgt spid="97896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978947">
                                            <p:txEl>
                                              <p:pRg st="8" end="8"/>
                                            </p:txEl>
                                          </p:spTgt>
                                        </p:tgtEl>
                                        <p:attrNameLst>
                                          <p:attrName>style.visibility</p:attrName>
                                        </p:attrNameLst>
                                      </p:cBhvr>
                                      <p:to>
                                        <p:strVal val="visible"/>
                                      </p:to>
                                    </p:set>
                                    <p:anim calcmode="lin" valueType="num">
                                      <p:cBhvr additive="base">
                                        <p:cTn id="43" dur="500" fill="hold"/>
                                        <p:tgtEl>
                                          <p:spTgt spid="978947">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978947">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978947">
                                            <p:txEl>
                                              <p:pRg st="9" end="9"/>
                                            </p:txEl>
                                          </p:spTgt>
                                        </p:tgtEl>
                                        <p:attrNameLst>
                                          <p:attrName>style.visibility</p:attrName>
                                        </p:attrNameLst>
                                      </p:cBhvr>
                                      <p:to>
                                        <p:strVal val="visible"/>
                                      </p:to>
                                    </p:set>
                                    <p:anim calcmode="lin" valueType="num">
                                      <p:cBhvr additive="base">
                                        <p:cTn id="47" dur="500" fill="hold"/>
                                        <p:tgtEl>
                                          <p:spTgt spid="978947">
                                            <p:txEl>
                                              <p:pRg st="9" end="9"/>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97894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978947">
                                            <p:txEl>
                                              <p:pRg st="10" end="10"/>
                                            </p:txEl>
                                          </p:spTgt>
                                        </p:tgtEl>
                                        <p:attrNameLst>
                                          <p:attrName>style.visibility</p:attrName>
                                        </p:attrNameLst>
                                      </p:cBhvr>
                                      <p:to>
                                        <p:strVal val="visible"/>
                                      </p:to>
                                    </p:set>
                                    <p:anim calcmode="lin" valueType="num">
                                      <p:cBhvr additive="base">
                                        <p:cTn id="53" dur="500" fill="hold"/>
                                        <p:tgtEl>
                                          <p:spTgt spid="978947">
                                            <p:txEl>
                                              <p:pRg st="10" end="1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978947">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20"/>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8947"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r>
              <a:rPr lang="en-US" altLang="ko-KR">
                <a:ea typeface="굴림" panose="020B0600000101010101" pitchFamily="34" charset="-127"/>
              </a:rPr>
              <a:t>Two-Phase Commit</a:t>
            </a:r>
          </a:p>
        </p:txBody>
      </p:sp>
      <p:sp>
        <p:nvSpPr>
          <p:cNvPr id="980997" name="Rectangle 5"/>
          <p:cNvSpPr>
            <a:spLocks noGrp="1" noChangeArrowheads="1"/>
          </p:cNvSpPr>
          <p:nvPr>
            <p:ph type="body" idx="1"/>
          </p:nvPr>
        </p:nvSpPr>
        <p:spPr>
          <a:xfrm>
            <a:off x="609600" y="685800"/>
            <a:ext cx="9067800" cy="5464026"/>
          </a:xfrm>
        </p:spPr>
        <p:txBody>
          <a:bodyPr>
            <a:normAutofit/>
          </a:bodyPr>
          <a:lstStyle/>
          <a:p>
            <a:pPr>
              <a:lnSpc>
                <a:spcPct val="100000"/>
              </a:lnSpc>
              <a:spcBef>
                <a:spcPct val="0"/>
              </a:spcBef>
            </a:pPr>
            <a:r>
              <a:rPr lang="en-US" altLang="ko-KR" dirty="0">
                <a:ea typeface="굴림" panose="020B0600000101010101" pitchFamily="34" charset="-127"/>
              </a:rPr>
              <a:t>Since we can’t solve the General’s Paradox </a:t>
            </a:r>
            <a:br>
              <a:rPr lang="en-US" altLang="ko-KR" dirty="0">
                <a:ea typeface="굴림" panose="020B0600000101010101" pitchFamily="34" charset="-127"/>
              </a:rPr>
            </a:br>
            <a:r>
              <a:rPr lang="en-US" altLang="ko-KR" dirty="0">
                <a:ea typeface="굴림" panose="020B0600000101010101" pitchFamily="34" charset="-127"/>
              </a:rPr>
              <a:t>(i.e. simultaneous action), let’s solve a related problem</a:t>
            </a:r>
          </a:p>
          <a:p>
            <a:pPr lvl="1">
              <a:lnSpc>
                <a:spcPct val="100000"/>
              </a:lnSpc>
              <a:spcBef>
                <a:spcPct val="0"/>
              </a:spcBef>
            </a:pPr>
            <a:endParaRPr lang="en-US" altLang="ko-KR" sz="2000" dirty="0">
              <a:ea typeface="굴림" panose="020B0600000101010101" pitchFamily="34" charset="-127"/>
            </a:endParaRPr>
          </a:p>
          <a:p>
            <a:pPr>
              <a:lnSpc>
                <a:spcPct val="100000"/>
              </a:lnSpc>
              <a:spcBef>
                <a:spcPct val="0"/>
              </a:spcBef>
            </a:pPr>
            <a:r>
              <a:rPr lang="en-US" altLang="ko-KR" dirty="0">
                <a:solidFill>
                  <a:srgbClr val="FF0000"/>
                </a:solidFill>
                <a:ea typeface="굴림" panose="020B0600000101010101" pitchFamily="34" charset="-127"/>
              </a:rPr>
              <a:t>Distributed transaction</a:t>
            </a:r>
            <a:r>
              <a:rPr lang="en-US" altLang="ko-KR" dirty="0">
                <a:ea typeface="굴림" panose="020B0600000101010101" pitchFamily="34" charset="-127"/>
              </a:rPr>
              <a:t>: Two or more machines agree to do something, or not do it, </a:t>
            </a:r>
            <a:r>
              <a:rPr lang="en-US" altLang="ko-KR" dirty="0">
                <a:solidFill>
                  <a:srgbClr val="FF0000"/>
                </a:solidFill>
                <a:ea typeface="굴림" panose="020B0600000101010101" pitchFamily="34" charset="-127"/>
              </a:rPr>
              <a:t>atomically </a:t>
            </a:r>
          </a:p>
          <a:p>
            <a:pPr lvl="1">
              <a:lnSpc>
                <a:spcPct val="100000"/>
              </a:lnSpc>
              <a:spcBef>
                <a:spcPct val="0"/>
              </a:spcBef>
            </a:pPr>
            <a:r>
              <a:rPr lang="en-US" altLang="ko-KR" dirty="0">
                <a:solidFill>
                  <a:srgbClr val="FF0000"/>
                </a:solidFill>
                <a:ea typeface="굴림" panose="020B0600000101010101" pitchFamily="34" charset="-127"/>
              </a:rPr>
              <a:t>No constraints on time, just that it will eventually happen!</a:t>
            </a:r>
          </a:p>
          <a:p>
            <a:pPr>
              <a:lnSpc>
                <a:spcPct val="100000"/>
              </a:lnSpc>
              <a:spcBef>
                <a:spcPct val="0"/>
              </a:spcBef>
            </a:pPr>
            <a:endParaRPr lang="en-US" altLang="ko-KR" dirty="0">
              <a:solidFill>
                <a:srgbClr val="262626"/>
              </a:solidFill>
              <a:ea typeface="굴림" panose="020B0600000101010101" pitchFamily="34" charset="-127"/>
            </a:endParaRPr>
          </a:p>
          <a:p>
            <a:pPr>
              <a:lnSpc>
                <a:spcPct val="100000"/>
              </a:lnSpc>
              <a:spcBef>
                <a:spcPct val="0"/>
              </a:spcBef>
            </a:pPr>
            <a:r>
              <a:rPr lang="en-US" altLang="ko-KR" dirty="0">
                <a:solidFill>
                  <a:srgbClr val="FF0000"/>
                </a:solidFill>
                <a:ea typeface="굴림" panose="020B0600000101010101" pitchFamily="34" charset="-127"/>
              </a:rPr>
              <a:t>Two-Phase Commit protocol</a:t>
            </a:r>
            <a:r>
              <a:rPr lang="en-US" altLang="ko-KR" dirty="0">
                <a:solidFill>
                  <a:srgbClr val="262626"/>
                </a:solidFill>
                <a:ea typeface="굴림" panose="020B0600000101010101" pitchFamily="34" charset="-127"/>
              </a:rPr>
              <a:t>: </a:t>
            </a:r>
            <a:r>
              <a:rPr lang="sv-SE" dirty="0"/>
              <a:t>Developed by Turing award winner Jim Gray </a:t>
            </a:r>
          </a:p>
          <a:p>
            <a:pPr lvl="1">
              <a:lnSpc>
                <a:spcPct val="100000"/>
              </a:lnSpc>
              <a:spcBef>
                <a:spcPct val="0"/>
              </a:spcBef>
            </a:pPr>
            <a:r>
              <a:rPr lang="sv-SE" dirty="0"/>
              <a:t>(first Berkeley CS PhD, 1969)</a:t>
            </a:r>
          </a:p>
          <a:p>
            <a:pPr lvl="1">
              <a:lnSpc>
                <a:spcPct val="100000"/>
              </a:lnSpc>
              <a:spcBef>
                <a:spcPct val="0"/>
              </a:spcBef>
            </a:pPr>
            <a:r>
              <a:rPr lang="sv-SE" dirty="0"/>
              <a:t>Many important DataBase breakthroughs also from Jim Gray</a:t>
            </a:r>
          </a:p>
        </p:txBody>
      </p:sp>
      <p:grpSp>
        <p:nvGrpSpPr>
          <p:cNvPr id="3" name="Group 2"/>
          <p:cNvGrpSpPr/>
          <p:nvPr/>
        </p:nvGrpSpPr>
        <p:grpSpPr>
          <a:xfrm>
            <a:off x="9753600" y="1371600"/>
            <a:ext cx="2123982" cy="3482826"/>
            <a:chOff x="6858000" y="762000"/>
            <a:chExt cx="2123982" cy="3482826"/>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8000" y="762000"/>
              <a:ext cx="2123982" cy="3037294"/>
            </a:xfrm>
            <a:prstGeom prst="rect">
              <a:avLst/>
            </a:prstGeom>
          </p:spPr>
        </p:pic>
        <p:sp>
          <p:nvSpPr>
            <p:cNvPr id="5" name="Text Box 6"/>
            <p:cNvSpPr txBox="1">
              <a:spLocks noChangeArrowheads="1"/>
            </p:cNvSpPr>
            <p:nvPr/>
          </p:nvSpPr>
          <p:spPr bwMode="auto">
            <a:xfrm>
              <a:off x="7030991" y="3875494"/>
              <a:ext cx="1778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pPr>
              <a:r>
                <a:rPr lang="en-US" dirty="0"/>
                <a:t>Jim Gray</a:t>
              </a:r>
            </a:p>
          </p:txBody>
        </p:sp>
      </p:grpSp>
    </p:spTree>
    <p:extLst>
      <p:ext uri="{BB962C8B-B14F-4D97-AF65-F5344CB8AC3E}">
        <p14:creationId xmlns:p14="http://schemas.microsoft.com/office/powerpoint/2010/main" val="2430361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09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099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8099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8099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8099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80997">
                                            <p:txEl>
                                              <p:pRg st="7" end="7"/>
                                            </p:txEl>
                                          </p:spTgt>
                                        </p:tgtEl>
                                        <p:attrNameLst>
                                          <p:attrName>style.visibility</p:attrName>
                                        </p:attrNameLst>
                                      </p:cBhvr>
                                      <p:to>
                                        <p:strVal val="visible"/>
                                      </p:to>
                                    </p:set>
                                  </p:childTnLst>
                                </p:cTn>
                              </p:par>
                              <p:par>
                                <p:cTn id="21" presetID="2" presetClass="entr" presetSubtype="8"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0997"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r>
              <a:rPr lang="en-US" altLang="ko-KR" dirty="0">
                <a:ea typeface="굴림" panose="020B0600000101010101" pitchFamily="34" charset="-127"/>
              </a:rPr>
              <a:t>Two-Phase Commit Protocol</a:t>
            </a:r>
          </a:p>
        </p:txBody>
      </p:sp>
      <p:sp>
        <p:nvSpPr>
          <p:cNvPr id="980997" name="Rectangle 5"/>
          <p:cNvSpPr>
            <a:spLocks noGrp="1" noChangeArrowheads="1"/>
          </p:cNvSpPr>
          <p:nvPr>
            <p:ph type="body" idx="1"/>
          </p:nvPr>
        </p:nvSpPr>
        <p:spPr>
          <a:xfrm>
            <a:off x="685800" y="685800"/>
            <a:ext cx="11125200" cy="5867400"/>
          </a:xfrm>
        </p:spPr>
        <p:txBody>
          <a:bodyPr>
            <a:normAutofit/>
          </a:bodyPr>
          <a:lstStyle/>
          <a:p>
            <a:pPr>
              <a:lnSpc>
                <a:spcPct val="100000"/>
              </a:lnSpc>
              <a:spcBef>
                <a:spcPct val="0"/>
              </a:spcBef>
            </a:pPr>
            <a:r>
              <a:rPr lang="en-US" altLang="ko-KR" dirty="0">
                <a:solidFill>
                  <a:srgbClr val="FF0000"/>
                </a:solidFill>
                <a:ea typeface="굴림" panose="020B0600000101010101" pitchFamily="34" charset="-127"/>
              </a:rPr>
              <a:t>Persistent</a:t>
            </a:r>
            <a:r>
              <a:rPr lang="en-US" altLang="ko-KR" dirty="0">
                <a:ea typeface="굴림" panose="020B0600000101010101" pitchFamily="34" charset="-127"/>
              </a:rPr>
              <a:t> </a:t>
            </a:r>
            <a:r>
              <a:rPr lang="en-US" altLang="ko-KR" dirty="0">
                <a:solidFill>
                  <a:srgbClr val="FF0000"/>
                </a:solidFill>
                <a:ea typeface="굴림" panose="020B0600000101010101" pitchFamily="34" charset="-127"/>
              </a:rPr>
              <a:t>stable log</a:t>
            </a:r>
            <a:r>
              <a:rPr lang="en-US" altLang="ko-KR" dirty="0">
                <a:ea typeface="굴림" panose="020B0600000101010101" pitchFamily="34" charset="-127"/>
              </a:rPr>
              <a:t> </a:t>
            </a:r>
            <a:r>
              <a:rPr lang="en-US" altLang="ko-KR" dirty="0">
                <a:solidFill>
                  <a:srgbClr val="FF0000"/>
                </a:solidFill>
                <a:ea typeface="굴림" panose="020B0600000101010101" pitchFamily="34" charset="-127"/>
              </a:rPr>
              <a:t>on each machine</a:t>
            </a:r>
            <a:r>
              <a:rPr lang="en-US" altLang="ko-KR" dirty="0">
                <a:ea typeface="굴림" panose="020B0600000101010101" pitchFamily="34" charset="-127"/>
              </a:rPr>
              <a:t>: keep track of whether commit has happened</a:t>
            </a:r>
          </a:p>
          <a:p>
            <a:pPr lvl="1">
              <a:lnSpc>
                <a:spcPct val="100000"/>
              </a:lnSpc>
              <a:spcBef>
                <a:spcPct val="0"/>
              </a:spcBef>
            </a:pPr>
            <a:r>
              <a:rPr lang="en-US" altLang="ko-KR" dirty="0">
                <a:ea typeface="굴림" panose="020B0600000101010101" pitchFamily="34" charset="-127"/>
              </a:rPr>
              <a:t>If a machine crashes, when it wakes up it first checks its log to recover state of world at time of crash</a:t>
            </a:r>
          </a:p>
          <a:p>
            <a:pPr>
              <a:lnSpc>
                <a:spcPct val="100000"/>
              </a:lnSpc>
              <a:spcBef>
                <a:spcPct val="0"/>
              </a:spcBef>
            </a:pPr>
            <a:r>
              <a:rPr lang="en-US" altLang="ko-KR" dirty="0">
                <a:solidFill>
                  <a:srgbClr val="FF0000"/>
                </a:solidFill>
                <a:ea typeface="굴림" panose="020B0600000101010101" pitchFamily="34" charset="-127"/>
              </a:rPr>
              <a:t>Prepare Phase</a:t>
            </a:r>
            <a:r>
              <a:rPr lang="en-US" altLang="ko-KR" dirty="0">
                <a:ea typeface="굴림" panose="020B0600000101010101" pitchFamily="34" charset="-127"/>
              </a:rPr>
              <a:t>:</a:t>
            </a:r>
          </a:p>
          <a:p>
            <a:pPr lvl="1">
              <a:lnSpc>
                <a:spcPct val="100000"/>
              </a:lnSpc>
              <a:spcBef>
                <a:spcPct val="0"/>
              </a:spcBef>
            </a:pPr>
            <a:r>
              <a:rPr lang="en-US" altLang="ko-KR" dirty="0">
                <a:ea typeface="굴림" panose="020B0600000101010101" pitchFamily="34" charset="-127"/>
              </a:rPr>
              <a:t>The global coordinator requests that all participants will promise to commit or </a:t>
            </a:r>
            <a:r>
              <a:rPr lang="en-US" altLang="ko-KR" dirty="0">
                <a:solidFill>
                  <a:srgbClr val="FF0000"/>
                </a:solidFill>
                <a:ea typeface="굴림" panose="020B0600000101010101" pitchFamily="34" charset="-127"/>
              </a:rPr>
              <a:t>rollback</a:t>
            </a:r>
            <a:r>
              <a:rPr lang="en-US" altLang="ko-KR" dirty="0">
                <a:ea typeface="굴림" panose="020B0600000101010101" pitchFamily="34" charset="-127"/>
              </a:rPr>
              <a:t> the </a:t>
            </a:r>
            <a:r>
              <a:rPr lang="en-US" altLang="ko-KR" dirty="0">
                <a:solidFill>
                  <a:srgbClr val="FF0000"/>
                </a:solidFill>
                <a:ea typeface="굴림" panose="020B0600000101010101" pitchFamily="34" charset="-127"/>
              </a:rPr>
              <a:t>transaction</a:t>
            </a:r>
          </a:p>
          <a:p>
            <a:pPr lvl="1">
              <a:lnSpc>
                <a:spcPct val="100000"/>
              </a:lnSpc>
              <a:spcBef>
                <a:spcPct val="0"/>
              </a:spcBef>
            </a:pPr>
            <a:r>
              <a:rPr lang="en-US" altLang="ko-KR" dirty="0">
                <a:ea typeface="굴림" panose="020B0600000101010101" pitchFamily="34" charset="-127"/>
              </a:rPr>
              <a:t>Participants record promise in log, then acknowledge</a:t>
            </a:r>
          </a:p>
          <a:p>
            <a:pPr lvl="1">
              <a:lnSpc>
                <a:spcPct val="100000"/>
              </a:lnSpc>
              <a:spcBef>
                <a:spcPct val="0"/>
              </a:spcBef>
            </a:pPr>
            <a:r>
              <a:rPr lang="en-US" altLang="ko-KR" dirty="0">
                <a:ea typeface="굴림" panose="020B0600000101010101" pitchFamily="34" charset="-127"/>
              </a:rPr>
              <a:t>If anyone votes to abort, coordinator writes </a:t>
            </a:r>
            <a:r>
              <a:rPr lang="en-US" dirty="0">
                <a:latin typeface="Consolas" charset="0"/>
                <a:ea typeface="Consolas" charset="0"/>
                <a:cs typeface="Consolas" charset="0"/>
              </a:rPr>
              <a:t>"</a:t>
            </a:r>
            <a:r>
              <a:rPr lang="en-US" altLang="ko-KR" dirty="0">
                <a:latin typeface="Consolas" charset="0"/>
                <a:ea typeface="Consolas" charset="0"/>
                <a:cs typeface="Consolas" charset="0"/>
              </a:rPr>
              <a:t>Abort</a:t>
            </a:r>
            <a:r>
              <a:rPr lang="en-US" dirty="0">
                <a:latin typeface="Consolas" charset="0"/>
                <a:ea typeface="Consolas" charset="0"/>
                <a:cs typeface="Consolas" charset="0"/>
              </a:rPr>
              <a:t>" </a:t>
            </a:r>
            <a:r>
              <a:rPr lang="en-US" altLang="ko-KR" dirty="0">
                <a:ea typeface="굴림" panose="020B0600000101010101" pitchFamily="34" charset="-127"/>
              </a:rPr>
              <a:t>in its log and tells everyone to abort; each records </a:t>
            </a:r>
            <a:r>
              <a:rPr lang="en-US" dirty="0">
                <a:latin typeface="Consolas" charset="0"/>
                <a:ea typeface="Consolas" charset="0"/>
                <a:cs typeface="Consolas" charset="0"/>
              </a:rPr>
              <a:t>"</a:t>
            </a:r>
            <a:r>
              <a:rPr lang="en-US" altLang="ko-KR" dirty="0">
                <a:latin typeface="Consolas" charset="0"/>
                <a:ea typeface="Consolas" charset="0"/>
                <a:cs typeface="Consolas" charset="0"/>
              </a:rPr>
              <a:t>Abort</a:t>
            </a:r>
            <a:r>
              <a:rPr lang="en-US" dirty="0">
                <a:latin typeface="Consolas" charset="0"/>
                <a:ea typeface="Consolas" charset="0"/>
                <a:cs typeface="Consolas" charset="0"/>
              </a:rPr>
              <a:t>"</a:t>
            </a:r>
            <a:r>
              <a:rPr lang="en-US" altLang="ko-KR" dirty="0">
                <a:latin typeface="Consolas" charset="0"/>
                <a:ea typeface="Consolas" charset="0"/>
                <a:cs typeface="Consolas" charset="0"/>
              </a:rPr>
              <a:t> </a:t>
            </a:r>
            <a:r>
              <a:rPr lang="en-US" altLang="ko-KR" dirty="0">
                <a:ea typeface="굴림" panose="020B0600000101010101" pitchFamily="34" charset="-127"/>
              </a:rPr>
              <a:t>in log</a:t>
            </a:r>
          </a:p>
          <a:p>
            <a:pPr>
              <a:lnSpc>
                <a:spcPct val="100000"/>
              </a:lnSpc>
              <a:spcBef>
                <a:spcPct val="0"/>
              </a:spcBef>
            </a:pPr>
            <a:r>
              <a:rPr lang="en-US" altLang="ko-KR" dirty="0">
                <a:solidFill>
                  <a:srgbClr val="FF0000"/>
                </a:solidFill>
                <a:ea typeface="굴림" panose="020B0600000101010101" pitchFamily="34" charset="-127"/>
              </a:rPr>
              <a:t>Commit Phase</a:t>
            </a:r>
            <a:r>
              <a:rPr lang="en-US" altLang="ko-KR" dirty="0">
                <a:ea typeface="굴림" panose="020B0600000101010101" pitchFamily="34" charset="-127"/>
              </a:rPr>
              <a:t>:</a:t>
            </a:r>
          </a:p>
          <a:p>
            <a:pPr lvl="1">
              <a:lnSpc>
                <a:spcPct val="100000"/>
              </a:lnSpc>
              <a:spcBef>
                <a:spcPct val="0"/>
              </a:spcBef>
            </a:pPr>
            <a:r>
              <a:rPr lang="en-US" altLang="ko-KR" dirty="0">
                <a:ea typeface="굴림" panose="020B0600000101010101" pitchFamily="34" charset="-127"/>
              </a:rPr>
              <a:t>After all participants respond that they are prepared, then the coordinator writes </a:t>
            </a:r>
            <a:r>
              <a:rPr lang="en-US" dirty="0">
                <a:latin typeface="Consolas" charset="0"/>
                <a:ea typeface="Consolas" charset="0"/>
                <a:cs typeface="Consolas" charset="0"/>
              </a:rPr>
              <a:t>"</a:t>
            </a:r>
            <a:r>
              <a:rPr lang="en-US" altLang="ko-KR" dirty="0">
                <a:latin typeface="Consolas" charset="0"/>
                <a:ea typeface="Consolas" charset="0"/>
                <a:cs typeface="Consolas" charset="0"/>
              </a:rPr>
              <a:t>Commit</a:t>
            </a:r>
            <a:r>
              <a:rPr lang="en-US" dirty="0">
                <a:latin typeface="Consolas" charset="0"/>
                <a:ea typeface="Consolas" charset="0"/>
                <a:cs typeface="Consolas" charset="0"/>
              </a:rPr>
              <a:t>"</a:t>
            </a:r>
            <a:r>
              <a:rPr lang="en-US" altLang="ko-KR" dirty="0">
                <a:latin typeface="Consolas" charset="0"/>
                <a:ea typeface="Consolas" charset="0"/>
                <a:cs typeface="Consolas" charset="0"/>
              </a:rPr>
              <a:t> </a:t>
            </a:r>
            <a:r>
              <a:rPr lang="en-US" altLang="ko-KR" dirty="0">
                <a:ea typeface="굴림" panose="020B0600000101010101" pitchFamily="34" charset="-127"/>
              </a:rPr>
              <a:t>to its log</a:t>
            </a:r>
          </a:p>
          <a:p>
            <a:pPr lvl="1">
              <a:lnSpc>
                <a:spcPct val="100000"/>
              </a:lnSpc>
              <a:spcBef>
                <a:spcPct val="0"/>
              </a:spcBef>
            </a:pPr>
            <a:r>
              <a:rPr lang="en-US" altLang="ko-KR" dirty="0">
                <a:ea typeface="굴림" panose="020B0600000101010101" pitchFamily="34" charset="-127"/>
              </a:rPr>
              <a:t>Then asks all nodes to commit; they respond with ACK</a:t>
            </a:r>
          </a:p>
          <a:p>
            <a:pPr lvl="1">
              <a:lnSpc>
                <a:spcPct val="100000"/>
              </a:lnSpc>
              <a:spcBef>
                <a:spcPct val="0"/>
              </a:spcBef>
            </a:pPr>
            <a:r>
              <a:rPr lang="en-US" altLang="ko-KR" dirty="0">
                <a:ea typeface="굴림" panose="020B0600000101010101" pitchFamily="34" charset="-127"/>
              </a:rPr>
              <a:t>After receive ACKs, coordinator writes </a:t>
            </a:r>
            <a:r>
              <a:rPr lang="en-US" dirty="0">
                <a:latin typeface="Consolas" charset="0"/>
                <a:ea typeface="Consolas" charset="0"/>
                <a:cs typeface="Consolas" charset="0"/>
              </a:rPr>
              <a:t>"</a:t>
            </a:r>
            <a:r>
              <a:rPr lang="en-US" altLang="ko-KR" dirty="0">
                <a:latin typeface="Consolas" charset="0"/>
                <a:ea typeface="Consolas" charset="0"/>
                <a:cs typeface="Consolas" charset="0"/>
              </a:rPr>
              <a:t>Got Commit</a:t>
            </a:r>
            <a:r>
              <a:rPr lang="en-US" dirty="0">
                <a:latin typeface="Consolas" charset="0"/>
                <a:ea typeface="Consolas" charset="0"/>
                <a:cs typeface="Consolas" charset="0"/>
              </a:rPr>
              <a:t>"</a:t>
            </a:r>
            <a:r>
              <a:rPr lang="en-US" altLang="ko-KR" dirty="0">
                <a:latin typeface="Consolas" charset="0"/>
                <a:ea typeface="Consolas" charset="0"/>
                <a:cs typeface="Consolas" charset="0"/>
              </a:rPr>
              <a:t> </a:t>
            </a:r>
            <a:r>
              <a:rPr lang="en-US" altLang="ko-KR" dirty="0">
                <a:ea typeface="굴림" panose="020B0600000101010101" pitchFamily="34" charset="-127"/>
              </a:rPr>
              <a:t>to log</a:t>
            </a:r>
          </a:p>
          <a:p>
            <a:pPr>
              <a:lnSpc>
                <a:spcPct val="100000"/>
              </a:lnSpc>
              <a:spcBef>
                <a:spcPct val="0"/>
              </a:spcBef>
            </a:pPr>
            <a:r>
              <a:rPr lang="en-US" altLang="ko-KR" dirty="0">
                <a:ea typeface="굴림" panose="020B0600000101010101" pitchFamily="34" charset="-127"/>
              </a:rPr>
              <a:t>Log used to guarantee that all machines either commit or don’t</a:t>
            </a:r>
          </a:p>
        </p:txBody>
      </p:sp>
    </p:spTree>
    <p:extLst>
      <p:ext uri="{BB962C8B-B14F-4D97-AF65-F5344CB8AC3E}">
        <p14:creationId xmlns:p14="http://schemas.microsoft.com/office/powerpoint/2010/main" val="907313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099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099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8099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8099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8099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8099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8099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8099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8099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80997">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8099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099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sv-SE">
                <a:ea typeface="MS PGothic" charset="0"/>
              </a:rPr>
              <a:t>2PC Algorithm</a:t>
            </a:r>
            <a:endParaRPr lang="en-US">
              <a:ea typeface="MS PGothic" charset="0"/>
            </a:endParaRPr>
          </a:p>
        </p:txBody>
      </p:sp>
      <p:sp>
        <p:nvSpPr>
          <p:cNvPr id="57346" name="Content Placeholder 2"/>
          <p:cNvSpPr>
            <a:spLocks noGrp="1"/>
          </p:cNvSpPr>
          <p:nvPr>
            <p:ph idx="1"/>
          </p:nvPr>
        </p:nvSpPr>
        <p:spPr>
          <a:xfrm>
            <a:off x="571500" y="838200"/>
            <a:ext cx="11049000" cy="5943600"/>
          </a:xfrm>
        </p:spPr>
        <p:txBody>
          <a:bodyPr>
            <a:normAutofit/>
          </a:bodyPr>
          <a:lstStyle/>
          <a:p>
            <a:r>
              <a:rPr lang="en-US" dirty="0">
                <a:ea typeface="MS PGothic" charset="0"/>
              </a:rPr>
              <a:t>One coordinator </a:t>
            </a:r>
          </a:p>
          <a:p>
            <a:r>
              <a:rPr lang="en-US" dirty="0">
                <a:ea typeface="MS PGothic" charset="0"/>
              </a:rPr>
              <a:t>N workers (replicas) </a:t>
            </a:r>
          </a:p>
          <a:p>
            <a:r>
              <a:rPr lang="en-US" dirty="0">
                <a:ea typeface="MS PGothic" charset="0"/>
              </a:rPr>
              <a:t>High level algorithm description:</a:t>
            </a:r>
          </a:p>
          <a:p>
            <a:pPr lvl="1"/>
            <a:r>
              <a:rPr lang="en-US" dirty="0">
                <a:ea typeface="MS PGothic" charset="0"/>
              </a:rPr>
              <a:t>Coordinator asks all workers if they can commit</a:t>
            </a:r>
          </a:p>
          <a:p>
            <a:pPr lvl="1"/>
            <a:r>
              <a:rPr lang="en-US" dirty="0">
                <a:ea typeface="MS PGothic" charset="0"/>
              </a:rPr>
              <a:t>If all workers reply </a:t>
            </a:r>
            <a:r>
              <a:rPr lang="en-US" sz="2400" dirty="0">
                <a:ea typeface="MS PGothic" charset="0"/>
              </a:rPr>
              <a:t>“</a:t>
            </a:r>
            <a:r>
              <a:rPr lang="en-US" altLang="ja-JP" dirty="0">
                <a:solidFill>
                  <a:srgbClr val="FF0000"/>
                </a:solidFill>
                <a:latin typeface="Calibri"/>
                <a:ea typeface="MS PGothic" charset="0"/>
                <a:cs typeface="Calibri"/>
              </a:rPr>
              <a:t>VOTE-COMMIT</a:t>
            </a:r>
            <a:r>
              <a:rPr lang="en-US" dirty="0">
                <a:ea typeface="MS PGothic" charset="0"/>
              </a:rPr>
              <a:t>”</a:t>
            </a:r>
            <a:r>
              <a:rPr lang="en-US" altLang="ja-JP" dirty="0">
                <a:ea typeface="MS PGothic" charset="0"/>
              </a:rPr>
              <a:t>, then coordinator broadcasts </a:t>
            </a:r>
            <a:r>
              <a:rPr lang="en-US" sz="2400" dirty="0">
                <a:ea typeface="MS PGothic" charset="0"/>
              </a:rPr>
              <a:t>“</a:t>
            </a:r>
            <a:r>
              <a:rPr lang="en-US" altLang="ja-JP" dirty="0">
                <a:solidFill>
                  <a:srgbClr val="FF0000"/>
                </a:solidFill>
                <a:latin typeface="Calibri"/>
                <a:ea typeface="MS PGothic" charset="0"/>
                <a:cs typeface="Calibri"/>
              </a:rPr>
              <a:t>GLOBAL-COMMIT</a:t>
            </a:r>
            <a:r>
              <a:rPr lang="en-US" dirty="0">
                <a:ea typeface="MS PGothic" charset="0"/>
              </a:rPr>
              <a:t>”</a:t>
            </a:r>
            <a:r>
              <a:rPr lang="en-US" altLang="ja-JP" dirty="0">
                <a:ea typeface="MS PGothic" charset="0"/>
              </a:rPr>
              <a:t> </a:t>
            </a:r>
          </a:p>
          <a:p>
            <a:pPr lvl="1">
              <a:buFontTx/>
              <a:buNone/>
            </a:pPr>
            <a:r>
              <a:rPr lang="en-US" dirty="0">
                <a:ea typeface="MS PGothic" charset="0"/>
              </a:rPr>
              <a:t>	Otherwise coordinator broadcasts </a:t>
            </a:r>
            <a:r>
              <a:rPr lang="en-US" sz="2400" dirty="0">
                <a:ea typeface="MS PGothic" charset="0"/>
              </a:rPr>
              <a:t>“</a:t>
            </a:r>
            <a:r>
              <a:rPr lang="en-US" altLang="ja-JP" dirty="0">
                <a:solidFill>
                  <a:srgbClr val="FF0000"/>
                </a:solidFill>
                <a:latin typeface="Calibri"/>
                <a:ea typeface="MS PGothic" charset="0"/>
                <a:cs typeface="Calibri"/>
              </a:rPr>
              <a:t>GLOBAL-ABORT</a:t>
            </a:r>
            <a:r>
              <a:rPr lang="en-US" dirty="0">
                <a:ea typeface="MS PGothic" charset="0"/>
              </a:rPr>
              <a:t>”</a:t>
            </a:r>
            <a:endParaRPr lang="en-US" altLang="ja-JP" dirty="0">
              <a:ea typeface="MS PGothic" charset="0"/>
            </a:endParaRPr>
          </a:p>
          <a:p>
            <a:pPr lvl="1"/>
            <a:r>
              <a:rPr lang="en-US" dirty="0">
                <a:ea typeface="MS PGothic" charset="0"/>
              </a:rPr>
              <a:t>Workers obey the </a:t>
            </a:r>
            <a:r>
              <a:rPr lang="en-US" dirty="0">
                <a:solidFill>
                  <a:srgbClr val="FF0000"/>
                </a:solidFill>
                <a:latin typeface="Calibri"/>
                <a:ea typeface="MS PGothic" charset="0"/>
                <a:cs typeface="Calibri"/>
              </a:rPr>
              <a:t>GLOBAL</a:t>
            </a:r>
            <a:r>
              <a:rPr lang="en-US" dirty="0">
                <a:ea typeface="MS PGothic" charset="0"/>
              </a:rPr>
              <a:t> messages</a:t>
            </a:r>
          </a:p>
          <a:p>
            <a:r>
              <a:rPr lang="en-US" altLang="ko-KR" dirty="0">
                <a:ea typeface="굴림" panose="020B0600000101010101" pitchFamily="34" charset="-127"/>
              </a:rPr>
              <a:t>Use a persistent, stable log on each machine to keep track of what you are doing</a:t>
            </a:r>
          </a:p>
          <a:p>
            <a:pPr lvl="1"/>
            <a:r>
              <a:rPr lang="en-US" altLang="ko-KR" dirty="0">
                <a:solidFill>
                  <a:srgbClr val="FF0000"/>
                </a:solidFill>
                <a:ea typeface="굴림" panose="020B0600000101010101" pitchFamily="34" charset="-127"/>
              </a:rPr>
              <a:t>If a machine crashes, when it wakes up it first checks its log to recover state of world at time of crash</a:t>
            </a:r>
            <a:endParaRPr lang="sv-SE" dirty="0">
              <a:solidFill>
                <a:srgbClr val="FF0000"/>
              </a:solidFill>
            </a:endParaRPr>
          </a:p>
          <a:p>
            <a:endParaRPr lang="en-US" dirty="0">
              <a:ea typeface="MS PGothic" charset="0"/>
            </a:endParaRPr>
          </a:p>
        </p:txBody>
      </p:sp>
    </p:spTree>
    <p:extLst>
      <p:ext uri="{BB962C8B-B14F-4D97-AF65-F5344CB8AC3E}">
        <p14:creationId xmlns:p14="http://schemas.microsoft.com/office/powerpoint/2010/main" val="657534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34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34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34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734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7346">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734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742E4-3983-4219-9C27-D521B19CC638}"/>
              </a:ext>
            </a:extLst>
          </p:cNvPr>
          <p:cNvSpPr>
            <a:spLocks noGrp="1"/>
          </p:cNvSpPr>
          <p:nvPr>
            <p:ph type="title"/>
          </p:nvPr>
        </p:nvSpPr>
        <p:spPr/>
        <p:txBody>
          <a:bodyPr/>
          <a:lstStyle/>
          <a:p>
            <a:r>
              <a:rPr lang="en-US" dirty="0"/>
              <a:t>Two-Phase Commit: Setup</a:t>
            </a:r>
          </a:p>
        </p:txBody>
      </p:sp>
      <p:sp>
        <p:nvSpPr>
          <p:cNvPr id="3" name="Content Placeholder 2">
            <a:extLst>
              <a:ext uri="{FF2B5EF4-FFF2-40B4-BE49-F238E27FC236}">
                <a16:creationId xmlns:a16="http://schemas.microsoft.com/office/drawing/2014/main" id="{C693EFDF-8F78-4CB5-AAD8-6AF8B72B1973}"/>
              </a:ext>
            </a:extLst>
          </p:cNvPr>
          <p:cNvSpPr>
            <a:spLocks noGrp="1"/>
          </p:cNvSpPr>
          <p:nvPr>
            <p:ph idx="1"/>
          </p:nvPr>
        </p:nvSpPr>
        <p:spPr/>
        <p:txBody>
          <a:bodyPr/>
          <a:lstStyle/>
          <a:p>
            <a:r>
              <a:rPr lang="en-US" dirty="0"/>
              <a:t>One machine </a:t>
            </a:r>
            <a:r>
              <a:rPr lang="en-US" i="1" dirty="0"/>
              <a:t>(coordinator)</a:t>
            </a:r>
            <a:r>
              <a:rPr lang="en-US" dirty="0"/>
              <a:t> initiates the protocol</a:t>
            </a:r>
          </a:p>
          <a:p>
            <a:r>
              <a:rPr lang="en-US" dirty="0"/>
              <a:t>It asks </a:t>
            </a:r>
            <a:r>
              <a:rPr lang="en-US" i="1" dirty="0"/>
              <a:t>every</a:t>
            </a:r>
            <a:r>
              <a:rPr lang="en-US" dirty="0"/>
              <a:t> machine to </a:t>
            </a:r>
            <a:r>
              <a:rPr lang="en-US" b="1" dirty="0"/>
              <a:t>vote</a:t>
            </a:r>
            <a:r>
              <a:rPr lang="en-US" dirty="0"/>
              <a:t> on transaction</a:t>
            </a:r>
          </a:p>
          <a:p>
            <a:endParaRPr lang="en-US" dirty="0"/>
          </a:p>
          <a:p>
            <a:r>
              <a:rPr lang="en-US" dirty="0"/>
              <a:t>Two possible votes:</a:t>
            </a:r>
          </a:p>
          <a:p>
            <a:pPr lvl="1"/>
            <a:r>
              <a:rPr lang="en-US" b="1" dirty="0"/>
              <a:t>Commit</a:t>
            </a:r>
          </a:p>
          <a:p>
            <a:pPr lvl="1"/>
            <a:r>
              <a:rPr lang="en-US" b="1" dirty="0"/>
              <a:t>Abort</a:t>
            </a:r>
          </a:p>
          <a:p>
            <a:pPr lvl="1"/>
            <a:endParaRPr lang="en-US" b="1" dirty="0"/>
          </a:p>
          <a:p>
            <a:r>
              <a:rPr lang="en-US" dirty="0"/>
              <a:t>Commit transaction only if unanimous approval</a:t>
            </a:r>
          </a:p>
        </p:txBody>
      </p:sp>
    </p:spTree>
    <p:extLst>
      <p:ext uri="{BB962C8B-B14F-4D97-AF65-F5344CB8AC3E}">
        <p14:creationId xmlns:p14="http://schemas.microsoft.com/office/powerpoint/2010/main" val="2011857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38E99-4152-4145-A2AD-71B07F88BF44}"/>
              </a:ext>
            </a:extLst>
          </p:cNvPr>
          <p:cNvSpPr>
            <a:spLocks noGrp="1"/>
          </p:cNvSpPr>
          <p:nvPr>
            <p:ph type="title"/>
          </p:nvPr>
        </p:nvSpPr>
        <p:spPr/>
        <p:txBody>
          <a:bodyPr/>
          <a:lstStyle/>
          <a:p>
            <a:r>
              <a:rPr lang="en-US" dirty="0"/>
              <a:t>Two-Phase Commit: Preparing</a:t>
            </a:r>
          </a:p>
        </p:txBody>
      </p:sp>
      <p:sp>
        <p:nvSpPr>
          <p:cNvPr id="3" name="Content Placeholder 2">
            <a:extLst>
              <a:ext uri="{FF2B5EF4-FFF2-40B4-BE49-F238E27FC236}">
                <a16:creationId xmlns:a16="http://schemas.microsoft.com/office/drawing/2014/main" id="{BA4EC270-05C8-4B3C-8881-EE5F1F93A5C7}"/>
              </a:ext>
            </a:extLst>
          </p:cNvPr>
          <p:cNvSpPr>
            <a:spLocks noGrp="1"/>
          </p:cNvSpPr>
          <p:nvPr>
            <p:ph idx="1"/>
          </p:nvPr>
        </p:nvSpPr>
        <p:spPr/>
        <p:txBody>
          <a:bodyPr>
            <a:normAutofit/>
          </a:bodyPr>
          <a:lstStyle/>
          <a:p>
            <a:pPr marL="0" indent="0">
              <a:buNone/>
            </a:pPr>
            <a:r>
              <a:rPr lang="en-US" b="1" dirty="0"/>
              <a:t>Worker Agrees to Commit</a:t>
            </a:r>
          </a:p>
          <a:p>
            <a:r>
              <a:rPr lang="en-US" dirty="0"/>
              <a:t>Machine has </a:t>
            </a:r>
            <a:r>
              <a:rPr lang="en-US" b="1" dirty="0">
                <a:solidFill>
                  <a:srgbClr val="FF0000"/>
                </a:solidFill>
              </a:rPr>
              <a:t>guaranteed</a:t>
            </a:r>
            <a:r>
              <a:rPr lang="en-US" dirty="0"/>
              <a:t> that it will accept transaction</a:t>
            </a:r>
          </a:p>
          <a:p>
            <a:r>
              <a:rPr lang="en-US" dirty="0"/>
              <a:t>Must be </a:t>
            </a:r>
            <a:r>
              <a:rPr lang="en-US" b="1" dirty="0">
                <a:solidFill>
                  <a:srgbClr val="FF0000"/>
                </a:solidFill>
              </a:rPr>
              <a:t>recorded in log</a:t>
            </a:r>
            <a:r>
              <a:rPr lang="en-US" dirty="0">
                <a:solidFill>
                  <a:srgbClr val="FF0000"/>
                </a:solidFill>
              </a:rPr>
              <a:t> </a:t>
            </a:r>
            <a:r>
              <a:rPr lang="en-US" dirty="0"/>
              <a:t>so machine will remember this decision if it fails and restarts</a:t>
            </a:r>
          </a:p>
          <a:p>
            <a:pPr marL="0" indent="0">
              <a:buNone/>
            </a:pPr>
            <a:r>
              <a:rPr lang="en-US" b="1" dirty="0"/>
              <a:t>Worker Agrees to Abort</a:t>
            </a:r>
          </a:p>
          <a:p>
            <a:r>
              <a:rPr lang="en-US" dirty="0"/>
              <a:t>Machine has </a:t>
            </a:r>
            <a:r>
              <a:rPr lang="en-US" b="1" dirty="0">
                <a:solidFill>
                  <a:srgbClr val="FF0000"/>
                </a:solidFill>
              </a:rPr>
              <a:t>guaranteed</a:t>
            </a:r>
            <a:r>
              <a:rPr lang="en-US" dirty="0"/>
              <a:t> that it will </a:t>
            </a:r>
            <a:r>
              <a:rPr lang="en-US" b="1" dirty="0"/>
              <a:t>never accept</a:t>
            </a:r>
            <a:r>
              <a:rPr lang="en-US" dirty="0"/>
              <a:t> this transaction</a:t>
            </a:r>
          </a:p>
          <a:p>
            <a:r>
              <a:rPr lang="en-US" dirty="0"/>
              <a:t>Must be </a:t>
            </a:r>
            <a:r>
              <a:rPr lang="en-US" b="1" dirty="0">
                <a:solidFill>
                  <a:srgbClr val="FF0000"/>
                </a:solidFill>
              </a:rPr>
              <a:t>recorded in log</a:t>
            </a:r>
            <a:r>
              <a:rPr lang="en-US" dirty="0">
                <a:solidFill>
                  <a:srgbClr val="FF0000"/>
                </a:solidFill>
              </a:rPr>
              <a:t> </a:t>
            </a:r>
            <a:r>
              <a:rPr lang="en-US" dirty="0"/>
              <a:t>so machine will remember this decision if it fails and restarts</a:t>
            </a:r>
          </a:p>
        </p:txBody>
      </p:sp>
    </p:spTree>
    <p:extLst>
      <p:ext uri="{BB962C8B-B14F-4D97-AF65-F5344CB8AC3E}">
        <p14:creationId xmlns:p14="http://schemas.microsoft.com/office/powerpoint/2010/main" val="70902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0CAC6-236B-4BE5-B6C6-10C01BC80E00}"/>
              </a:ext>
            </a:extLst>
          </p:cNvPr>
          <p:cNvSpPr>
            <a:spLocks noGrp="1"/>
          </p:cNvSpPr>
          <p:nvPr>
            <p:ph type="title"/>
          </p:nvPr>
        </p:nvSpPr>
        <p:spPr/>
        <p:txBody>
          <a:bodyPr/>
          <a:lstStyle/>
          <a:p>
            <a:r>
              <a:rPr lang="en-US" dirty="0"/>
              <a:t>Two-Phase Commit: Finishing</a:t>
            </a:r>
          </a:p>
        </p:txBody>
      </p:sp>
      <p:sp>
        <p:nvSpPr>
          <p:cNvPr id="3" name="Content Placeholder 2">
            <a:extLst>
              <a:ext uri="{FF2B5EF4-FFF2-40B4-BE49-F238E27FC236}">
                <a16:creationId xmlns:a16="http://schemas.microsoft.com/office/drawing/2014/main" id="{DAAADA22-6771-42E9-BE58-A5403F6CCEFA}"/>
              </a:ext>
            </a:extLst>
          </p:cNvPr>
          <p:cNvSpPr>
            <a:spLocks noGrp="1"/>
          </p:cNvSpPr>
          <p:nvPr>
            <p:ph idx="1"/>
          </p:nvPr>
        </p:nvSpPr>
        <p:spPr>
          <a:xfrm>
            <a:off x="1066800" y="838200"/>
            <a:ext cx="10591800" cy="4836432"/>
          </a:xfrm>
        </p:spPr>
        <p:txBody>
          <a:bodyPr>
            <a:normAutofit/>
          </a:bodyPr>
          <a:lstStyle/>
          <a:p>
            <a:pPr marL="0" indent="0">
              <a:buNone/>
            </a:pPr>
            <a:r>
              <a:rPr lang="en-US" b="1" dirty="0"/>
              <a:t>Commit Transaction</a:t>
            </a:r>
          </a:p>
          <a:p>
            <a:r>
              <a:rPr lang="en-US" dirty="0"/>
              <a:t>Coordinator learns </a:t>
            </a:r>
            <a:r>
              <a:rPr lang="en-US" i="1" dirty="0">
                <a:solidFill>
                  <a:srgbClr val="FF0000"/>
                </a:solidFill>
              </a:rPr>
              <a:t>all machines have agreed to commit</a:t>
            </a:r>
          </a:p>
          <a:p>
            <a:r>
              <a:rPr lang="en-US" dirty="0"/>
              <a:t>Record decision to commit in local log</a:t>
            </a:r>
          </a:p>
          <a:p>
            <a:r>
              <a:rPr lang="en-US" dirty="0"/>
              <a:t>Apply transaction, inform voters</a:t>
            </a:r>
          </a:p>
          <a:p>
            <a:pPr marL="0" indent="0">
              <a:buNone/>
            </a:pPr>
            <a:r>
              <a:rPr lang="en-US" b="1" dirty="0"/>
              <a:t>Abort Transaction</a:t>
            </a:r>
          </a:p>
          <a:p>
            <a:r>
              <a:rPr lang="en-US" dirty="0"/>
              <a:t>Coordinator learns </a:t>
            </a:r>
            <a:r>
              <a:rPr lang="en-US" i="1" dirty="0">
                <a:solidFill>
                  <a:srgbClr val="FF0000"/>
                </a:solidFill>
              </a:rPr>
              <a:t>at least one machine has voted to abort</a:t>
            </a:r>
            <a:endParaRPr lang="en-US" dirty="0">
              <a:solidFill>
                <a:srgbClr val="FF0000"/>
              </a:solidFill>
            </a:endParaRPr>
          </a:p>
          <a:p>
            <a:r>
              <a:rPr lang="en-US" dirty="0"/>
              <a:t>Record decision to abort in local log</a:t>
            </a:r>
          </a:p>
          <a:p>
            <a:r>
              <a:rPr lang="en-US" dirty="0"/>
              <a:t>Do not apply transaction, inform voters</a:t>
            </a:r>
          </a:p>
        </p:txBody>
      </p:sp>
    </p:spTree>
    <p:extLst>
      <p:ext uri="{BB962C8B-B14F-4D97-AF65-F5344CB8AC3E}">
        <p14:creationId xmlns:p14="http://schemas.microsoft.com/office/powerpoint/2010/main" val="2074887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0CAC6-236B-4BE5-B6C6-10C01BC80E00}"/>
              </a:ext>
            </a:extLst>
          </p:cNvPr>
          <p:cNvSpPr>
            <a:spLocks noGrp="1"/>
          </p:cNvSpPr>
          <p:nvPr>
            <p:ph type="title"/>
          </p:nvPr>
        </p:nvSpPr>
        <p:spPr/>
        <p:txBody>
          <a:bodyPr/>
          <a:lstStyle/>
          <a:p>
            <a:r>
              <a:rPr lang="en-US" dirty="0"/>
              <a:t>Two-Phase Commit: Finishing</a:t>
            </a:r>
          </a:p>
        </p:txBody>
      </p:sp>
      <p:sp>
        <p:nvSpPr>
          <p:cNvPr id="3" name="Content Placeholder 2">
            <a:extLst>
              <a:ext uri="{FF2B5EF4-FFF2-40B4-BE49-F238E27FC236}">
                <a16:creationId xmlns:a16="http://schemas.microsoft.com/office/drawing/2014/main" id="{DAAADA22-6771-42E9-BE58-A5403F6CCEFA}"/>
              </a:ext>
            </a:extLst>
          </p:cNvPr>
          <p:cNvSpPr>
            <a:spLocks noGrp="1"/>
          </p:cNvSpPr>
          <p:nvPr>
            <p:ph idx="1"/>
          </p:nvPr>
        </p:nvSpPr>
        <p:spPr>
          <a:xfrm>
            <a:off x="1066800" y="838200"/>
            <a:ext cx="10591800" cy="4836432"/>
          </a:xfrm>
        </p:spPr>
        <p:txBody>
          <a:bodyPr>
            <a:normAutofit/>
          </a:bodyPr>
          <a:lstStyle/>
          <a:p>
            <a:pPr marL="0" indent="0">
              <a:buNone/>
            </a:pPr>
            <a:r>
              <a:rPr lang="en-US" b="1" dirty="0"/>
              <a:t>Commit Transaction</a:t>
            </a:r>
          </a:p>
          <a:p>
            <a:r>
              <a:rPr lang="en-US" dirty="0"/>
              <a:t>Coordinator learns </a:t>
            </a:r>
            <a:r>
              <a:rPr lang="en-US" i="1" dirty="0">
                <a:solidFill>
                  <a:srgbClr val="FF0000"/>
                </a:solidFill>
              </a:rPr>
              <a:t>all machines have agreed to commit</a:t>
            </a:r>
          </a:p>
          <a:p>
            <a:r>
              <a:rPr lang="en-US" dirty="0"/>
              <a:t>Record decision to commit in local log</a:t>
            </a:r>
          </a:p>
          <a:p>
            <a:r>
              <a:rPr lang="en-US" dirty="0"/>
              <a:t>Apply transaction, inform voters</a:t>
            </a:r>
          </a:p>
          <a:p>
            <a:pPr marL="0" indent="0">
              <a:buNone/>
            </a:pPr>
            <a:r>
              <a:rPr lang="en-US" b="1" dirty="0"/>
              <a:t>Abort Transaction</a:t>
            </a:r>
          </a:p>
          <a:p>
            <a:r>
              <a:rPr lang="en-US" dirty="0"/>
              <a:t>Coordinator learns </a:t>
            </a:r>
            <a:r>
              <a:rPr lang="en-US" i="1" dirty="0">
                <a:solidFill>
                  <a:srgbClr val="FF0000"/>
                </a:solidFill>
              </a:rPr>
              <a:t>at least one machine has voted to abort</a:t>
            </a:r>
            <a:endParaRPr lang="en-US" dirty="0">
              <a:solidFill>
                <a:srgbClr val="FF0000"/>
              </a:solidFill>
            </a:endParaRPr>
          </a:p>
          <a:p>
            <a:r>
              <a:rPr lang="en-US" dirty="0"/>
              <a:t>Record decision to abort in local log</a:t>
            </a:r>
          </a:p>
          <a:p>
            <a:r>
              <a:rPr lang="en-US" dirty="0"/>
              <a:t>Do not apply transaction, inform voters</a:t>
            </a:r>
          </a:p>
        </p:txBody>
      </p:sp>
      <p:sp>
        <p:nvSpPr>
          <p:cNvPr id="4" name="Rectangle 3">
            <a:extLst>
              <a:ext uri="{FF2B5EF4-FFF2-40B4-BE49-F238E27FC236}">
                <a16:creationId xmlns:a16="http://schemas.microsoft.com/office/drawing/2014/main" id="{D4FA8892-A358-4366-8A28-8E9940F801D2}"/>
              </a:ext>
            </a:extLst>
          </p:cNvPr>
          <p:cNvSpPr/>
          <p:nvPr/>
        </p:nvSpPr>
        <p:spPr>
          <a:xfrm>
            <a:off x="1066800" y="1219200"/>
            <a:ext cx="8229600" cy="48055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864144B-0FD5-4D32-BC21-F7904F873473}"/>
              </a:ext>
            </a:extLst>
          </p:cNvPr>
          <p:cNvSpPr/>
          <p:nvPr/>
        </p:nvSpPr>
        <p:spPr>
          <a:xfrm>
            <a:off x="1066800" y="2961971"/>
            <a:ext cx="8229600" cy="46791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BFFDE31-A80D-444C-A2F4-BB3A56AD2BE3}"/>
              </a:ext>
            </a:extLst>
          </p:cNvPr>
          <p:cNvSpPr txBox="1"/>
          <p:nvPr/>
        </p:nvSpPr>
        <p:spPr>
          <a:xfrm rot="19391236">
            <a:off x="3434757" y="2078335"/>
            <a:ext cx="6187671" cy="1569660"/>
          </a:xfrm>
          <a:prstGeom prst="rect">
            <a:avLst/>
          </a:prstGeom>
          <a:solidFill>
            <a:srgbClr val="FFFFFF">
              <a:alpha val="69804"/>
            </a:srgbClr>
          </a:solidFill>
          <a:ln w="38100">
            <a:solidFill>
              <a:schemeClr val="tx1"/>
            </a:solidFill>
          </a:ln>
        </p:spPr>
        <p:txBody>
          <a:bodyPr wrap="square" rtlCol="0">
            <a:spAutoFit/>
          </a:bodyPr>
          <a:lstStyle/>
          <a:p>
            <a:r>
              <a:rPr lang="en-US" sz="3200" dirty="0">
                <a:solidFill>
                  <a:schemeClr val="accent1">
                    <a:lumMod val="50000"/>
                  </a:schemeClr>
                </a:solidFill>
                <a:latin typeface="Gill Sans Light"/>
              </a:rPr>
              <a:t>Because no machine can take back its decision, exactly one of these will happen</a:t>
            </a:r>
          </a:p>
        </p:txBody>
      </p:sp>
    </p:spTree>
    <p:extLst>
      <p:ext uri="{BB962C8B-B14F-4D97-AF65-F5344CB8AC3E}">
        <p14:creationId xmlns:p14="http://schemas.microsoft.com/office/powerpoint/2010/main" val="3436556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outVertical)">
                                      <p:cBhvr>
                                        <p:cTn id="10" dur="500"/>
                                        <p:tgtEl>
                                          <p:spTgt spid="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 Machine Description of 2PC</a:t>
            </a:r>
            <a:endParaRPr lang="en-US" dirty="0"/>
          </a:p>
        </p:txBody>
      </p:sp>
      <p:sp>
        <p:nvSpPr>
          <p:cNvPr id="32" name="Content Placeholder 31"/>
          <p:cNvSpPr>
            <a:spLocks noGrp="1"/>
          </p:cNvSpPr>
          <p:nvPr>
            <p:ph idx="1"/>
          </p:nvPr>
        </p:nvSpPr>
        <p:spPr>
          <a:xfrm>
            <a:off x="457200" y="3886200"/>
            <a:ext cx="11582400" cy="2903295"/>
          </a:xfrm>
        </p:spPr>
        <p:txBody>
          <a:bodyPr>
            <a:normAutofit fontScale="92500" lnSpcReduction="10000"/>
          </a:bodyPr>
          <a:lstStyle/>
          <a:p>
            <a:r>
              <a:rPr lang="en-US" dirty="0" smtClean="0"/>
              <a:t>Two Phase Commit (2PC) can be described with interacting state machines</a:t>
            </a:r>
          </a:p>
          <a:p>
            <a:r>
              <a:rPr lang="en-US" dirty="0" smtClean="0"/>
              <a:t>Coordinator only waits for votes in “WAIT” state</a:t>
            </a:r>
          </a:p>
          <a:p>
            <a:pPr lvl="1"/>
            <a:r>
              <a:rPr lang="en-US" dirty="0" smtClean="0"/>
              <a:t>In WAIT, if doesn’t receive N votes, it times out and sends GLOBAL-ABORT</a:t>
            </a:r>
          </a:p>
          <a:p>
            <a:r>
              <a:rPr lang="en-US" dirty="0" smtClean="0"/>
              <a:t>Worker waits for VOTE-REQ in INIT</a:t>
            </a:r>
          </a:p>
          <a:p>
            <a:pPr lvl="1"/>
            <a:r>
              <a:rPr lang="en-US" dirty="0" smtClean="0"/>
              <a:t>Worker can time out and abort (coordinator handles it)</a:t>
            </a:r>
          </a:p>
          <a:p>
            <a:r>
              <a:rPr lang="en-US" dirty="0" smtClean="0"/>
              <a:t>Worker waits for GLOBAL-* message in READY</a:t>
            </a:r>
          </a:p>
          <a:p>
            <a:pPr lvl="1"/>
            <a:r>
              <a:rPr lang="en-US" dirty="0" smtClean="0"/>
              <a:t>Coordinator fails </a:t>
            </a:r>
            <a:r>
              <a:rPr lang="en-US" dirty="0" smtClean="0">
                <a:sym typeface="Symbol" panose="05050102010706020507" pitchFamily="18" charset="2"/>
              </a:rPr>
              <a:t> </a:t>
            </a:r>
            <a:r>
              <a:rPr lang="en-US" dirty="0" smtClean="0"/>
              <a:t>workers BLOCK waiting for coordinator to recover and send GLOBAL_* message</a:t>
            </a:r>
          </a:p>
          <a:p>
            <a:endParaRPr lang="en-US" dirty="0" smtClean="0"/>
          </a:p>
          <a:p>
            <a:endParaRPr lang="en-US" dirty="0"/>
          </a:p>
        </p:txBody>
      </p:sp>
      <p:grpSp>
        <p:nvGrpSpPr>
          <p:cNvPr id="6" name="Group 5"/>
          <p:cNvGrpSpPr/>
          <p:nvPr/>
        </p:nvGrpSpPr>
        <p:grpSpPr>
          <a:xfrm>
            <a:off x="881148" y="762000"/>
            <a:ext cx="4978626" cy="2438400"/>
            <a:chOff x="3577063" y="1295400"/>
            <a:chExt cx="5637562" cy="2971800"/>
          </a:xfrm>
        </p:grpSpPr>
        <p:sp>
          <p:nvSpPr>
            <p:cNvPr id="7" name="Rounded Rectangle 6"/>
            <p:cNvSpPr/>
            <p:nvPr/>
          </p:nvSpPr>
          <p:spPr>
            <a:xfrm>
              <a:off x="5334000" y="1295400"/>
              <a:ext cx="1524000" cy="53340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dirty="0">
                  <a:solidFill>
                    <a:schemeClr val="tx1"/>
                  </a:solidFill>
                  <a:latin typeface="Calibri"/>
                  <a:ea typeface="ＭＳ Ｐゴシック" charset="0"/>
                  <a:cs typeface="Calibri"/>
                </a:rPr>
                <a:t>INIT</a:t>
              </a:r>
              <a:endParaRPr lang="en-US" dirty="0">
                <a:solidFill>
                  <a:schemeClr val="tx1"/>
                </a:solidFill>
                <a:latin typeface="Calibri"/>
                <a:ea typeface="ＭＳ Ｐゴシック" charset="0"/>
                <a:cs typeface="Calibri"/>
              </a:endParaRPr>
            </a:p>
          </p:txBody>
        </p:sp>
        <p:sp>
          <p:nvSpPr>
            <p:cNvPr id="8" name="Rounded Rectangle 7"/>
            <p:cNvSpPr/>
            <p:nvPr/>
          </p:nvSpPr>
          <p:spPr>
            <a:xfrm>
              <a:off x="5334000" y="2514600"/>
              <a:ext cx="1524000" cy="533400"/>
            </a:xfrm>
            <a:prstGeom prst="roundRect">
              <a:avLst/>
            </a:prstGeom>
            <a:solidFill>
              <a:srgbClr val="FFBFBF"/>
            </a:solid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a:solidFill>
                    <a:schemeClr val="tx1"/>
                  </a:solidFill>
                  <a:latin typeface="Calibri"/>
                  <a:ea typeface="ＭＳ Ｐゴシック" charset="0"/>
                  <a:cs typeface="Calibri"/>
                </a:rPr>
                <a:t>WAIT</a:t>
              </a:r>
              <a:endParaRPr lang="en-US">
                <a:solidFill>
                  <a:schemeClr val="tx1"/>
                </a:solidFill>
                <a:latin typeface="Calibri"/>
                <a:ea typeface="ＭＳ Ｐゴシック" charset="0"/>
                <a:cs typeface="Calibri"/>
              </a:endParaRPr>
            </a:p>
          </p:txBody>
        </p:sp>
        <p:sp>
          <p:nvSpPr>
            <p:cNvPr id="9" name="Rounded Rectangle 8"/>
            <p:cNvSpPr/>
            <p:nvPr/>
          </p:nvSpPr>
          <p:spPr>
            <a:xfrm>
              <a:off x="4343400" y="3733800"/>
              <a:ext cx="1524000" cy="53340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dirty="0">
                  <a:solidFill>
                    <a:schemeClr val="tx1"/>
                  </a:solidFill>
                  <a:latin typeface="Calibri"/>
                  <a:ea typeface="ＭＳ Ｐゴシック" charset="0"/>
                  <a:cs typeface="Calibri"/>
                </a:rPr>
                <a:t>ABORT</a:t>
              </a:r>
              <a:endParaRPr lang="en-US" dirty="0">
                <a:solidFill>
                  <a:schemeClr val="tx1"/>
                </a:solidFill>
                <a:latin typeface="Calibri"/>
                <a:ea typeface="ＭＳ Ｐゴシック" charset="0"/>
                <a:cs typeface="Calibri"/>
              </a:endParaRPr>
            </a:p>
          </p:txBody>
        </p:sp>
        <p:sp>
          <p:nvSpPr>
            <p:cNvPr id="10" name="Rounded Rectangle 9"/>
            <p:cNvSpPr/>
            <p:nvPr/>
          </p:nvSpPr>
          <p:spPr>
            <a:xfrm>
              <a:off x="6324600" y="3733800"/>
              <a:ext cx="1524000" cy="53340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dirty="0">
                  <a:solidFill>
                    <a:schemeClr val="tx1"/>
                  </a:solidFill>
                  <a:latin typeface="Calibri"/>
                  <a:ea typeface="ＭＳ Ｐゴシック" charset="0"/>
                  <a:cs typeface="Calibri"/>
                </a:rPr>
                <a:t>COMMIT</a:t>
              </a:r>
              <a:endParaRPr lang="en-US" dirty="0">
                <a:solidFill>
                  <a:schemeClr val="tx1"/>
                </a:solidFill>
                <a:latin typeface="Calibri"/>
                <a:ea typeface="ＭＳ Ｐゴシック" charset="0"/>
                <a:cs typeface="Calibri"/>
              </a:endParaRPr>
            </a:p>
          </p:txBody>
        </p:sp>
        <p:cxnSp>
          <p:nvCxnSpPr>
            <p:cNvPr id="11" name="Straight Arrow Connector 10"/>
            <p:cNvCxnSpPr>
              <a:stCxn id="7" idx="2"/>
              <a:endCxn id="8" idx="0"/>
            </p:cNvCxnSpPr>
            <p:nvPr/>
          </p:nvCxnSpPr>
          <p:spPr>
            <a:xfrm rot="5400000">
              <a:off x="5753101" y="2171701"/>
              <a:ext cx="685800" cy="3175"/>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5257800" y="2895600"/>
              <a:ext cx="685800" cy="99060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6248400" y="2895600"/>
              <a:ext cx="685800" cy="99060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TextBox 29"/>
            <p:cNvSpPr txBox="1">
              <a:spLocks noChangeArrowheads="1"/>
            </p:cNvSpPr>
            <p:nvPr/>
          </p:nvSpPr>
          <p:spPr bwMode="auto">
            <a:xfrm>
              <a:off x="6172200" y="1806714"/>
              <a:ext cx="2286000" cy="787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1800" dirty="0" err="1">
                  <a:latin typeface="Calibri" charset="0"/>
                </a:rPr>
                <a:t>Recv</a:t>
              </a:r>
              <a:r>
                <a:rPr lang="sv-SE" sz="1800" dirty="0">
                  <a:latin typeface="Calibri" charset="0"/>
                </a:rPr>
                <a:t>: START</a:t>
              </a:r>
            </a:p>
            <a:p>
              <a:pPr eaLnBrk="1" hangingPunct="1"/>
              <a:r>
                <a:rPr lang="sv-SE" sz="1800" dirty="0" err="1">
                  <a:latin typeface="Calibri" charset="0"/>
                </a:rPr>
                <a:t>Send</a:t>
              </a:r>
              <a:r>
                <a:rPr lang="sv-SE" sz="1800" dirty="0">
                  <a:latin typeface="Calibri" charset="0"/>
                </a:rPr>
                <a:t>: VOTE-REQ</a:t>
              </a:r>
              <a:endParaRPr lang="en-US" sz="1800" dirty="0">
                <a:latin typeface="Calibri" charset="0"/>
              </a:endParaRPr>
            </a:p>
          </p:txBody>
        </p:sp>
        <p:sp>
          <p:nvSpPr>
            <p:cNvPr id="15" name="TextBox 30"/>
            <p:cNvSpPr txBox="1">
              <a:spLocks noChangeArrowheads="1"/>
            </p:cNvSpPr>
            <p:nvPr/>
          </p:nvSpPr>
          <p:spPr bwMode="auto">
            <a:xfrm>
              <a:off x="3577063" y="2997341"/>
              <a:ext cx="2895600" cy="787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1800" dirty="0" err="1">
                  <a:latin typeface="Calibri" charset="0"/>
                </a:rPr>
                <a:t>Recv</a:t>
              </a:r>
              <a:r>
                <a:rPr lang="sv-SE" sz="1800" dirty="0">
                  <a:latin typeface="Calibri" charset="0"/>
                </a:rPr>
                <a:t>: VOTE-ABORT</a:t>
              </a:r>
            </a:p>
            <a:p>
              <a:pPr eaLnBrk="1" hangingPunct="1"/>
              <a:r>
                <a:rPr lang="sv-SE" sz="1800" dirty="0" err="1">
                  <a:latin typeface="Calibri" charset="0"/>
                </a:rPr>
                <a:t>Send</a:t>
              </a:r>
              <a:r>
                <a:rPr lang="sv-SE" sz="1800" dirty="0">
                  <a:latin typeface="Calibri" charset="0"/>
                </a:rPr>
                <a:t>: GLOBAL-ABORT</a:t>
              </a:r>
              <a:endParaRPr lang="en-US" sz="1800" dirty="0">
                <a:latin typeface="Calibri" charset="0"/>
              </a:endParaRPr>
            </a:p>
          </p:txBody>
        </p:sp>
        <p:sp>
          <p:nvSpPr>
            <p:cNvPr id="16" name="TextBox 31"/>
            <p:cNvSpPr txBox="1">
              <a:spLocks noChangeArrowheads="1"/>
            </p:cNvSpPr>
            <p:nvPr/>
          </p:nvSpPr>
          <p:spPr bwMode="auto">
            <a:xfrm>
              <a:off x="6319025" y="2990849"/>
              <a:ext cx="2895600" cy="787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1800" dirty="0" err="1">
                  <a:latin typeface="Calibri" charset="0"/>
                </a:rPr>
                <a:t>Recv</a:t>
              </a:r>
              <a:r>
                <a:rPr lang="sv-SE" sz="1800" dirty="0">
                  <a:latin typeface="Calibri" charset="0"/>
                </a:rPr>
                <a:t>: all VOTE-COMMIT</a:t>
              </a:r>
            </a:p>
            <a:p>
              <a:pPr eaLnBrk="1" hangingPunct="1"/>
              <a:r>
                <a:rPr lang="sv-SE" sz="1800" dirty="0" err="1">
                  <a:latin typeface="Calibri" charset="0"/>
                </a:rPr>
                <a:t>Send</a:t>
              </a:r>
              <a:r>
                <a:rPr lang="sv-SE" sz="1800" dirty="0">
                  <a:latin typeface="Calibri" charset="0"/>
                </a:rPr>
                <a:t>: GLOBAL-COMMIT</a:t>
              </a:r>
              <a:endParaRPr lang="en-US" sz="1800" dirty="0">
                <a:latin typeface="Calibri" charset="0"/>
              </a:endParaRPr>
            </a:p>
          </p:txBody>
        </p:sp>
      </p:grpSp>
      <p:grpSp>
        <p:nvGrpSpPr>
          <p:cNvPr id="17" name="Group 16"/>
          <p:cNvGrpSpPr/>
          <p:nvPr/>
        </p:nvGrpSpPr>
        <p:grpSpPr>
          <a:xfrm>
            <a:off x="6248400" y="762000"/>
            <a:ext cx="5181600" cy="2438400"/>
            <a:chOff x="3124200" y="1295400"/>
            <a:chExt cx="5867400" cy="2971800"/>
          </a:xfrm>
        </p:grpSpPr>
        <p:sp>
          <p:nvSpPr>
            <p:cNvPr id="18" name="Rounded Rectangle 17"/>
            <p:cNvSpPr/>
            <p:nvPr/>
          </p:nvSpPr>
          <p:spPr>
            <a:xfrm>
              <a:off x="5334000" y="1295400"/>
              <a:ext cx="1524000" cy="533400"/>
            </a:xfrm>
            <a:prstGeom prst="roundRect">
              <a:avLst/>
            </a:prstGeom>
            <a:solidFill>
              <a:srgbClr val="FFBFBF"/>
            </a:solid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a:solidFill>
                    <a:schemeClr val="tx1"/>
                  </a:solidFill>
                  <a:latin typeface="Calibri"/>
                  <a:ea typeface="ＭＳ Ｐゴシック" charset="0"/>
                  <a:cs typeface="Calibri"/>
                </a:rPr>
                <a:t>INIT</a:t>
              </a:r>
              <a:endParaRPr lang="en-US">
                <a:solidFill>
                  <a:schemeClr val="tx1"/>
                </a:solidFill>
                <a:latin typeface="Calibri"/>
                <a:ea typeface="ＭＳ Ｐゴシック" charset="0"/>
                <a:cs typeface="Calibri"/>
              </a:endParaRPr>
            </a:p>
          </p:txBody>
        </p:sp>
        <p:sp>
          <p:nvSpPr>
            <p:cNvPr id="19" name="Rounded Rectangle 18"/>
            <p:cNvSpPr/>
            <p:nvPr/>
          </p:nvSpPr>
          <p:spPr>
            <a:xfrm>
              <a:off x="5334000" y="2514600"/>
              <a:ext cx="1524000" cy="533400"/>
            </a:xfrm>
            <a:prstGeom prst="roundRect">
              <a:avLst/>
            </a:prstGeom>
            <a:solidFill>
              <a:srgbClr val="FFBFBF"/>
            </a:solid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a:solidFill>
                    <a:schemeClr val="tx1"/>
                  </a:solidFill>
                  <a:latin typeface="Calibri"/>
                  <a:ea typeface="ＭＳ Ｐゴシック" charset="0"/>
                  <a:cs typeface="Calibri"/>
                </a:rPr>
                <a:t>READY</a:t>
              </a:r>
              <a:endParaRPr lang="en-US">
                <a:solidFill>
                  <a:schemeClr val="tx1"/>
                </a:solidFill>
                <a:latin typeface="Calibri"/>
                <a:ea typeface="ＭＳ Ｐゴシック" charset="0"/>
                <a:cs typeface="Calibri"/>
              </a:endParaRPr>
            </a:p>
          </p:txBody>
        </p:sp>
        <p:sp>
          <p:nvSpPr>
            <p:cNvPr id="20" name="Rounded Rectangle 19"/>
            <p:cNvSpPr/>
            <p:nvPr/>
          </p:nvSpPr>
          <p:spPr>
            <a:xfrm>
              <a:off x="4343400" y="3733800"/>
              <a:ext cx="1524000" cy="53340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a:solidFill>
                    <a:schemeClr val="tx1"/>
                  </a:solidFill>
                  <a:latin typeface="Calibri"/>
                  <a:ea typeface="ＭＳ Ｐゴシック" charset="0"/>
                  <a:cs typeface="Calibri"/>
                </a:rPr>
                <a:t>ABORT</a:t>
              </a:r>
              <a:endParaRPr lang="en-US">
                <a:solidFill>
                  <a:schemeClr val="tx1"/>
                </a:solidFill>
                <a:latin typeface="Calibri"/>
                <a:ea typeface="ＭＳ Ｐゴシック" charset="0"/>
                <a:cs typeface="Calibri"/>
              </a:endParaRPr>
            </a:p>
          </p:txBody>
        </p:sp>
        <p:sp>
          <p:nvSpPr>
            <p:cNvPr id="21" name="Rounded Rectangle 20"/>
            <p:cNvSpPr/>
            <p:nvPr/>
          </p:nvSpPr>
          <p:spPr>
            <a:xfrm>
              <a:off x="6324600" y="3733800"/>
              <a:ext cx="1524000" cy="53340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a:solidFill>
                    <a:schemeClr val="tx1"/>
                  </a:solidFill>
                  <a:latin typeface="Calibri"/>
                  <a:ea typeface="ＭＳ Ｐゴシック" charset="0"/>
                  <a:cs typeface="Calibri"/>
                </a:rPr>
                <a:t>COMMIT</a:t>
              </a:r>
              <a:endParaRPr lang="en-US">
                <a:solidFill>
                  <a:schemeClr val="tx1"/>
                </a:solidFill>
                <a:latin typeface="Calibri"/>
                <a:ea typeface="ＭＳ Ｐゴシック" charset="0"/>
                <a:cs typeface="Calibri"/>
              </a:endParaRPr>
            </a:p>
          </p:txBody>
        </p:sp>
        <p:cxnSp>
          <p:nvCxnSpPr>
            <p:cNvPr id="22" name="Straight Arrow Connector 21"/>
            <p:cNvCxnSpPr>
              <a:stCxn id="18" idx="2"/>
              <a:endCxn id="19" idx="0"/>
            </p:cNvCxnSpPr>
            <p:nvPr/>
          </p:nvCxnSpPr>
          <p:spPr>
            <a:xfrm rot="5400000">
              <a:off x="5753101" y="2171701"/>
              <a:ext cx="685800" cy="3175"/>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2"/>
              <a:endCxn id="20" idx="0"/>
            </p:cNvCxnSpPr>
            <p:nvPr/>
          </p:nvCxnSpPr>
          <p:spPr>
            <a:xfrm rot="5400000">
              <a:off x="5257800" y="2895600"/>
              <a:ext cx="685800" cy="99060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9" idx="2"/>
              <a:endCxn id="21" idx="0"/>
            </p:cNvCxnSpPr>
            <p:nvPr/>
          </p:nvCxnSpPr>
          <p:spPr>
            <a:xfrm rot="16200000" flipH="1">
              <a:off x="6248400" y="2895600"/>
              <a:ext cx="685800" cy="99060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3"/>
            <p:cNvCxnSpPr>
              <a:stCxn id="18" idx="2"/>
              <a:endCxn id="20" idx="1"/>
            </p:cNvCxnSpPr>
            <p:nvPr/>
          </p:nvCxnSpPr>
          <p:spPr>
            <a:xfrm rot="5400000">
              <a:off x="4133850" y="2038350"/>
              <a:ext cx="2171700" cy="1752600"/>
            </a:xfrm>
            <a:prstGeom prst="curvedConnector4">
              <a:avLst>
                <a:gd name="adj1" fmla="val 24386"/>
                <a:gd name="adj2" fmla="val 140040"/>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TextBox 23"/>
            <p:cNvSpPr txBox="1">
              <a:spLocks noChangeArrowheads="1"/>
            </p:cNvSpPr>
            <p:nvPr/>
          </p:nvSpPr>
          <p:spPr bwMode="auto">
            <a:xfrm>
              <a:off x="3124200" y="1676400"/>
              <a:ext cx="2286000" cy="787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1800" dirty="0" err="1">
                  <a:latin typeface="Calibri" charset="0"/>
                </a:rPr>
                <a:t>Recv</a:t>
              </a:r>
              <a:r>
                <a:rPr lang="sv-SE" sz="1800" dirty="0">
                  <a:latin typeface="Calibri" charset="0"/>
                </a:rPr>
                <a:t>: VOTE-REQ</a:t>
              </a:r>
            </a:p>
            <a:p>
              <a:pPr eaLnBrk="1" hangingPunct="1"/>
              <a:r>
                <a:rPr lang="sv-SE" sz="1800" dirty="0" err="1">
                  <a:latin typeface="Calibri" charset="0"/>
                </a:rPr>
                <a:t>Send</a:t>
              </a:r>
              <a:r>
                <a:rPr lang="sv-SE" sz="1800" dirty="0">
                  <a:latin typeface="Calibri" charset="0"/>
                </a:rPr>
                <a:t>: VOTE-ABORT</a:t>
              </a:r>
              <a:endParaRPr lang="en-US" sz="1800" dirty="0">
                <a:latin typeface="Calibri" charset="0"/>
              </a:endParaRPr>
            </a:p>
          </p:txBody>
        </p:sp>
        <p:sp>
          <p:nvSpPr>
            <p:cNvPr id="27" name="TextBox 24"/>
            <p:cNvSpPr txBox="1">
              <a:spLocks noChangeArrowheads="1"/>
            </p:cNvSpPr>
            <p:nvPr/>
          </p:nvSpPr>
          <p:spPr bwMode="auto">
            <a:xfrm>
              <a:off x="6096000" y="1828801"/>
              <a:ext cx="2743201" cy="787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1800" dirty="0" err="1">
                  <a:latin typeface="Calibri" charset="0"/>
                </a:rPr>
                <a:t>Recv</a:t>
              </a:r>
              <a:r>
                <a:rPr lang="sv-SE" sz="1800" dirty="0">
                  <a:latin typeface="Calibri" charset="0"/>
                </a:rPr>
                <a:t>: VOTE-REQ</a:t>
              </a:r>
            </a:p>
            <a:p>
              <a:pPr eaLnBrk="1" hangingPunct="1"/>
              <a:r>
                <a:rPr lang="sv-SE" sz="1800" dirty="0" err="1">
                  <a:latin typeface="Calibri" charset="0"/>
                </a:rPr>
                <a:t>Send</a:t>
              </a:r>
              <a:r>
                <a:rPr lang="sv-SE" sz="1800" dirty="0">
                  <a:latin typeface="Calibri" charset="0"/>
                </a:rPr>
                <a:t>: VOTE-COMMIT</a:t>
              </a:r>
              <a:endParaRPr lang="en-US" sz="1800" dirty="0">
                <a:latin typeface="Calibri" charset="0"/>
              </a:endParaRPr>
            </a:p>
          </p:txBody>
        </p:sp>
        <p:sp>
          <p:nvSpPr>
            <p:cNvPr id="28" name="TextBox 25"/>
            <p:cNvSpPr txBox="1">
              <a:spLocks noChangeArrowheads="1"/>
            </p:cNvSpPr>
            <p:nvPr/>
          </p:nvSpPr>
          <p:spPr bwMode="auto">
            <a:xfrm>
              <a:off x="3233700" y="2914650"/>
              <a:ext cx="2286000" cy="787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algn="r" eaLnBrk="1" hangingPunct="1"/>
              <a:r>
                <a:rPr lang="sv-SE" sz="1800" dirty="0">
                  <a:latin typeface="Calibri" charset="0"/>
                </a:rPr>
                <a:t>Recv: </a:t>
              </a:r>
            </a:p>
            <a:p>
              <a:pPr algn="r" eaLnBrk="1" hangingPunct="1"/>
              <a:r>
                <a:rPr lang="sv-SE" sz="1800" dirty="0">
                  <a:latin typeface="Calibri" charset="0"/>
                </a:rPr>
                <a:t>GLOBAL-ABORT</a:t>
              </a:r>
            </a:p>
          </p:txBody>
        </p:sp>
        <p:sp>
          <p:nvSpPr>
            <p:cNvPr id="29" name="TextBox 26"/>
            <p:cNvSpPr txBox="1">
              <a:spLocks noChangeArrowheads="1"/>
            </p:cNvSpPr>
            <p:nvPr/>
          </p:nvSpPr>
          <p:spPr bwMode="auto">
            <a:xfrm>
              <a:off x="6781800" y="3000228"/>
              <a:ext cx="2209800" cy="787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sz="1800" dirty="0">
                  <a:latin typeface="Calibri" charset="0"/>
                </a:rPr>
                <a:t>Recv: </a:t>
              </a:r>
            </a:p>
            <a:p>
              <a:pPr eaLnBrk="1" hangingPunct="1"/>
              <a:r>
                <a:rPr lang="sv-SE" sz="1800" dirty="0">
                  <a:latin typeface="Calibri" charset="0"/>
                </a:rPr>
                <a:t>GLOBAL-COMMIT</a:t>
              </a:r>
            </a:p>
          </p:txBody>
        </p:sp>
      </p:grpSp>
      <p:sp>
        <p:nvSpPr>
          <p:cNvPr id="33" name="TextBox 32"/>
          <p:cNvSpPr txBox="1"/>
          <p:nvPr/>
        </p:nvSpPr>
        <p:spPr>
          <a:xfrm>
            <a:off x="2072670" y="3163669"/>
            <a:ext cx="2595582" cy="646331"/>
          </a:xfrm>
          <a:prstGeom prst="rect">
            <a:avLst/>
          </a:prstGeom>
          <a:noFill/>
        </p:spPr>
        <p:txBody>
          <a:bodyPr wrap="none" rtlCol="0">
            <a:spAutoFit/>
          </a:bodyPr>
          <a:lstStyle/>
          <a:p>
            <a:r>
              <a:rPr lang="en-US" sz="3600" b="0" dirty="0" smtClean="0">
                <a:solidFill>
                  <a:schemeClr val="accent1">
                    <a:lumMod val="75000"/>
                  </a:schemeClr>
                </a:solidFill>
                <a:latin typeface="Gill Sans Light"/>
              </a:rPr>
              <a:t>Coordinator</a:t>
            </a:r>
            <a:endParaRPr lang="en-US" sz="3600" b="0" dirty="0">
              <a:solidFill>
                <a:schemeClr val="accent1">
                  <a:lumMod val="75000"/>
                </a:schemeClr>
              </a:solidFill>
              <a:latin typeface="Gill Sans Light"/>
            </a:endParaRPr>
          </a:p>
        </p:txBody>
      </p:sp>
      <p:sp>
        <p:nvSpPr>
          <p:cNvPr id="34" name="TextBox 33"/>
          <p:cNvSpPr txBox="1"/>
          <p:nvPr/>
        </p:nvSpPr>
        <p:spPr>
          <a:xfrm>
            <a:off x="8007242" y="3153354"/>
            <a:ext cx="1663917" cy="646331"/>
          </a:xfrm>
          <a:prstGeom prst="rect">
            <a:avLst/>
          </a:prstGeom>
          <a:noFill/>
        </p:spPr>
        <p:txBody>
          <a:bodyPr wrap="none" rtlCol="0">
            <a:spAutoFit/>
          </a:bodyPr>
          <a:lstStyle/>
          <a:p>
            <a:r>
              <a:rPr lang="en-US" sz="3600" b="0" dirty="0" smtClean="0">
                <a:solidFill>
                  <a:schemeClr val="accent1">
                    <a:lumMod val="75000"/>
                  </a:schemeClr>
                </a:solidFill>
                <a:latin typeface="Gill Sans Light"/>
              </a:rPr>
              <a:t>Worker</a:t>
            </a:r>
            <a:endParaRPr lang="en-US" sz="3600" b="0" dirty="0">
              <a:solidFill>
                <a:schemeClr val="accent1">
                  <a:lumMod val="75000"/>
                </a:schemeClr>
              </a:solidFill>
              <a:latin typeface="Gill Sans Light"/>
            </a:endParaRPr>
          </a:p>
        </p:txBody>
      </p:sp>
    </p:spTree>
    <p:extLst>
      <p:ext uri="{BB962C8B-B14F-4D97-AF65-F5344CB8AC3E}">
        <p14:creationId xmlns:p14="http://schemas.microsoft.com/office/powerpoint/2010/main" val="92929589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76200"/>
            <a:ext cx="7162800" cy="533400"/>
          </a:xfrm>
        </p:spPr>
        <p:txBody>
          <a:bodyPr/>
          <a:lstStyle/>
          <a:p>
            <a:pPr>
              <a:lnSpc>
                <a:spcPct val="85000"/>
              </a:lnSpc>
            </a:pPr>
            <a:r>
              <a:rPr lang="en-US" sz="2800" dirty="0"/>
              <a:t>File System Reliability:</a:t>
            </a:r>
            <a:br>
              <a:rPr lang="en-US" sz="2800" dirty="0"/>
            </a:br>
            <a:r>
              <a:rPr lang="en-US" sz="2800" dirty="0"/>
              <a:t>(Difference from Block-level reliability)</a:t>
            </a:r>
          </a:p>
        </p:txBody>
      </p:sp>
      <p:sp>
        <p:nvSpPr>
          <p:cNvPr id="3" name="Content Placeholder 2"/>
          <p:cNvSpPr>
            <a:spLocks noGrp="1"/>
          </p:cNvSpPr>
          <p:nvPr>
            <p:ph idx="1"/>
          </p:nvPr>
        </p:nvSpPr>
        <p:spPr>
          <a:xfrm>
            <a:off x="685800" y="838200"/>
            <a:ext cx="10820400" cy="5638800"/>
          </a:xfrm>
        </p:spPr>
        <p:txBody>
          <a:bodyPr>
            <a:normAutofit/>
          </a:bodyPr>
          <a:lstStyle/>
          <a:p>
            <a:r>
              <a:rPr lang="en-US" dirty="0"/>
              <a:t>What can happen if disk loses power or software crashes?</a:t>
            </a:r>
          </a:p>
          <a:p>
            <a:pPr lvl="1"/>
            <a:r>
              <a:rPr lang="en-US" dirty="0"/>
              <a:t>Some operations in progress may complete</a:t>
            </a:r>
          </a:p>
          <a:p>
            <a:pPr lvl="1"/>
            <a:r>
              <a:rPr lang="en-US" dirty="0"/>
              <a:t>Some operations in progress may be lost</a:t>
            </a:r>
          </a:p>
          <a:p>
            <a:pPr lvl="1"/>
            <a:r>
              <a:rPr lang="en-US" dirty="0"/>
              <a:t>Overwrite of a block may only partially complete</a:t>
            </a:r>
          </a:p>
          <a:p>
            <a:pPr lvl="1"/>
            <a:endParaRPr lang="en-US" dirty="0"/>
          </a:p>
          <a:p>
            <a:r>
              <a:rPr lang="en-US" dirty="0"/>
              <a:t>Having RAID doesn’t necessarily protect against all such failures</a:t>
            </a:r>
          </a:p>
          <a:p>
            <a:pPr lvl="1"/>
            <a:r>
              <a:rPr lang="en-US" dirty="0"/>
              <a:t>No protection against writing bad state</a:t>
            </a:r>
          </a:p>
          <a:p>
            <a:pPr lvl="1"/>
            <a:r>
              <a:rPr lang="en-US" dirty="0"/>
              <a:t>What if one disk of RAID group not written?</a:t>
            </a:r>
          </a:p>
          <a:p>
            <a:r>
              <a:rPr lang="en-US" dirty="0"/>
              <a:t>File system needs durability (as a minimum!)</a:t>
            </a:r>
          </a:p>
          <a:p>
            <a:pPr lvl="1"/>
            <a:r>
              <a:rPr lang="en-US" dirty="0"/>
              <a:t>Data previously stored can be retrieved (maybe after some recovery step), regardless of failure</a:t>
            </a:r>
          </a:p>
          <a:p>
            <a:pPr lvl="1"/>
            <a:endParaRPr lang="en-US" dirty="0"/>
          </a:p>
          <a:p>
            <a:r>
              <a:rPr lang="en-US" dirty="0"/>
              <a:t>But durability is not quite enough…!</a:t>
            </a:r>
          </a:p>
        </p:txBody>
      </p:sp>
    </p:spTree>
    <p:extLst>
      <p:ext uri="{BB962C8B-B14F-4D97-AF65-F5344CB8AC3E}">
        <p14:creationId xmlns:p14="http://schemas.microsoft.com/office/powerpoint/2010/main" val="28055797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dirty="0">
                <a:ea typeface="MS PGothic" charset="0"/>
              </a:rPr>
              <a:t>Detailed Algorithm</a:t>
            </a:r>
          </a:p>
        </p:txBody>
      </p:sp>
      <p:cxnSp>
        <p:nvCxnSpPr>
          <p:cNvPr id="5" name="Straight Connector 4"/>
          <p:cNvCxnSpPr/>
          <p:nvPr/>
        </p:nvCxnSpPr>
        <p:spPr bwMode="auto">
          <a:xfrm>
            <a:off x="6019800" y="990600"/>
            <a:ext cx="0" cy="5410200"/>
          </a:xfrm>
          <a:prstGeom prst="line">
            <a:avLst/>
          </a:prstGeom>
          <a:solidFill>
            <a:schemeClr val="bg1"/>
          </a:solidFill>
          <a:ln w="38100" cap="flat" cmpd="sng" algn="ctr">
            <a:solidFill>
              <a:schemeClr val="bg1">
                <a:lumMod val="75000"/>
              </a:schemeClr>
            </a:solidFill>
            <a:prstDash val="solid"/>
            <a:round/>
            <a:headEnd type="none" w="med" len="med"/>
            <a:tailEnd type="none"/>
          </a:ln>
          <a:effectLst/>
        </p:spPr>
      </p:cxnSp>
      <p:sp>
        <p:nvSpPr>
          <p:cNvPr id="6" name="Rectangle 5"/>
          <p:cNvSpPr/>
          <p:nvPr/>
        </p:nvSpPr>
        <p:spPr bwMode="auto">
          <a:xfrm>
            <a:off x="1600200" y="1219200"/>
            <a:ext cx="4267200" cy="914400"/>
          </a:xfrm>
          <a:prstGeom prst="rect">
            <a:avLst/>
          </a:prstGeom>
          <a:solidFill>
            <a:srgbClr val="FFFFAA"/>
          </a:solidFill>
          <a:ln w="25400" cap="flat" cmpd="sng" algn="ctr">
            <a:solidFill>
              <a:schemeClr val="tx1"/>
            </a:solidFill>
            <a:prstDash val="solid"/>
            <a:round/>
            <a:headEnd type="triangle" w="med" len="med"/>
            <a:tailEnd type="none" w="med" len="med"/>
          </a:ln>
          <a:effectLst/>
        </p:spPr>
        <p:txBody>
          <a:bodyPr anchor="ctr"/>
          <a:lstStyle/>
          <a:p>
            <a:pPr marL="0" lvl="1">
              <a:defRPr/>
            </a:pPr>
            <a:r>
              <a:rPr lang="en-US" sz="2000" b="0" dirty="0">
                <a:latin typeface="Gill Sans" charset="0"/>
                <a:ea typeface="Gill Sans" charset="0"/>
                <a:cs typeface="Gill Sans" charset="0"/>
              </a:rPr>
              <a:t>Coordinator sends </a:t>
            </a:r>
            <a:r>
              <a:rPr lang="en-US" sz="2000" dirty="0">
                <a:solidFill>
                  <a:srgbClr val="FF0000"/>
                </a:solidFill>
                <a:latin typeface="Calibri"/>
                <a:cs typeface="Calibri"/>
              </a:rPr>
              <a:t>VOTE-REQ</a:t>
            </a:r>
            <a:r>
              <a:rPr lang="en-US" sz="2000" dirty="0">
                <a:solidFill>
                  <a:schemeClr val="accent3">
                    <a:lumMod val="50000"/>
                  </a:schemeClr>
                </a:solidFill>
                <a:latin typeface="Calibri"/>
                <a:cs typeface="Calibri"/>
              </a:rPr>
              <a:t> </a:t>
            </a:r>
            <a:r>
              <a:rPr lang="en-US" sz="2000" b="0" dirty="0">
                <a:latin typeface="Gill Sans" charset="0"/>
                <a:ea typeface="Gill Sans" charset="0"/>
                <a:cs typeface="Gill Sans" charset="0"/>
              </a:rPr>
              <a:t>to all workers</a:t>
            </a:r>
          </a:p>
        </p:txBody>
      </p:sp>
      <p:sp>
        <p:nvSpPr>
          <p:cNvPr id="7" name="Rectangle 6"/>
          <p:cNvSpPr>
            <a:spLocks noChangeArrowheads="1"/>
          </p:cNvSpPr>
          <p:nvPr/>
        </p:nvSpPr>
        <p:spPr bwMode="auto">
          <a:xfrm>
            <a:off x="6172200" y="1981200"/>
            <a:ext cx="4419600" cy="2209800"/>
          </a:xfrm>
          <a:prstGeom prst="rect">
            <a:avLst/>
          </a:prstGeom>
          <a:solidFill>
            <a:srgbClr val="FFFFAA"/>
          </a:solidFill>
          <a:ln w="25400">
            <a:solidFill>
              <a:schemeClr val="tx1"/>
            </a:solidFill>
            <a:round/>
            <a:headEnd type="triangle" w="med" len="med"/>
            <a:tailEnd/>
          </a:ln>
        </p:spPr>
        <p:txBody>
          <a:bodyPr anchor="ctr"/>
          <a:lstStyle/>
          <a:p>
            <a:pPr marL="285750" indent="-285750">
              <a:spcBef>
                <a:spcPct val="20000"/>
              </a:spcBef>
              <a:buFont typeface="Arial" charset="0"/>
              <a:buChar char="–"/>
            </a:pPr>
            <a:r>
              <a:rPr lang="en-US" sz="2000" b="0" dirty="0">
                <a:latin typeface="Gill Sans" charset="0"/>
                <a:ea typeface="Gill Sans" charset="0"/>
                <a:cs typeface="Gill Sans" charset="0"/>
              </a:rPr>
              <a:t>Wait for </a:t>
            </a:r>
            <a:r>
              <a:rPr lang="en-US" sz="2000" dirty="0">
                <a:solidFill>
                  <a:srgbClr val="FF0000"/>
                </a:solidFill>
                <a:latin typeface="Calibri"/>
                <a:cs typeface="Calibri"/>
              </a:rPr>
              <a:t>VOTE-REQ </a:t>
            </a:r>
            <a:r>
              <a:rPr lang="en-US" sz="2000" b="0" dirty="0">
                <a:latin typeface="Gill Sans" charset="0"/>
                <a:ea typeface="Gill Sans" charset="0"/>
                <a:cs typeface="Gill Sans" charset="0"/>
              </a:rPr>
              <a:t>from coordinator</a:t>
            </a:r>
          </a:p>
          <a:p>
            <a:pPr marL="285750" indent="-285750">
              <a:spcBef>
                <a:spcPct val="20000"/>
              </a:spcBef>
              <a:buFont typeface="Arial" charset="0"/>
              <a:buChar char="–"/>
            </a:pPr>
            <a:r>
              <a:rPr lang="en-US" sz="2000" b="0" dirty="0">
                <a:latin typeface="Gill Sans" charset="0"/>
                <a:ea typeface="Gill Sans" charset="0"/>
                <a:cs typeface="Gill Sans" charset="0"/>
              </a:rPr>
              <a:t>If ready, send </a:t>
            </a:r>
            <a:r>
              <a:rPr lang="en-US" sz="2000" dirty="0">
                <a:solidFill>
                  <a:srgbClr val="FF0000"/>
                </a:solidFill>
                <a:latin typeface="Calibri"/>
                <a:cs typeface="Calibri"/>
              </a:rPr>
              <a:t>VOTE-COMMIT </a:t>
            </a:r>
            <a:r>
              <a:rPr lang="en-US" sz="2000" b="0" dirty="0">
                <a:latin typeface="Gill Sans" charset="0"/>
                <a:ea typeface="Gill Sans" charset="0"/>
                <a:cs typeface="Gill Sans" charset="0"/>
              </a:rPr>
              <a:t>to coordinator</a:t>
            </a:r>
          </a:p>
          <a:p>
            <a:pPr marL="285750" indent="-285750">
              <a:spcBef>
                <a:spcPct val="20000"/>
              </a:spcBef>
              <a:buFont typeface="Arial" charset="0"/>
              <a:buChar char="–"/>
            </a:pPr>
            <a:r>
              <a:rPr lang="en-US" sz="2000" b="0" dirty="0">
                <a:latin typeface="Gill Sans" charset="0"/>
                <a:ea typeface="Gill Sans" charset="0"/>
                <a:cs typeface="Gill Sans" charset="0"/>
              </a:rPr>
              <a:t>If not ready, send </a:t>
            </a:r>
            <a:r>
              <a:rPr lang="en-US" sz="2000" dirty="0">
                <a:solidFill>
                  <a:srgbClr val="FF0000"/>
                </a:solidFill>
                <a:latin typeface="Calibri"/>
                <a:cs typeface="Calibri"/>
              </a:rPr>
              <a:t>VOTE-ABORT </a:t>
            </a:r>
            <a:r>
              <a:rPr lang="en-US" sz="2000" b="0" dirty="0">
                <a:latin typeface="Gill Sans" charset="0"/>
                <a:ea typeface="Gill Sans" charset="0"/>
                <a:cs typeface="Gill Sans" charset="0"/>
              </a:rPr>
              <a:t>to coordinator</a:t>
            </a:r>
          </a:p>
          <a:p>
            <a:pPr marL="742950" lvl="1" indent="-285750">
              <a:spcBef>
                <a:spcPct val="20000"/>
              </a:spcBef>
              <a:buFont typeface="Arial" charset="0"/>
              <a:buChar char="–"/>
            </a:pPr>
            <a:r>
              <a:rPr lang="en-US" sz="2000" b="0" dirty="0">
                <a:latin typeface="Gill Sans" charset="0"/>
                <a:ea typeface="Gill Sans" charset="0"/>
                <a:cs typeface="Gill Sans" charset="0"/>
              </a:rPr>
              <a:t>And immediately abort</a:t>
            </a:r>
          </a:p>
        </p:txBody>
      </p:sp>
      <p:sp>
        <p:nvSpPr>
          <p:cNvPr id="10" name="Rectangle 9"/>
          <p:cNvSpPr>
            <a:spLocks noChangeArrowheads="1"/>
          </p:cNvSpPr>
          <p:nvPr/>
        </p:nvSpPr>
        <p:spPr bwMode="auto">
          <a:xfrm>
            <a:off x="1600200" y="3276600"/>
            <a:ext cx="4267200" cy="2209800"/>
          </a:xfrm>
          <a:prstGeom prst="rect">
            <a:avLst/>
          </a:prstGeom>
          <a:solidFill>
            <a:srgbClr val="FFFFAA"/>
          </a:solidFill>
          <a:ln w="25400">
            <a:solidFill>
              <a:schemeClr val="tx1"/>
            </a:solidFill>
            <a:round/>
            <a:headEnd type="triangle" w="med" len="med"/>
            <a:tailEnd/>
          </a:ln>
        </p:spPr>
        <p:txBody>
          <a:bodyPr anchor="ctr"/>
          <a:lstStyle/>
          <a:p>
            <a:pPr marL="285750" lvl="1" indent="-285750">
              <a:spcBef>
                <a:spcPct val="20000"/>
              </a:spcBef>
              <a:buFont typeface="Arial" charset="0"/>
              <a:buChar char="–"/>
            </a:pPr>
            <a:r>
              <a:rPr lang="en-US" sz="2000" b="0" dirty="0">
                <a:latin typeface="Gill Sans" charset="0"/>
                <a:ea typeface="Gill Sans" charset="0"/>
                <a:cs typeface="Gill Sans" charset="0"/>
              </a:rPr>
              <a:t>If receive </a:t>
            </a:r>
            <a:r>
              <a:rPr lang="en-US" sz="2000" dirty="0">
                <a:solidFill>
                  <a:srgbClr val="FF0000"/>
                </a:solidFill>
                <a:latin typeface="Calibri"/>
                <a:cs typeface="Calibri"/>
              </a:rPr>
              <a:t>VOTE-COMMIT </a:t>
            </a:r>
            <a:r>
              <a:rPr lang="en-US" sz="2000" b="0" dirty="0">
                <a:latin typeface="Gill Sans" charset="0"/>
                <a:ea typeface="Gill Sans" charset="0"/>
                <a:cs typeface="Gill Sans" charset="0"/>
              </a:rPr>
              <a:t>from all N workers, send </a:t>
            </a:r>
            <a:r>
              <a:rPr lang="en-US" sz="2000" dirty="0">
                <a:solidFill>
                  <a:srgbClr val="FF0000"/>
                </a:solidFill>
                <a:latin typeface="Calibri" charset="0"/>
                <a:ea typeface="Calibri" charset="0"/>
                <a:cs typeface="Calibri" charset="0"/>
              </a:rPr>
              <a:t>GLOBAL-COMMIT</a:t>
            </a:r>
            <a:r>
              <a:rPr lang="en-US" sz="2000" b="0" dirty="0">
                <a:latin typeface="Gill Sans" charset="0"/>
                <a:ea typeface="Gill Sans" charset="0"/>
                <a:cs typeface="Gill Sans" charset="0"/>
              </a:rPr>
              <a:t> to all workers</a:t>
            </a:r>
          </a:p>
          <a:p>
            <a:pPr marL="285750" lvl="1" indent="-285750">
              <a:spcBef>
                <a:spcPct val="20000"/>
              </a:spcBef>
              <a:buFont typeface="Arial" charset="0"/>
              <a:buChar char="–"/>
            </a:pPr>
            <a:r>
              <a:rPr lang="en-US" sz="2000" b="0" dirty="0">
                <a:latin typeface="Gill Sans" charset="0"/>
                <a:ea typeface="Gill Sans" charset="0"/>
                <a:cs typeface="Gill Sans" charset="0"/>
              </a:rPr>
              <a:t>If don’t receive </a:t>
            </a:r>
            <a:r>
              <a:rPr lang="en-US" sz="2000" dirty="0">
                <a:solidFill>
                  <a:srgbClr val="FF0000"/>
                </a:solidFill>
                <a:latin typeface="Calibri"/>
                <a:cs typeface="Calibri"/>
              </a:rPr>
              <a:t>VOTE-COMMIT</a:t>
            </a:r>
            <a:r>
              <a:rPr lang="en-US" sz="2000" dirty="0">
                <a:solidFill>
                  <a:srgbClr val="7F7F7F"/>
                </a:solidFill>
                <a:latin typeface="Calibri"/>
                <a:cs typeface="Calibri"/>
              </a:rPr>
              <a:t> </a:t>
            </a:r>
            <a:r>
              <a:rPr lang="en-US" sz="2000" b="0" dirty="0">
                <a:latin typeface="Gill Sans" charset="0"/>
                <a:ea typeface="Gill Sans" charset="0"/>
                <a:cs typeface="Gill Sans" charset="0"/>
              </a:rPr>
              <a:t>from all N workers, send</a:t>
            </a:r>
            <a:r>
              <a:rPr lang="en-US" sz="2000" dirty="0">
                <a:latin typeface="Gill Sans Light"/>
                <a:cs typeface="Gill Sans Light"/>
              </a:rPr>
              <a:t> </a:t>
            </a:r>
            <a:r>
              <a:rPr lang="en-US" sz="2000" dirty="0">
                <a:solidFill>
                  <a:srgbClr val="FF0000"/>
                </a:solidFill>
                <a:latin typeface="Calibri"/>
                <a:cs typeface="Calibri"/>
              </a:rPr>
              <a:t>GLOBAL-ABORT</a:t>
            </a:r>
            <a:r>
              <a:rPr lang="en-US" sz="2000" dirty="0">
                <a:latin typeface="Gill Sans Light"/>
                <a:cs typeface="Gill Sans Light"/>
              </a:rPr>
              <a:t> </a:t>
            </a:r>
            <a:r>
              <a:rPr lang="en-US" sz="2000" b="0" dirty="0">
                <a:latin typeface="Gill Sans" charset="0"/>
                <a:ea typeface="Gill Sans" charset="0"/>
                <a:cs typeface="Gill Sans" charset="0"/>
              </a:rPr>
              <a:t>to all workers</a:t>
            </a:r>
          </a:p>
        </p:txBody>
      </p:sp>
      <p:sp>
        <p:nvSpPr>
          <p:cNvPr id="12" name="Rectangle 11"/>
          <p:cNvSpPr>
            <a:spLocks noChangeArrowheads="1"/>
          </p:cNvSpPr>
          <p:nvPr/>
        </p:nvSpPr>
        <p:spPr bwMode="auto">
          <a:xfrm>
            <a:off x="6172200" y="5029200"/>
            <a:ext cx="4419600" cy="1371600"/>
          </a:xfrm>
          <a:prstGeom prst="rect">
            <a:avLst/>
          </a:prstGeom>
          <a:solidFill>
            <a:srgbClr val="FFFFAA"/>
          </a:solidFill>
          <a:ln w="25400">
            <a:solidFill>
              <a:schemeClr val="tx1"/>
            </a:solidFill>
            <a:round/>
            <a:headEnd type="triangle" w="med" len="med"/>
            <a:tailEnd/>
          </a:ln>
        </p:spPr>
        <p:txBody>
          <a:bodyPr anchor="ctr"/>
          <a:lstStyle/>
          <a:p>
            <a:pPr marL="285750" indent="-285750">
              <a:spcBef>
                <a:spcPct val="20000"/>
              </a:spcBef>
              <a:buFont typeface="Arial" charset="0"/>
              <a:buChar char="–"/>
            </a:pPr>
            <a:r>
              <a:rPr lang="en-US" sz="2000" b="0" dirty="0">
                <a:latin typeface="Gill Sans" charset="0"/>
                <a:ea typeface="Gill Sans" charset="0"/>
                <a:cs typeface="Gill Sans" charset="0"/>
              </a:rPr>
              <a:t>If receive </a:t>
            </a:r>
            <a:r>
              <a:rPr lang="en-US" sz="2000" dirty="0">
                <a:solidFill>
                  <a:srgbClr val="FF0000"/>
                </a:solidFill>
                <a:latin typeface="Calibri" charset="0"/>
                <a:ea typeface="Calibri" charset="0"/>
                <a:cs typeface="Calibri" charset="0"/>
              </a:rPr>
              <a:t>GLOBAL-COMMIT</a:t>
            </a:r>
            <a:r>
              <a:rPr lang="en-US" sz="2000" b="0" dirty="0">
                <a:solidFill>
                  <a:srgbClr val="FF0000"/>
                </a:solidFill>
                <a:latin typeface="Gill Sans" charset="0"/>
                <a:ea typeface="Gill Sans" charset="0"/>
                <a:cs typeface="Gill Sans" charset="0"/>
              </a:rPr>
              <a:t> </a:t>
            </a:r>
            <a:r>
              <a:rPr lang="en-US" sz="2000" b="0" dirty="0">
                <a:latin typeface="Gill Sans" charset="0"/>
                <a:ea typeface="Gill Sans" charset="0"/>
                <a:cs typeface="Gill Sans" charset="0"/>
              </a:rPr>
              <a:t>then commit</a:t>
            </a:r>
          </a:p>
          <a:p>
            <a:pPr marL="285750" indent="-285750">
              <a:spcBef>
                <a:spcPct val="20000"/>
              </a:spcBef>
              <a:buFont typeface="Arial" charset="0"/>
              <a:buChar char="–"/>
            </a:pPr>
            <a:r>
              <a:rPr lang="en-US" sz="2000" b="0" dirty="0">
                <a:latin typeface="Gill Sans" charset="0"/>
                <a:ea typeface="Gill Sans" charset="0"/>
                <a:cs typeface="Gill Sans" charset="0"/>
              </a:rPr>
              <a:t>If receive </a:t>
            </a:r>
            <a:r>
              <a:rPr lang="en-US" sz="2000" dirty="0">
                <a:solidFill>
                  <a:srgbClr val="FF0000"/>
                </a:solidFill>
                <a:latin typeface="Calibri"/>
                <a:cs typeface="Calibri"/>
              </a:rPr>
              <a:t>GLOBAL-ABORT </a:t>
            </a:r>
            <a:r>
              <a:rPr lang="en-US" sz="2000" b="0" dirty="0">
                <a:latin typeface="Gill Sans" charset="0"/>
                <a:ea typeface="Gill Sans" charset="0"/>
                <a:cs typeface="Gill Sans" charset="0"/>
              </a:rPr>
              <a:t>then abort</a:t>
            </a:r>
            <a:endParaRPr lang="en-US" sz="2000" b="0" dirty="0">
              <a:solidFill>
                <a:srgbClr val="7F7F7F"/>
              </a:solidFill>
              <a:latin typeface="Gill Sans" charset="0"/>
              <a:ea typeface="Gill Sans" charset="0"/>
              <a:cs typeface="Gill Sans" charset="0"/>
            </a:endParaRPr>
          </a:p>
        </p:txBody>
      </p:sp>
      <p:sp>
        <p:nvSpPr>
          <p:cNvPr id="63495" name="TextBox 15"/>
          <p:cNvSpPr txBox="1">
            <a:spLocks noChangeArrowheads="1"/>
          </p:cNvSpPr>
          <p:nvPr/>
        </p:nvSpPr>
        <p:spPr bwMode="auto">
          <a:xfrm>
            <a:off x="2209800" y="685801"/>
            <a:ext cx="316529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b="0" dirty="0">
                <a:solidFill>
                  <a:srgbClr val="FF0000"/>
                </a:solidFill>
                <a:latin typeface="Gill Sans" charset="0"/>
                <a:ea typeface="Gill Sans" charset="0"/>
                <a:cs typeface="Gill Sans" charset="0"/>
              </a:rPr>
              <a:t>Coordinator Algorithm</a:t>
            </a:r>
          </a:p>
        </p:txBody>
      </p:sp>
      <p:sp>
        <p:nvSpPr>
          <p:cNvPr id="63496" name="TextBox 16"/>
          <p:cNvSpPr txBox="1">
            <a:spLocks noChangeArrowheads="1"/>
          </p:cNvSpPr>
          <p:nvPr/>
        </p:nvSpPr>
        <p:spPr bwMode="auto">
          <a:xfrm>
            <a:off x="7162800" y="685801"/>
            <a:ext cx="254095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b="0" dirty="0">
                <a:solidFill>
                  <a:srgbClr val="FF0000"/>
                </a:solidFill>
                <a:latin typeface="Gill Sans" charset="0"/>
                <a:ea typeface="Gill Sans" charset="0"/>
                <a:cs typeface="Gill Sans" charset="0"/>
              </a:rPr>
              <a:t>Worker Algorithm</a:t>
            </a:r>
          </a:p>
        </p:txBody>
      </p:sp>
      <p:cxnSp>
        <p:nvCxnSpPr>
          <p:cNvPr id="19" name="Straight Arrow Connector 18"/>
          <p:cNvCxnSpPr>
            <a:cxnSpLocks noChangeShapeType="1"/>
            <a:stCxn id="6" idx="3"/>
          </p:cNvCxnSpPr>
          <p:nvPr/>
        </p:nvCxnSpPr>
        <p:spPr bwMode="auto">
          <a:xfrm>
            <a:off x="5867400" y="1676400"/>
            <a:ext cx="304800" cy="30480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3" name="Straight Arrow Connector 22"/>
          <p:cNvCxnSpPr>
            <a:cxnSpLocks noChangeShapeType="1"/>
            <a:stCxn id="7" idx="1"/>
          </p:cNvCxnSpPr>
          <p:nvPr/>
        </p:nvCxnSpPr>
        <p:spPr bwMode="auto">
          <a:xfrm flipH="1">
            <a:off x="5867400" y="3086100"/>
            <a:ext cx="304800" cy="26670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26" name="Straight Arrow Connector 25"/>
          <p:cNvCxnSpPr>
            <a:cxnSpLocks noChangeShapeType="1"/>
            <a:stCxn id="10" idx="3"/>
          </p:cNvCxnSpPr>
          <p:nvPr/>
        </p:nvCxnSpPr>
        <p:spPr bwMode="auto">
          <a:xfrm>
            <a:off x="5867400" y="4381500"/>
            <a:ext cx="304800" cy="64770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4292277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2"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right)">
                                      <p:cBhvr>
                                        <p:cTn id="21" dur="500"/>
                                        <p:tgtEl>
                                          <p:spTgt spid="23"/>
                                        </p:tgtEl>
                                      </p:cBhvr>
                                    </p:animEffect>
                                  </p:childTnLst>
                                </p:cTn>
                              </p:par>
                            </p:childTnLst>
                          </p:cTn>
                        </p:par>
                        <p:par>
                          <p:cTn id="22" fill="hold" nodeType="afterGroup">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right)">
                                      <p:cBhvr>
                                        <p:cTn id="25" dur="5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par>
                          <p:cTn id="31" fill="hold" nodeType="afterGroup">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sv-SE" dirty="0">
                <a:ea typeface="MS PGothic" charset="0"/>
              </a:rPr>
              <a:t>Failure Free Example Execution</a:t>
            </a:r>
            <a:endParaRPr lang="en-US" dirty="0">
              <a:ea typeface="MS PGothic" charset="0"/>
            </a:endParaRPr>
          </a:p>
        </p:txBody>
      </p:sp>
      <p:cxnSp>
        <p:nvCxnSpPr>
          <p:cNvPr id="5" name="Straight Arrow Connector 4"/>
          <p:cNvCxnSpPr/>
          <p:nvPr/>
        </p:nvCxnSpPr>
        <p:spPr>
          <a:xfrm>
            <a:off x="2971800" y="1741489"/>
            <a:ext cx="7086600" cy="158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971800" y="2806700"/>
            <a:ext cx="70866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971800" y="3873500"/>
            <a:ext cx="70866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971800" y="4940300"/>
            <a:ext cx="70866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4518" name="TextBox 11"/>
          <p:cNvSpPr txBox="1">
            <a:spLocks noChangeArrowheads="1"/>
          </p:cNvSpPr>
          <p:nvPr/>
        </p:nvSpPr>
        <p:spPr bwMode="auto">
          <a:xfrm>
            <a:off x="1828800" y="1219201"/>
            <a:ext cx="1828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b="0">
                <a:latin typeface="Gill Sans" charset="0"/>
                <a:ea typeface="Gill Sans" charset="0"/>
                <a:cs typeface="Gill Sans" charset="0"/>
              </a:rPr>
              <a:t>coordinator</a:t>
            </a:r>
            <a:endParaRPr lang="en-US" b="0">
              <a:latin typeface="Gill Sans" charset="0"/>
              <a:ea typeface="Gill Sans" charset="0"/>
              <a:cs typeface="Gill Sans" charset="0"/>
            </a:endParaRPr>
          </a:p>
        </p:txBody>
      </p:sp>
      <p:sp>
        <p:nvSpPr>
          <p:cNvPr id="64519" name="TextBox 12"/>
          <p:cNvSpPr txBox="1">
            <a:spLocks noChangeArrowheads="1"/>
          </p:cNvSpPr>
          <p:nvPr/>
        </p:nvSpPr>
        <p:spPr bwMode="auto">
          <a:xfrm>
            <a:off x="1828800" y="2362201"/>
            <a:ext cx="1447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b="0">
                <a:latin typeface="Gill Sans" charset="0"/>
                <a:ea typeface="Gill Sans" charset="0"/>
                <a:cs typeface="Gill Sans" charset="0"/>
              </a:rPr>
              <a:t>w</a:t>
            </a:r>
            <a:r>
              <a:rPr lang="sv-SE" b="0">
                <a:latin typeface="Gill Sans" charset="0"/>
                <a:ea typeface="Gill Sans" charset="0"/>
                <a:cs typeface="Gill Sans" charset="0"/>
              </a:rPr>
              <a:t>orker 1</a:t>
            </a:r>
            <a:endParaRPr lang="en-US" b="0">
              <a:latin typeface="Gill Sans" charset="0"/>
              <a:ea typeface="Gill Sans" charset="0"/>
              <a:cs typeface="Gill Sans" charset="0"/>
            </a:endParaRPr>
          </a:p>
        </p:txBody>
      </p:sp>
      <p:sp>
        <p:nvSpPr>
          <p:cNvPr id="64520" name="TextBox 15"/>
          <p:cNvSpPr txBox="1">
            <a:spLocks noChangeArrowheads="1"/>
          </p:cNvSpPr>
          <p:nvPr/>
        </p:nvSpPr>
        <p:spPr bwMode="auto">
          <a:xfrm>
            <a:off x="9448800" y="5029201"/>
            <a:ext cx="8382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b="0" dirty="0" err="1">
                <a:latin typeface="Gill Sans" charset="0"/>
                <a:ea typeface="Gill Sans" charset="0"/>
                <a:cs typeface="Gill Sans" charset="0"/>
              </a:rPr>
              <a:t>time</a:t>
            </a:r>
            <a:endParaRPr lang="en-US" b="0" dirty="0">
              <a:latin typeface="Gill Sans" charset="0"/>
              <a:ea typeface="Gill Sans" charset="0"/>
              <a:cs typeface="Gill Sans" charset="0"/>
            </a:endParaRPr>
          </a:p>
        </p:txBody>
      </p:sp>
      <p:grpSp>
        <p:nvGrpSpPr>
          <p:cNvPr id="2" name="Group 1"/>
          <p:cNvGrpSpPr/>
          <p:nvPr/>
        </p:nvGrpSpPr>
        <p:grpSpPr>
          <a:xfrm>
            <a:off x="3733800" y="1741488"/>
            <a:ext cx="1676400" cy="3200400"/>
            <a:chOff x="2209800" y="1741488"/>
            <a:chExt cx="1676400" cy="3200400"/>
          </a:xfrm>
        </p:grpSpPr>
        <p:cxnSp>
          <p:nvCxnSpPr>
            <p:cNvPr id="18" name="Straight Arrow Connector 17"/>
            <p:cNvCxnSpPr/>
            <p:nvPr/>
          </p:nvCxnSpPr>
          <p:spPr>
            <a:xfrm rot="16200000" flipH="1">
              <a:off x="1981200" y="1970088"/>
              <a:ext cx="1066800"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1562100" y="2389188"/>
              <a:ext cx="2133600" cy="838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952500" y="2998788"/>
              <a:ext cx="32004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530" name="TextBox 35"/>
            <p:cNvSpPr txBox="1">
              <a:spLocks noChangeArrowheads="1"/>
            </p:cNvSpPr>
            <p:nvPr/>
          </p:nvSpPr>
          <p:spPr bwMode="auto">
            <a:xfrm>
              <a:off x="2667000" y="1828800"/>
              <a:ext cx="12192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dirty="0">
                  <a:solidFill>
                    <a:srgbClr val="FF0000"/>
                  </a:solidFill>
                  <a:latin typeface="Calibri" charset="0"/>
                </a:rPr>
                <a:t>VOTE-REQ</a:t>
              </a:r>
              <a:endParaRPr lang="en-US" dirty="0">
                <a:solidFill>
                  <a:srgbClr val="FF0000"/>
                </a:solidFill>
                <a:latin typeface="Calibri" charset="0"/>
              </a:endParaRPr>
            </a:p>
          </p:txBody>
        </p:sp>
      </p:grpSp>
      <p:grpSp>
        <p:nvGrpSpPr>
          <p:cNvPr id="3" name="Group 2"/>
          <p:cNvGrpSpPr/>
          <p:nvPr/>
        </p:nvGrpSpPr>
        <p:grpSpPr>
          <a:xfrm>
            <a:off x="5029200" y="1741488"/>
            <a:ext cx="1676400" cy="3200400"/>
            <a:chOff x="3505200" y="1741488"/>
            <a:chExt cx="1676400" cy="3200400"/>
          </a:xfrm>
        </p:grpSpPr>
        <p:cxnSp>
          <p:nvCxnSpPr>
            <p:cNvPr id="23" name="Straight Arrow Connector 22"/>
            <p:cNvCxnSpPr/>
            <p:nvPr/>
          </p:nvCxnSpPr>
          <p:spPr>
            <a:xfrm rot="5400000" flipH="1" flipV="1">
              <a:off x="4076700" y="2084388"/>
              <a:ext cx="10668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3695700" y="2617788"/>
              <a:ext cx="21336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3352800" y="3113088"/>
              <a:ext cx="3200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531" name="TextBox 36"/>
            <p:cNvSpPr txBox="1">
              <a:spLocks noChangeArrowheads="1"/>
            </p:cNvSpPr>
            <p:nvPr/>
          </p:nvSpPr>
          <p:spPr bwMode="auto">
            <a:xfrm>
              <a:off x="3505200" y="3951288"/>
              <a:ext cx="14478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a:solidFill>
                    <a:srgbClr val="FF0000"/>
                  </a:solidFill>
                  <a:latin typeface="Calibri" charset="0"/>
                </a:rPr>
                <a:t>VOTE-COMMIT</a:t>
              </a:r>
              <a:endParaRPr lang="en-US">
                <a:solidFill>
                  <a:srgbClr val="FF0000"/>
                </a:solidFill>
                <a:latin typeface="Calibri" charset="0"/>
              </a:endParaRPr>
            </a:p>
          </p:txBody>
        </p:sp>
      </p:grpSp>
      <p:grpSp>
        <p:nvGrpSpPr>
          <p:cNvPr id="4" name="Group 3"/>
          <p:cNvGrpSpPr/>
          <p:nvPr/>
        </p:nvGrpSpPr>
        <p:grpSpPr>
          <a:xfrm>
            <a:off x="7620000" y="1741488"/>
            <a:ext cx="2209800" cy="3200400"/>
            <a:chOff x="6096000" y="1741488"/>
            <a:chExt cx="2209800" cy="3200400"/>
          </a:xfrm>
        </p:grpSpPr>
        <p:cxnSp>
          <p:nvCxnSpPr>
            <p:cNvPr id="33" name="Straight Arrow Connector 32"/>
            <p:cNvCxnSpPr/>
            <p:nvPr/>
          </p:nvCxnSpPr>
          <p:spPr>
            <a:xfrm rot="16200000" flipH="1">
              <a:off x="5867400" y="1970088"/>
              <a:ext cx="1066800"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H="1">
              <a:off x="5448300" y="2389188"/>
              <a:ext cx="2133600" cy="838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6200000" flipH="1">
              <a:off x="4838700" y="2998788"/>
              <a:ext cx="32004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532" name="TextBox 37"/>
            <p:cNvSpPr txBox="1">
              <a:spLocks noChangeArrowheads="1"/>
            </p:cNvSpPr>
            <p:nvPr/>
          </p:nvSpPr>
          <p:spPr bwMode="auto">
            <a:xfrm>
              <a:off x="6781800" y="1817688"/>
              <a:ext cx="15240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a:solidFill>
                    <a:srgbClr val="FF0000"/>
                  </a:solidFill>
                  <a:latin typeface="Calibri" charset="0"/>
                </a:rPr>
                <a:t>GLOBAL-COMMIT</a:t>
              </a:r>
              <a:endParaRPr lang="en-US">
                <a:solidFill>
                  <a:srgbClr val="FF0000"/>
                </a:solidFill>
                <a:latin typeface="Calibri" charset="0"/>
              </a:endParaRPr>
            </a:p>
          </p:txBody>
        </p:sp>
      </p:grpSp>
      <p:sp>
        <p:nvSpPr>
          <p:cNvPr id="64533" name="TextBox 23"/>
          <p:cNvSpPr txBox="1">
            <a:spLocks noChangeArrowheads="1"/>
          </p:cNvSpPr>
          <p:nvPr/>
        </p:nvSpPr>
        <p:spPr bwMode="auto">
          <a:xfrm>
            <a:off x="1828800" y="3424238"/>
            <a:ext cx="14478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b="0">
                <a:latin typeface="Gill Sans" charset="0"/>
                <a:ea typeface="Gill Sans" charset="0"/>
                <a:cs typeface="Gill Sans" charset="0"/>
              </a:rPr>
              <a:t>w</a:t>
            </a:r>
            <a:r>
              <a:rPr lang="sv-SE" b="0">
                <a:latin typeface="Gill Sans" charset="0"/>
                <a:ea typeface="Gill Sans" charset="0"/>
                <a:cs typeface="Gill Sans" charset="0"/>
              </a:rPr>
              <a:t>orker 2</a:t>
            </a:r>
            <a:endParaRPr lang="en-US" b="0">
              <a:latin typeface="Gill Sans" charset="0"/>
              <a:ea typeface="Gill Sans" charset="0"/>
              <a:cs typeface="Gill Sans" charset="0"/>
            </a:endParaRPr>
          </a:p>
        </p:txBody>
      </p:sp>
      <p:sp>
        <p:nvSpPr>
          <p:cNvPr id="64534" name="TextBox 24"/>
          <p:cNvSpPr txBox="1">
            <a:spLocks noChangeArrowheads="1"/>
          </p:cNvSpPr>
          <p:nvPr/>
        </p:nvSpPr>
        <p:spPr bwMode="auto">
          <a:xfrm>
            <a:off x="1828800" y="4491038"/>
            <a:ext cx="14478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b="0">
                <a:latin typeface="Gill Sans" charset="0"/>
                <a:ea typeface="Gill Sans" charset="0"/>
                <a:cs typeface="Gill Sans" charset="0"/>
              </a:rPr>
              <a:t>w</a:t>
            </a:r>
            <a:r>
              <a:rPr lang="sv-SE" b="0">
                <a:latin typeface="Gill Sans" charset="0"/>
                <a:ea typeface="Gill Sans" charset="0"/>
                <a:cs typeface="Gill Sans" charset="0"/>
              </a:rPr>
              <a:t>orker 3</a:t>
            </a:r>
            <a:endParaRPr lang="en-US" b="0">
              <a:latin typeface="Gill Sans" charset="0"/>
              <a:ea typeface="Gill Sans" charset="0"/>
              <a:cs typeface="Gill Sans" charset="0"/>
            </a:endParaRPr>
          </a:p>
        </p:txBody>
      </p:sp>
    </p:spTree>
    <p:extLst>
      <p:ext uri="{BB962C8B-B14F-4D97-AF65-F5344CB8AC3E}">
        <p14:creationId xmlns:p14="http://schemas.microsoft.com/office/powerpoint/2010/main" val="1861891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sv-SE" dirty="0">
                <a:ea typeface="MS PGothic" charset="0"/>
              </a:rPr>
              <a:t>Example of </a:t>
            </a:r>
            <a:r>
              <a:rPr lang="en-US" dirty="0">
                <a:ea typeface="MS PGothic" charset="0"/>
              </a:rPr>
              <a:t>Worker</a:t>
            </a:r>
            <a:r>
              <a:rPr lang="sv-SE" dirty="0">
                <a:ea typeface="MS PGothic" charset="0"/>
              </a:rPr>
              <a:t> Failure</a:t>
            </a:r>
            <a:endParaRPr lang="en-US" dirty="0">
              <a:ea typeface="MS PGothic" charset="0"/>
            </a:endParaRPr>
          </a:p>
        </p:txBody>
      </p:sp>
      <p:cxnSp>
        <p:nvCxnSpPr>
          <p:cNvPr id="5" name="Straight Arrow Connector 4"/>
          <p:cNvCxnSpPr/>
          <p:nvPr/>
        </p:nvCxnSpPr>
        <p:spPr>
          <a:xfrm>
            <a:off x="2667000" y="2714625"/>
            <a:ext cx="70866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667000" y="3779839"/>
            <a:ext cx="7086600" cy="158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667000" y="4846639"/>
            <a:ext cx="7086600" cy="158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667000" y="5903914"/>
            <a:ext cx="3657600" cy="95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8614" name="TextBox 11"/>
          <p:cNvSpPr txBox="1">
            <a:spLocks noChangeArrowheads="1"/>
          </p:cNvSpPr>
          <p:nvPr/>
        </p:nvSpPr>
        <p:spPr bwMode="auto">
          <a:xfrm>
            <a:off x="1676400" y="2286001"/>
            <a:ext cx="1828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b="0">
                <a:latin typeface="Gill Sans" charset="0"/>
                <a:ea typeface="Gill Sans" charset="0"/>
                <a:cs typeface="Gill Sans" charset="0"/>
              </a:rPr>
              <a:t>coordinator</a:t>
            </a:r>
          </a:p>
        </p:txBody>
      </p:sp>
      <p:sp>
        <p:nvSpPr>
          <p:cNvPr id="68615" name="TextBox 12"/>
          <p:cNvSpPr txBox="1">
            <a:spLocks noChangeArrowheads="1"/>
          </p:cNvSpPr>
          <p:nvPr/>
        </p:nvSpPr>
        <p:spPr bwMode="auto">
          <a:xfrm>
            <a:off x="1676400" y="3352801"/>
            <a:ext cx="1371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b="0">
                <a:latin typeface="Gill Sans" charset="0"/>
                <a:ea typeface="Gill Sans" charset="0"/>
                <a:cs typeface="Gill Sans" charset="0"/>
              </a:rPr>
              <a:t>w</a:t>
            </a:r>
            <a:r>
              <a:rPr lang="sv-SE" b="0">
                <a:latin typeface="Gill Sans" charset="0"/>
                <a:ea typeface="Gill Sans" charset="0"/>
                <a:cs typeface="Gill Sans" charset="0"/>
              </a:rPr>
              <a:t>orker 1</a:t>
            </a:r>
            <a:endParaRPr lang="en-US" b="0">
              <a:latin typeface="Gill Sans" charset="0"/>
              <a:ea typeface="Gill Sans" charset="0"/>
              <a:cs typeface="Gill Sans" charset="0"/>
            </a:endParaRPr>
          </a:p>
        </p:txBody>
      </p:sp>
      <p:sp>
        <p:nvSpPr>
          <p:cNvPr id="68616" name="TextBox 15"/>
          <p:cNvSpPr txBox="1">
            <a:spLocks noChangeArrowheads="1"/>
          </p:cNvSpPr>
          <p:nvPr/>
        </p:nvSpPr>
        <p:spPr bwMode="auto">
          <a:xfrm>
            <a:off x="6400800" y="5599113"/>
            <a:ext cx="8382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b="0">
                <a:latin typeface="Gill Sans" charset="0"/>
                <a:ea typeface="Gill Sans" charset="0"/>
                <a:cs typeface="Gill Sans" charset="0"/>
              </a:rPr>
              <a:t>time</a:t>
            </a:r>
            <a:endParaRPr lang="en-US" b="0">
              <a:latin typeface="Gill Sans" charset="0"/>
              <a:ea typeface="Gill Sans" charset="0"/>
              <a:cs typeface="Gill Sans" charset="0"/>
            </a:endParaRPr>
          </a:p>
        </p:txBody>
      </p:sp>
      <p:cxnSp>
        <p:nvCxnSpPr>
          <p:cNvPr id="18" name="Straight Arrow Connector 17"/>
          <p:cNvCxnSpPr/>
          <p:nvPr/>
        </p:nvCxnSpPr>
        <p:spPr>
          <a:xfrm rot="16200000" flipH="1">
            <a:off x="3200400" y="2943225"/>
            <a:ext cx="1066800"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2705100" y="3362325"/>
            <a:ext cx="2133600" cy="838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2019300" y="3971925"/>
            <a:ext cx="32004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5295900" y="3057525"/>
            <a:ext cx="10668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4914900" y="3590925"/>
            <a:ext cx="21336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622" name="TextBox 35"/>
          <p:cNvSpPr txBox="1">
            <a:spLocks noChangeArrowheads="1"/>
          </p:cNvSpPr>
          <p:nvPr/>
        </p:nvSpPr>
        <p:spPr bwMode="auto">
          <a:xfrm>
            <a:off x="3886200" y="3119438"/>
            <a:ext cx="16002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a:latin typeface="Calibri" charset="0"/>
              </a:rPr>
              <a:t>VOTE-REQ</a:t>
            </a:r>
            <a:endParaRPr lang="en-US">
              <a:latin typeface="Calibri" charset="0"/>
            </a:endParaRPr>
          </a:p>
        </p:txBody>
      </p:sp>
      <p:sp>
        <p:nvSpPr>
          <p:cNvPr id="37" name="TextBox 36"/>
          <p:cNvSpPr txBox="1">
            <a:spLocks noChangeArrowheads="1"/>
          </p:cNvSpPr>
          <p:nvPr/>
        </p:nvSpPr>
        <p:spPr bwMode="auto">
          <a:xfrm>
            <a:off x="4495800" y="4010025"/>
            <a:ext cx="167640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a:latin typeface="Calibri" charset="0"/>
              </a:rPr>
              <a:t>VOTE-COMMIT</a:t>
            </a:r>
            <a:endParaRPr lang="en-US">
              <a:latin typeface="Calibri" charset="0"/>
            </a:endParaRPr>
          </a:p>
        </p:txBody>
      </p:sp>
      <p:grpSp>
        <p:nvGrpSpPr>
          <p:cNvPr id="3" name="Group 60"/>
          <p:cNvGrpSpPr>
            <a:grpSpLocks/>
          </p:cNvGrpSpPr>
          <p:nvPr/>
        </p:nvGrpSpPr>
        <p:grpSpPr bwMode="auto">
          <a:xfrm>
            <a:off x="7772400" y="2714625"/>
            <a:ext cx="2590800" cy="2133600"/>
            <a:chOff x="5715000" y="2678668"/>
            <a:chExt cx="2590800" cy="2133603"/>
          </a:xfrm>
        </p:grpSpPr>
        <p:cxnSp>
          <p:nvCxnSpPr>
            <p:cNvPr id="33" name="Straight Arrow Connector 32"/>
            <p:cNvCxnSpPr/>
            <p:nvPr/>
          </p:nvCxnSpPr>
          <p:spPr>
            <a:xfrm rot="16200000" flipH="1">
              <a:off x="5562599" y="2907269"/>
              <a:ext cx="1066802"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H="1">
              <a:off x="5067299" y="3326370"/>
              <a:ext cx="2133603" cy="838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643" name="TextBox 37"/>
            <p:cNvSpPr txBox="1">
              <a:spLocks noChangeArrowheads="1"/>
            </p:cNvSpPr>
            <p:nvPr/>
          </p:nvSpPr>
          <p:spPr bwMode="auto">
            <a:xfrm>
              <a:off x="6477000" y="2754868"/>
              <a:ext cx="1828800" cy="830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a:latin typeface="Calibri" charset="0"/>
                </a:rPr>
                <a:t>GLOBAL-ABORT</a:t>
              </a:r>
              <a:endParaRPr lang="en-US">
                <a:latin typeface="Calibri" charset="0"/>
              </a:endParaRPr>
            </a:p>
          </p:txBody>
        </p:sp>
      </p:grpSp>
      <p:grpSp>
        <p:nvGrpSpPr>
          <p:cNvPr id="4" name="Group 59"/>
          <p:cNvGrpSpPr>
            <a:grpSpLocks/>
          </p:cNvGrpSpPr>
          <p:nvPr/>
        </p:nvGrpSpPr>
        <p:grpSpPr bwMode="auto">
          <a:xfrm>
            <a:off x="5867400" y="5229225"/>
            <a:ext cx="304800" cy="685800"/>
            <a:chOff x="4343400" y="5193268"/>
            <a:chExt cx="304800" cy="685800"/>
          </a:xfrm>
        </p:grpSpPr>
        <p:cxnSp>
          <p:nvCxnSpPr>
            <p:cNvPr id="30" name="Straight Arrow Connector 29"/>
            <p:cNvCxnSpPr/>
            <p:nvPr/>
          </p:nvCxnSpPr>
          <p:spPr>
            <a:xfrm rot="5400000" flipH="1" flipV="1">
              <a:off x="4267200" y="5650468"/>
              <a:ext cx="381000" cy="76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8638" name="Group 30"/>
            <p:cNvGrpSpPr>
              <a:grpSpLocks/>
            </p:cNvGrpSpPr>
            <p:nvPr/>
          </p:nvGrpSpPr>
          <p:grpSpPr bwMode="auto">
            <a:xfrm>
              <a:off x="4343400" y="5193268"/>
              <a:ext cx="304800" cy="304800"/>
              <a:chOff x="4953000" y="1524000"/>
              <a:chExt cx="304800" cy="304800"/>
            </a:xfrm>
          </p:grpSpPr>
          <p:cxnSp>
            <p:nvCxnSpPr>
              <p:cNvPr id="32" name="Straight Connector 31"/>
              <p:cNvCxnSpPr/>
              <p:nvPr/>
            </p:nvCxnSpPr>
            <p:spPr>
              <a:xfrm rot="16200000" flipH="1">
                <a:off x="4953000" y="1524000"/>
                <a:ext cx="304800" cy="304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953000" y="1524000"/>
                <a:ext cx="304800" cy="304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68626" name="Group 50"/>
          <p:cNvGrpSpPr>
            <a:grpSpLocks/>
          </p:cNvGrpSpPr>
          <p:nvPr/>
        </p:nvGrpSpPr>
        <p:grpSpPr bwMode="auto">
          <a:xfrm>
            <a:off x="4724400" y="990601"/>
            <a:ext cx="1752600" cy="1592263"/>
            <a:chOff x="3276600" y="2895600"/>
            <a:chExt cx="3505200" cy="2971800"/>
          </a:xfrm>
        </p:grpSpPr>
        <p:sp>
          <p:nvSpPr>
            <p:cNvPr id="52" name="Rounded Rectangle 51"/>
            <p:cNvSpPr/>
            <p:nvPr/>
          </p:nvSpPr>
          <p:spPr>
            <a:xfrm>
              <a:off x="4270376" y="2895600"/>
              <a:ext cx="1517650" cy="533324"/>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a:solidFill>
                    <a:schemeClr val="tx1"/>
                  </a:solidFill>
                  <a:latin typeface="Calibri"/>
                  <a:ea typeface="ＭＳ Ｐゴシック" charset="0"/>
                  <a:cs typeface="Calibri"/>
                </a:rPr>
                <a:t>INIT</a:t>
              </a:r>
              <a:endParaRPr lang="en-US">
                <a:solidFill>
                  <a:schemeClr val="tx1"/>
                </a:solidFill>
                <a:latin typeface="Calibri"/>
                <a:ea typeface="ＭＳ Ｐゴシック" charset="0"/>
                <a:cs typeface="Calibri"/>
              </a:endParaRPr>
            </a:p>
          </p:txBody>
        </p:sp>
        <p:sp>
          <p:nvSpPr>
            <p:cNvPr id="53" name="Rounded Rectangle 52"/>
            <p:cNvSpPr/>
            <p:nvPr/>
          </p:nvSpPr>
          <p:spPr>
            <a:xfrm>
              <a:off x="4270376" y="4116319"/>
              <a:ext cx="1517650" cy="530362"/>
            </a:xfrm>
            <a:prstGeom prst="roundRect">
              <a:avLst/>
            </a:prstGeom>
            <a:solidFill>
              <a:srgbClr val="FF0000">
                <a:alpha val="25000"/>
              </a:srgbClr>
            </a:solid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a:solidFill>
                    <a:schemeClr val="tx1"/>
                  </a:solidFill>
                  <a:latin typeface="Calibri"/>
                  <a:ea typeface="ＭＳ Ｐゴシック" charset="0"/>
                  <a:cs typeface="Calibri"/>
                </a:rPr>
                <a:t>WAIT</a:t>
              </a:r>
              <a:endParaRPr lang="en-US">
                <a:solidFill>
                  <a:schemeClr val="tx1"/>
                </a:solidFill>
                <a:latin typeface="Calibri"/>
                <a:ea typeface="ＭＳ Ｐゴシック" charset="0"/>
                <a:cs typeface="Calibri"/>
              </a:endParaRPr>
            </a:p>
          </p:txBody>
        </p:sp>
        <p:sp>
          <p:nvSpPr>
            <p:cNvPr id="54" name="Rounded Rectangle 53"/>
            <p:cNvSpPr/>
            <p:nvPr/>
          </p:nvSpPr>
          <p:spPr>
            <a:xfrm>
              <a:off x="3276600" y="5334076"/>
              <a:ext cx="1524000" cy="533324"/>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a:solidFill>
                    <a:schemeClr val="tx1"/>
                  </a:solidFill>
                  <a:latin typeface="Calibri"/>
                  <a:ea typeface="ＭＳ Ｐゴシック" charset="0"/>
                  <a:cs typeface="Calibri"/>
                </a:rPr>
                <a:t>ABORT</a:t>
              </a:r>
              <a:endParaRPr lang="en-US">
                <a:solidFill>
                  <a:schemeClr val="tx1"/>
                </a:solidFill>
                <a:latin typeface="Calibri"/>
                <a:ea typeface="ＭＳ Ｐゴシック" charset="0"/>
                <a:cs typeface="Calibri"/>
              </a:endParaRPr>
            </a:p>
          </p:txBody>
        </p:sp>
        <p:sp>
          <p:nvSpPr>
            <p:cNvPr id="55" name="Rounded Rectangle 54"/>
            <p:cNvSpPr/>
            <p:nvPr/>
          </p:nvSpPr>
          <p:spPr>
            <a:xfrm>
              <a:off x="5257800" y="5334076"/>
              <a:ext cx="1524000" cy="533324"/>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a:solidFill>
                    <a:schemeClr val="tx1"/>
                  </a:solidFill>
                  <a:latin typeface="Calibri"/>
                  <a:ea typeface="ＭＳ Ｐゴシック" charset="0"/>
                  <a:cs typeface="Calibri"/>
                </a:rPr>
                <a:t>COMM</a:t>
              </a:r>
              <a:endParaRPr lang="en-US">
                <a:solidFill>
                  <a:schemeClr val="tx1"/>
                </a:solidFill>
                <a:latin typeface="Calibri"/>
                <a:ea typeface="ＭＳ Ｐゴシック" charset="0"/>
                <a:cs typeface="Calibri"/>
              </a:endParaRPr>
            </a:p>
          </p:txBody>
        </p:sp>
        <p:cxnSp>
          <p:nvCxnSpPr>
            <p:cNvPr id="56" name="Straight Arrow Connector 55"/>
            <p:cNvCxnSpPr>
              <a:stCxn id="52" idx="2"/>
              <a:endCxn id="53" idx="0"/>
            </p:cNvCxnSpPr>
            <p:nvPr/>
          </p:nvCxnSpPr>
          <p:spPr>
            <a:xfrm rot="5400000">
              <a:off x="4685502" y="3772621"/>
              <a:ext cx="687395"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3" idx="2"/>
              <a:endCxn id="54" idx="0"/>
            </p:cNvCxnSpPr>
            <p:nvPr/>
          </p:nvCxnSpPr>
          <p:spPr>
            <a:xfrm rot="5400000">
              <a:off x="4188616" y="4493491"/>
              <a:ext cx="687395" cy="993774"/>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3" idx="2"/>
              <a:endCxn id="55" idx="0"/>
            </p:cNvCxnSpPr>
            <p:nvPr/>
          </p:nvCxnSpPr>
          <p:spPr>
            <a:xfrm rot="16200000" flipH="1">
              <a:off x="5182390" y="4493491"/>
              <a:ext cx="687395" cy="993776"/>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59" name="TextBox 58"/>
          <p:cNvSpPr txBox="1">
            <a:spLocks noChangeArrowheads="1"/>
          </p:cNvSpPr>
          <p:nvPr/>
        </p:nvSpPr>
        <p:spPr bwMode="auto">
          <a:xfrm>
            <a:off x="6781800" y="2205038"/>
            <a:ext cx="18288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b="0">
                <a:latin typeface="Gill Sans" charset="0"/>
                <a:ea typeface="Gill Sans" charset="0"/>
                <a:cs typeface="Gill Sans" charset="0"/>
              </a:rPr>
              <a:t>timeout</a:t>
            </a:r>
            <a:endParaRPr lang="en-US" b="0">
              <a:latin typeface="Gill Sans" charset="0"/>
              <a:ea typeface="Gill Sans" charset="0"/>
              <a:cs typeface="Gill Sans" charset="0"/>
            </a:endParaRPr>
          </a:p>
        </p:txBody>
      </p:sp>
      <p:sp>
        <p:nvSpPr>
          <p:cNvPr id="68628" name="TextBox 12"/>
          <p:cNvSpPr txBox="1">
            <a:spLocks noChangeArrowheads="1"/>
          </p:cNvSpPr>
          <p:nvPr/>
        </p:nvSpPr>
        <p:spPr bwMode="auto">
          <a:xfrm>
            <a:off x="1676400" y="4414838"/>
            <a:ext cx="13716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b="0">
                <a:latin typeface="Gill Sans" charset="0"/>
                <a:ea typeface="Gill Sans" charset="0"/>
                <a:cs typeface="Gill Sans" charset="0"/>
              </a:rPr>
              <a:t>w</a:t>
            </a:r>
            <a:r>
              <a:rPr lang="sv-SE" b="0">
                <a:latin typeface="Gill Sans" charset="0"/>
                <a:ea typeface="Gill Sans" charset="0"/>
                <a:cs typeface="Gill Sans" charset="0"/>
              </a:rPr>
              <a:t>orker 2</a:t>
            </a:r>
            <a:endParaRPr lang="en-US" b="0">
              <a:latin typeface="Gill Sans" charset="0"/>
              <a:ea typeface="Gill Sans" charset="0"/>
              <a:cs typeface="Gill Sans" charset="0"/>
            </a:endParaRPr>
          </a:p>
        </p:txBody>
      </p:sp>
      <p:sp>
        <p:nvSpPr>
          <p:cNvPr id="68629" name="TextBox 12"/>
          <p:cNvSpPr txBox="1">
            <a:spLocks noChangeArrowheads="1"/>
          </p:cNvSpPr>
          <p:nvPr/>
        </p:nvSpPr>
        <p:spPr bwMode="auto">
          <a:xfrm>
            <a:off x="1676400" y="5481638"/>
            <a:ext cx="13716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b="0">
                <a:latin typeface="Gill Sans" charset="0"/>
                <a:ea typeface="Gill Sans" charset="0"/>
                <a:cs typeface="Gill Sans" charset="0"/>
              </a:rPr>
              <a:t>w</a:t>
            </a:r>
            <a:r>
              <a:rPr lang="sv-SE" b="0">
                <a:latin typeface="Gill Sans" charset="0"/>
                <a:ea typeface="Gill Sans" charset="0"/>
                <a:cs typeface="Gill Sans" charset="0"/>
              </a:rPr>
              <a:t>orker 3</a:t>
            </a:r>
            <a:endParaRPr lang="en-US" b="0">
              <a:latin typeface="Gill Sans" charset="0"/>
              <a:ea typeface="Gill Sans" charset="0"/>
              <a:cs typeface="Gill Sans" charset="0"/>
            </a:endParaRPr>
          </a:p>
        </p:txBody>
      </p:sp>
    </p:spTree>
    <p:extLst>
      <p:ext uri="{BB962C8B-B14F-4D97-AF65-F5344CB8AC3E}">
        <p14:creationId xmlns:p14="http://schemas.microsoft.com/office/powerpoint/2010/main" val="1630322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59" grpId="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sv-SE" dirty="0">
                <a:ea typeface="MS PGothic" charset="0"/>
              </a:rPr>
              <a:t>Example of Coordinator Failure #1</a:t>
            </a:r>
            <a:endParaRPr lang="en-US" dirty="0">
              <a:ea typeface="MS PGothic" charset="0"/>
            </a:endParaRPr>
          </a:p>
        </p:txBody>
      </p:sp>
      <p:cxnSp>
        <p:nvCxnSpPr>
          <p:cNvPr id="5" name="Straight Arrow Connector 4"/>
          <p:cNvCxnSpPr/>
          <p:nvPr/>
        </p:nvCxnSpPr>
        <p:spPr>
          <a:xfrm>
            <a:off x="3429001" y="2655889"/>
            <a:ext cx="1370013" cy="158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429000" y="3721100"/>
            <a:ext cx="5410200" cy="127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429000" y="4787900"/>
            <a:ext cx="5410200" cy="127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429000" y="5854700"/>
            <a:ext cx="5410200" cy="127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70662" name="TextBox 11"/>
          <p:cNvSpPr txBox="1">
            <a:spLocks noChangeArrowheads="1"/>
          </p:cNvSpPr>
          <p:nvPr/>
        </p:nvSpPr>
        <p:spPr bwMode="auto">
          <a:xfrm>
            <a:off x="1752600" y="2362201"/>
            <a:ext cx="2209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b="0">
                <a:latin typeface="Gill Sans" charset="0"/>
                <a:ea typeface="Gill Sans" charset="0"/>
                <a:cs typeface="Gill Sans" charset="0"/>
              </a:rPr>
              <a:t>coordinator</a:t>
            </a:r>
            <a:endParaRPr lang="en-US" b="0">
              <a:latin typeface="Gill Sans" charset="0"/>
              <a:ea typeface="Gill Sans" charset="0"/>
              <a:cs typeface="Gill Sans" charset="0"/>
            </a:endParaRPr>
          </a:p>
        </p:txBody>
      </p:sp>
      <p:sp>
        <p:nvSpPr>
          <p:cNvPr id="70663" name="TextBox 12"/>
          <p:cNvSpPr txBox="1">
            <a:spLocks noChangeArrowheads="1"/>
          </p:cNvSpPr>
          <p:nvPr/>
        </p:nvSpPr>
        <p:spPr bwMode="auto">
          <a:xfrm>
            <a:off x="2057400" y="3505201"/>
            <a:ext cx="1676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b="0">
                <a:latin typeface="Gill Sans" charset="0"/>
                <a:ea typeface="Gill Sans" charset="0"/>
                <a:cs typeface="Gill Sans" charset="0"/>
              </a:rPr>
              <a:t>w</a:t>
            </a:r>
            <a:r>
              <a:rPr lang="sv-SE" b="0">
                <a:latin typeface="Gill Sans" charset="0"/>
                <a:ea typeface="Gill Sans" charset="0"/>
                <a:cs typeface="Gill Sans" charset="0"/>
              </a:rPr>
              <a:t>orker 1</a:t>
            </a:r>
            <a:endParaRPr lang="en-US" b="0">
              <a:latin typeface="Gill Sans" charset="0"/>
              <a:ea typeface="Gill Sans" charset="0"/>
              <a:cs typeface="Gill Sans" charset="0"/>
            </a:endParaRPr>
          </a:p>
        </p:txBody>
      </p:sp>
      <p:cxnSp>
        <p:nvCxnSpPr>
          <p:cNvPr id="18" name="Straight Arrow Connector 17"/>
          <p:cNvCxnSpPr/>
          <p:nvPr/>
        </p:nvCxnSpPr>
        <p:spPr>
          <a:xfrm rot="16200000" flipH="1">
            <a:off x="4102894" y="2743994"/>
            <a:ext cx="404812"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3933825" y="2836863"/>
            <a:ext cx="596900" cy="2349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3744119" y="2950369"/>
            <a:ext cx="749300" cy="1603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7396956" y="3042444"/>
            <a:ext cx="1055688"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6928644" y="3423444"/>
            <a:ext cx="2144712"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669" name="TextBox 35"/>
          <p:cNvSpPr txBox="1">
            <a:spLocks noChangeArrowheads="1"/>
          </p:cNvSpPr>
          <p:nvPr/>
        </p:nvSpPr>
        <p:spPr bwMode="auto">
          <a:xfrm>
            <a:off x="4648200" y="2960688"/>
            <a:ext cx="12192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a:latin typeface="Calibri" charset="0"/>
              </a:rPr>
              <a:t>VOTE-REQ</a:t>
            </a:r>
            <a:endParaRPr lang="en-US">
              <a:latin typeface="Calibri" charset="0"/>
            </a:endParaRPr>
          </a:p>
        </p:txBody>
      </p:sp>
      <p:sp>
        <p:nvSpPr>
          <p:cNvPr id="37" name="TextBox 36"/>
          <p:cNvSpPr txBox="1">
            <a:spLocks noChangeArrowheads="1"/>
          </p:cNvSpPr>
          <p:nvPr/>
        </p:nvSpPr>
        <p:spPr bwMode="auto">
          <a:xfrm>
            <a:off x="8153400" y="3962401"/>
            <a:ext cx="12192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a:latin typeface="Calibri" charset="0"/>
              </a:rPr>
              <a:t>VOTE-ABORT</a:t>
            </a:r>
            <a:endParaRPr lang="en-US">
              <a:latin typeface="Calibri" charset="0"/>
            </a:endParaRPr>
          </a:p>
        </p:txBody>
      </p:sp>
      <p:cxnSp>
        <p:nvCxnSpPr>
          <p:cNvPr id="30" name="Straight Arrow Connector 29"/>
          <p:cNvCxnSpPr/>
          <p:nvPr/>
        </p:nvCxnSpPr>
        <p:spPr>
          <a:xfrm rot="5400000" flipH="1" flipV="1">
            <a:off x="6477000" y="3810000"/>
            <a:ext cx="3200400" cy="914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a:spLocks noChangeArrowheads="1"/>
          </p:cNvSpPr>
          <p:nvPr/>
        </p:nvSpPr>
        <p:spPr bwMode="auto">
          <a:xfrm>
            <a:off x="6248400" y="5410201"/>
            <a:ext cx="1828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b="0">
                <a:latin typeface="Gill Sans" charset="0"/>
                <a:ea typeface="Gill Sans" charset="0"/>
                <a:cs typeface="Gill Sans" charset="0"/>
              </a:rPr>
              <a:t>timeout</a:t>
            </a:r>
            <a:endParaRPr lang="en-US" b="0">
              <a:latin typeface="Gill Sans" charset="0"/>
              <a:ea typeface="Gill Sans" charset="0"/>
              <a:cs typeface="Gill Sans" charset="0"/>
            </a:endParaRPr>
          </a:p>
        </p:txBody>
      </p:sp>
      <p:grpSp>
        <p:nvGrpSpPr>
          <p:cNvPr id="70673" name="Group 30"/>
          <p:cNvGrpSpPr>
            <a:grpSpLocks/>
          </p:cNvGrpSpPr>
          <p:nvPr/>
        </p:nvGrpSpPr>
        <p:grpSpPr bwMode="auto">
          <a:xfrm>
            <a:off x="4419600" y="3252788"/>
            <a:ext cx="304800" cy="304800"/>
            <a:chOff x="4953000" y="1524000"/>
            <a:chExt cx="304800" cy="304800"/>
          </a:xfrm>
        </p:grpSpPr>
        <p:cxnSp>
          <p:nvCxnSpPr>
            <p:cNvPr id="44" name="Straight Connector 43"/>
            <p:cNvCxnSpPr/>
            <p:nvPr/>
          </p:nvCxnSpPr>
          <p:spPr>
            <a:xfrm rot="16200000" flipH="1">
              <a:off x="4953000" y="1524000"/>
              <a:ext cx="304800" cy="304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4953000" y="1524000"/>
              <a:ext cx="304800" cy="304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0674" name="Group 65"/>
          <p:cNvGrpSpPr>
            <a:grpSpLocks/>
          </p:cNvGrpSpPr>
          <p:nvPr/>
        </p:nvGrpSpPr>
        <p:grpSpPr bwMode="auto">
          <a:xfrm>
            <a:off x="5638800" y="838200"/>
            <a:ext cx="2057400" cy="1905000"/>
            <a:chOff x="1295400" y="2514600"/>
            <a:chExt cx="3505200" cy="2971800"/>
          </a:xfrm>
        </p:grpSpPr>
        <p:sp>
          <p:nvSpPr>
            <p:cNvPr id="67" name="Rounded Rectangle 66"/>
            <p:cNvSpPr/>
            <p:nvPr/>
          </p:nvSpPr>
          <p:spPr>
            <a:xfrm>
              <a:off x="2285294" y="2514600"/>
              <a:ext cx="1525411" cy="532448"/>
            </a:xfrm>
            <a:prstGeom prst="roundRect">
              <a:avLst/>
            </a:prstGeom>
            <a:solidFill>
              <a:srgbClr val="FF0000">
                <a:alpha val="25000"/>
              </a:srgbClr>
            </a:solid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a:solidFill>
                    <a:schemeClr val="tx1"/>
                  </a:solidFill>
                  <a:latin typeface="Calibri"/>
                  <a:ea typeface="ＭＳ Ｐゴシック" charset="0"/>
                  <a:cs typeface="Calibri"/>
                </a:rPr>
                <a:t>INIT</a:t>
              </a:r>
              <a:endParaRPr lang="en-US">
                <a:solidFill>
                  <a:schemeClr val="tx1"/>
                </a:solidFill>
                <a:latin typeface="Calibri"/>
                <a:ea typeface="ＭＳ Ｐゴシック" charset="0"/>
                <a:cs typeface="Calibri"/>
              </a:endParaRPr>
            </a:p>
          </p:txBody>
        </p:sp>
        <p:sp>
          <p:nvSpPr>
            <p:cNvPr id="68" name="Rounded Rectangle 67"/>
            <p:cNvSpPr/>
            <p:nvPr/>
          </p:nvSpPr>
          <p:spPr>
            <a:xfrm>
              <a:off x="2285294" y="3735515"/>
              <a:ext cx="1525411" cy="529971"/>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a:solidFill>
                    <a:schemeClr val="tx1"/>
                  </a:solidFill>
                  <a:latin typeface="Calibri"/>
                  <a:ea typeface="ＭＳ Ｐゴシック" charset="0"/>
                  <a:cs typeface="Calibri"/>
                </a:rPr>
                <a:t>READY</a:t>
              </a:r>
              <a:endParaRPr lang="en-US">
                <a:solidFill>
                  <a:schemeClr val="tx1"/>
                </a:solidFill>
                <a:latin typeface="Calibri"/>
                <a:ea typeface="ＭＳ Ｐゴシック" charset="0"/>
                <a:cs typeface="Calibri"/>
              </a:endParaRPr>
            </a:p>
          </p:txBody>
        </p:sp>
        <p:sp>
          <p:nvSpPr>
            <p:cNvPr id="69" name="Rounded Rectangle 68"/>
            <p:cNvSpPr/>
            <p:nvPr/>
          </p:nvSpPr>
          <p:spPr>
            <a:xfrm>
              <a:off x="1295400" y="4953953"/>
              <a:ext cx="1522707" cy="532447"/>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a:solidFill>
                    <a:schemeClr val="tx1"/>
                  </a:solidFill>
                  <a:latin typeface="Calibri"/>
                  <a:ea typeface="ＭＳ Ｐゴシック" charset="0"/>
                  <a:cs typeface="Calibri"/>
                </a:rPr>
                <a:t>ABORT</a:t>
              </a:r>
              <a:endParaRPr lang="en-US">
                <a:solidFill>
                  <a:schemeClr val="tx1"/>
                </a:solidFill>
                <a:latin typeface="Calibri"/>
                <a:ea typeface="ＭＳ Ｐゴシック" charset="0"/>
                <a:cs typeface="Calibri"/>
              </a:endParaRPr>
            </a:p>
          </p:txBody>
        </p:sp>
        <p:sp>
          <p:nvSpPr>
            <p:cNvPr id="70" name="Rounded Rectangle 69"/>
            <p:cNvSpPr/>
            <p:nvPr/>
          </p:nvSpPr>
          <p:spPr>
            <a:xfrm>
              <a:off x="3277894" y="4953953"/>
              <a:ext cx="1522706" cy="532447"/>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a:solidFill>
                    <a:schemeClr val="tx1"/>
                  </a:solidFill>
                  <a:latin typeface="Calibri"/>
                  <a:ea typeface="ＭＳ Ｐゴシック" charset="0"/>
                  <a:cs typeface="Calibri"/>
                </a:rPr>
                <a:t>COMM</a:t>
              </a:r>
              <a:endParaRPr lang="en-US">
                <a:solidFill>
                  <a:schemeClr val="tx1"/>
                </a:solidFill>
                <a:latin typeface="Calibri"/>
                <a:ea typeface="ＭＳ Ｐゴシック" charset="0"/>
                <a:cs typeface="Calibri"/>
              </a:endParaRPr>
            </a:p>
          </p:txBody>
        </p:sp>
        <p:cxnSp>
          <p:nvCxnSpPr>
            <p:cNvPr id="71" name="Straight Arrow Connector 70"/>
            <p:cNvCxnSpPr>
              <a:stCxn id="67" idx="2"/>
              <a:endCxn id="68" idx="0"/>
            </p:cNvCxnSpPr>
            <p:nvPr/>
          </p:nvCxnSpPr>
          <p:spPr>
            <a:xfrm rot="5400000">
              <a:off x="2705004" y="3392520"/>
              <a:ext cx="685991"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8" idx="2"/>
              <a:endCxn id="69" idx="0"/>
            </p:cNvCxnSpPr>
            <p:nvPr/>
          </p:nvCxnSpPr>
          <p:spPr>
            <a:xfrm rot="5400000">
              <a:off x="2208819" y="4114773"/>
              <a:ext cx="688467" cy="989894"/>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68" idx="2"/>
              <a:endCxn id="70" idx="0"/>
            </p:cNvCxnSpPr>
            <p:nvPr/>
          </p:nvCxnSpPr>
          <p:spPr>
            <a:xfrm rot="16200000" flipH="1">
              <a:off x="3198714" y="4114773"/>
              <a:ext cx="688467" cy="989894"/>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23"/>
            <p:cNvCxnSpPr>
              <a:stCxn id="67" idx="2"/>
              <a:endCxn id="69" idx="1"/>
            </p:cNvCxnSpPr>
            <p:nvPr/>
          </p:nvCxnSpPr>
          <p:spPr>
            <a:xfrm rot="5400000">
              <a:off x="1084516" y="3257933"/>
              <a:ext cx="2174367" cy="1752600"/>
            </a:xfrm>
            <a:prstGeom prst="curvedConnector4">
              <a:avLst>
                <a:gd name="adj1" fmla="val 24386"/>
                <a:gd name="adj2" fmla="val 113043"/>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84" name="TextBox 83"/>
          <p:cNvSpPr txBox="1">
            <a:spLocks noChangeArrowheads="1"/>
          </p:cNvSpPr>
          <p:nvPr/>
        </p:nvSpPr>
        <p:spPr bwMode="auto">
          <a:xfrm>
            <a:off x="6248400" y="4419601"/>
            <a:ext cx="1828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b="0">
                <a:latin typeface="Gill Sans" charset="0"/>
                <a:ea typeface="Gill Sans" charset="0"/>
                <a:cs typeface="Gill Sans" charset="0"/>
              </a:rPr>
              <a:t>timeout</a:t>
            </a:r>
            <a:endParaRPr lang="en-US" b="0">
              <a:latin typeface="Gill Sans" charset="0"/>
              <a:ea typeface="Gill Sans" charset="0"/>
              <a:cs typeface="Gill Sans" charset="0"/>
            </a:endParaRPr>
          </a:p>
        </p:txBody>
      </p:sp>
      <p:sp>
        <p:nvSpPr>
          <p:cNvPr id="85" name="TextBox 84"/>
          <p:cNvSpPr txBox="1">
            <a:spLocks noChangeArrowheads="1"/>
          </p:cNvSpPr>
          <p:nvPr/>
        </p:nvSpPr>
        <p:spPr bwMode="auto">
          <a:xfrm>
            <a:off x="6248400" y="3352801"/>
            <a:ext cx="1828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b="0">
                <a:latin typeface="Gill Sans" charset="0"/>
                <a:ea typeface="Gill Sans" charset="0"/>
                <a:cs typeface="Gill Sans" charset="0"/>
              </a:rPr>
              <a:t>timeout</a:t>
            </a:r>
            <a:endParaRPr lang="en-US" b="0">
              <a:latin typeface="Gill Sans" charset="0"/>
              <a:ea typeface="Gill Sans" charset="0"/>
              <a:cs typeface="Gill Sans" charset="0"/>
            </a:endParaRPr>
          </a:p>
        </p:txBody>
      </p:sp>
      <p:sp>
        <p:nvSpPr>
          <p:cNvPr id="70677" name="TextBox 12"/>
          <p:cNvSpPr txBox="1">
            <a:spLocks noChangeArrowheads="1"/>
          </p:cNvSpPr>
          <p:nvPr/>
        </p:nvSpPr>
        <p:spPr bwMode="auto">
          <a:xfrm>
            <a:off x="2057400" y="4495801"/>
            <a:ext cx="1676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b="0">
                <a:latin typeface="Gill Sans" charset="0"/>
                <a:ea typeface="Gill Sans" charset="0"/>
                <a:cs typeface="Gill Sans" charset="0"/>
              </a:rPr>
              <a:t>w</a:t>
            </a:r>
            <a:r>
              <a:rPr lang="sv-SE" b="0">
                <a:latin typeface="Gill Sans" charset="0"/>
                <a:ea typeface="Gill Sans" charset="0"/>
                <a:cs typeface="Gill Sans" charset="0"/>
              </a:rPr>
              <a:t>orker 2</a:t>
            </a:r>
            <a:endParaRPr lang="en-US" b="0">
              <a:latin typeface="Gill Sans" charset="0"/>
              <a:ea typeface="Gill Sans" charset="0"/>
              <a:cs typeface="Gill Sans" charset="0"/>
            </a:endParaRPr>
          </a:p>
        </p:txBody>
      </p:sp>
      <p:sp>
        <p:nvSpPr>
          <p:cNvPr id="70678" name="TextBox 12"/>
          <p:cNvSpPr txBox="1">
            <a:spLocks noChangeArrowheads="1"/>
          </p:cNvSpPr>
          <p:nvPr/>
        </p:nvSpPr>
        <p:spPr bwMode="auto">
          <a:xfrm>
            <a:off x="2057400" y="5557838"/>
            <a:ext cx="16764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b="0">
                <a:latin typeface="Gill Sans" charset="0"/>
                <a:ea typeface="Gill Sans" charset="0"/>
                <a:cs typeface="Gill Sans" charset="0"/>
              </a:rPr>
              <a:t>w</a:t>
            </a:r>
            <a:r>
              <a:rPr lang="sv-SE" b="0">
                <a:latin typeface="Gill Sans" charset="0"/>
                <a:ea typeface="Gill Sans" charset="0"/>
                <a:cs typeface="Gill Sans" charset="0"/>
              </a:rPr>
              <a:t>orker 3</a:t>
            </a:r>
            <a:endParaRPr lang="en-US" b="0">
              <a:latin typeface="Gill Sans" charset="0"/>
              <a:ea typeface="Gill Sans" charset="0"/>
              <a:cs typeface="Gill Sans" charset="0"/>
            </a:endParaRPr>
          </a:p>
        </p:txBody>
      </p:sp>
    </p:spTree>
    <p:extLst>
      <p:ext uri="{BB962C8B-B14F-4D97-AF65-F5344CB8AC3E}">
        <p14:creationId xmlns:p14="http://schemas.microsoft.com/office/powerpoint/2010/main" val="3080037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59" grpId="0"/>
      <p:bldP spid="84" grpId="0"/>
      <p:bldP spid="85" grpId="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sv-SE">
                <a:ea typeface="MS PGothic" charset="0"/>
              </a:rPr>
              <a:t>Example of Coordinator Failure #2</a:t>
            </a:r>
            <a:endParaRPr lang="en-US">
              <a:ea typeface="MS PGothic" charset="0"/>
            </a:endParaRPr>
          </a:p>
        </p:txBody>
      </p:sp>
      <p:cxnSp>
        <p:nvCxnSpPr>
          <p:cNvPr id="5" name="Straight Arrow Connector 4"/>
          <p:cNvCxnSpPr/>
          <p:nvPr/>
        </p:nvCxnSpPr>
        <p:spPr>
          <a:xfrm>
            <a:off x="2819401" y="2960689"/>
            <a:ext cx="3654425" cy="31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819400" y="4025900"/>
            <a:ext cx="70866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819400" y="5092700"/>
            <a:ext cx="70866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819400" y="6159500"/>
            <a:ext cx="70866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rot="16200000" flipH="1">
            <a:off x="3048000" y="3173413"/>
            <a:ext cx="1066800"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rot="16200000" flipH="1">
            <a:off x="2552700" y="3592513"/>
            <a:ext cx="2133600" cy="838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16200000" flipH="1">
            <a:off x="1866900" y="4202113"/>
            <a:ext cx="32004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flipH="1" flipV="1">
            <a:off x="4991100" y="3287713"/>
            <a:ext cx="10668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rot="5400000" flipH="1" flipV="1">
            <a:off x="4610100" y="3821113"/>
            <a:ext cx="21336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691" name="TextBox 107"/>
          <p:cNvSpPr txBox="1">
            <a:spLocks noChangeArrowheads="1"/>
          </p:cNvSpPr>
          <p:nvPr/>
        </p:nvSpPr>
        <p:spPr bwMode="auto">
          <a:xfrm>
            <a:off x="3657600" y="3249613"/>
            <a:ext cx="15240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a:latin typeface="Calibri" charset="0"/>
              </a:rPr>
              <a:t>VOTE-REQ</a:t>
            </a:r>
            <a:endParaRPr lang="en-US">
              <a:latin typeface="Calibri" charset="0"/>
            </a:endParaRPr>
          </a:p>
        </p:txBody>
      </p:sp>
      <p:sp>
        <p:nvSpPr>
          <p:cNvPr id="109" name="TextBox 108"/>
          <p:cNvSpPr txBox="1">
            <a:spLocks noChangeArrowheads="1"/>
          </p:cNvSpPr>
          <p:nvPr/>
        </p:nvSpPr>
        <p:spPr bwMode="auto">
          <a:xfrm>
            <a:off x="4267200" y="4240213"/>
            <a:ext cx="16002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a:latin typeface="Calibri" charset="0"/>
              </a:rPr>
              <a:t>VOTE-COMMIT</a:t>
            </a:r>
            <a:endParaRPr lang="en-US">
              <a:latin typeface="Calibri" charset="0"/>
            </a:endParaRPr>
          </a:p>
        </p:txBody>
      </p:sp>
      <p:cxnSp>
        <p:nvCxnSpPr>
          <p:cNvPr id="111" name="Straight Arrow Connector 110"/>
          <p:cNvCxnSpPr/>
          <p:nvPr/>
        </p:nvCxnSpPr>
        <p:spPr>
          <a:xfrm rot="5400000" flipH="1" flipV="1">
            <a:off x="4242594" y="4368007"/>
            <a:ext cx="3173413"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30"/>
          <p:cNvGrpSpPr>
            <a:grpSpLocks/>
          </p:cNvGrpSpPr>
          <p:nvPr/>
        </p:nvGrpSpPr>
        <p:grpSpPr bwMode="auto">
          <a:xfrm>
            <a:off x="6096000" y="2819400"/>
            <a:ext cx="304800" cy="304800"/>
            <a:chOff x="4953000" y="1524000"/>
            <a:chExt cx="304800" cy="304800"/>
          </a:xfrm>
        </p:grpSpPr>
        <p:cxnSp>
          <p:nvCxnSpPr>
            <p:cNvPr id="113" name="Straight Connector 112"/>
            <p:cNvCxnSpPr/>
            <p:nvPr/>
          </p:nvCxnSpPr>
          <p:spPr>
            <a:xfrm rot="16200000" flipH="1">
              <a:off x="4953000" y="1524000"/>
              <a:ext cx="304800" cy="304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5400000">
              <a:off x="4953000" y="1524000"/>
              <a:ext cx="304800" cy="304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 name="Group 115"/>
          <p:cNvGrpSpPr>
            <a:grpSpLocks/>
          </p:cNvGrpSpPr>
          <p:nvPr/>
        </p:nvGrpSpPr>
        <p:grpSpPr bwMode="auto">
          <a:xfrm>
            <a:off x="5254625" y="762000"/>
            <a:ext cx="1984376" cy="1752600"/>
            <a:chOff x="1295399" y="2514600"/>
            <a:chExt cx="3505201" cy="2971800"/>
          </a:xfrm>
        </p:grpSpPr>
        <p:sp>
          <p:nvSpPr>
            <p:cNvPr id="117" name="Rounded Rectangle 116"/>
            <p:cNvSpPr/>
            <p:nvPr/>
          </p:nvSpPr>
          <p:spPr>
            <a:xfrm>
              <a:off x="2285269" y="2514600"/>
              <a:ext cx="1525463" cy="532986"/>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a:solidFill>
                    <a:schemeClr val="tx1"/>
                  </a:solidFill>
                  <a:latin typeface="Calibri"/>
                  <a:ea typeface="ＭＳ Ｐゴシック" charset="0"/>
                  <a:cs typeface="Calibri"/>
                </a:rPr>
                <a:t>INIT</a:t>
              </a:r>
              <a:endParaRPr lang="en-US">
                <a:solidFill>
                  <a:schemeClr val="tx1"/>
                </a:solidFill>
                <a:latin typeface="Calibri"/>
                <a:ea typeface="ＭＳ Ｐゴシック" charset="0"/>
                <a:cs typeface="Calibri"/>
              </a:endParaRPr>
            </a:p>
          </p:txBody>
        </p:sp>
        <p:sp>
          <p:nvSpPr>
            <p:cNvPr id="118" name="Rounded Rectangle 117"/>
            <p:cNvSpPr/>
            <p:nvPr/>
          </p:nvSpPr>
          <p:spPr>
            <a:xfrm>
              <a:off x="2285269" y="3734008"/>
              <a:ext cx="1525463" cy="532986"/>
            </a:xfrm>
            <a:prstGeom prst="roundRect">
              <a:avLst/>
            </a:prstGeom>
            <a:solidFill>
              <a:srgbClr val="F5C3C2"/>
            </a:solid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a:solidFill>
                    <a:schemeClr val="tx1"/>
                  </a:solidFill>
                  <a:latin typeface="Calibri"/>
                  <a:ea typeface="ＭＳ Ｐゴシック" charset="0"/>
                  <a:cs typeface="Calibri"/>
                </a:rPr>
                <a:t>READY</a:t>
              </a:r>
              <a:endParaRPr lang="en-US">
                <a:solidFill>
                  <a:schemeClr val="tx1"/>
                </a:solidFill>
                <a:latin typeface="Calibri"/>
                <a:ea typeface="ＭＳ Ｐゴシック" charset="0"/>
                <a:cs typeface="Calibri"/>
              </a:endParaRPr>
            </a:p>
          </p:txBody>
        </p:sp>
        <p:sp>
          <p:nvSpPr>
            <p:cNvPr id="119" name="Rounded Rectangle 118"/>
            <p:cNvSpPr/>
            <p:nvPr/>
          </p:nvSpPr>
          <p:spPr>
            <a:xfrm>
              <a:off x="1295400" y="4953414"/>
              <a:ext cx="1522660" cy="532986"/>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a:solidFill>
                    <a:schemeClr val="tx1"/>
                  </a:solidFill>
                  <a:latin typeface="Calibri"/>
                  <a:ea typeface="ＭＳ Ｐゴシック" charset="0"/>
                  <a:cs typeface="Calibri"/>
                </a:rPr>
                <a:t>ABORT</a:t>
              </a:r>
              <a:endParaRPr lang="en-US">
                <a:solidFill>
                  <a:schemeClr val="tx1"/>
                </a:solidFill>
                <a:latin typeface="Calibri"/>
                <a:ea typeface="ＭＳ Ｐゴシック" charset="0"/>
                <a:cs typeface="Calibri"/>
              </a:endParaRPr>
            </a:p>
          </p:txBody>
        </p:sp>
        <p:sp>
          <p:nvSpPr>
            <p:cNvPr id="120" name="Rounded Rectangle 119"/>
            <p:cNvSpPr/>
            <p:nvPr/>
          </p:nvSpPr>
          <p:spPr>
            <a:xfrm>
              <a:off x="3277942" y="4953414"/>
              <a:ext cx="1522658" cy="532986"/>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a:solidFill>
                    <a:schemeClr val="tx1"/>
                  </a:solidFill>
                  <a:latin typeface="Calibri"/>
                  <a:ea typeface="ＭＳ Ｐゴシック" charset="0"/>
                  <a:cs typeface="Calibri"/>
                </a:rPr>
                <a:t>COMM</a:t>
              </a:r>
              <a:endParaRPr lang="en-US">
                <a:solidFill>
                  <a:schemeClr val="tx1"/>
                </a:solidFill>
                <a:latin typeface="Calibri"/>
                <a:ea typeface="ＭＳ Ｐゴシック" charset="0"/>
                <a:cs typeface="Calibri"/>
              </a:endParaRPr>
            </a:p>
          </p:txBody>
        </p:sp>
        <p:cxnSp>
          <p:nvCxnSpPr>
            <p:cNvPr id="121" name="Straight Arrow Connector 120"/>
            <p:cNvCxnSpPr>
              <a:stCxn id="117" idx="2"/>
              <a:endCxn id="118" idx="0"/>
            </p:cNvCxnSpPr>
            <p:nvPr/>
          </p:nvCxnSpPr>
          <p:spPr>
            <a:xfrm rot="5400000">
              <a:off x="2706135" y="3392144"/>
              <a:ext cx="683729"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118" idx="2"/>
              <a:endCxn id="119" idx="0"/>
            </p:cNvCxnSpPr>
            <p:nvPr/>
          </p:nvCxnSpPr>
          <p:spPr>
            <a:xfrm rot="5400000">
              <a:off x="2209856" y="4115269"/>
              <a:ext cx="686420" cy="989869"/>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118" idx="2"/>
              <a:endCxn id="120" idx="0"/>
            </p:cNvCxnSpPr>
            <p:nvPr/>
          </p:nvCxnSpPr>
          <p:spPr>
            <a:xfrm rot="16200000" flipH="1">
              <a:off x="3199724" y="4115269"/>
              <a:ext cx="686420" cy="989867"/>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4" name="Straight Arrow Connector 23"/>
            <p:cNvCxnSpPr>
              <a:stCxn id="117" idx="2"/>
              <a:endCxn id="119" idx="1"/>
            </p:cNvCxnSpPr>
            <p:nvPr/>
          </p:nvCxnSpPr>
          <p:spPr>
            <a:xfrm rot="5400000">
              <a:off x="1085539" y="3257447"/>
              <a:ext cx="2172322" cy="1752601"/>
            </a:xfrm>
            <a:prstGeom prst="curvedConnector4">
              <a:avLst>
                <a:gd name="adj1" fmla="val 24386"/>
                <a:gd name="adj2" fmla="val 113043"/>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25" name="TextBox 124"/>
          <p:cNvSpPr txBox="1">
            <a:spLocks noChangeArrowheads="1"/>
          </p:cNvSpPr>
          <p:nvPr/>
        </p:nvSpPr>
        <p:spPr bwMode="auto">
          <a:xfrm>
            <a:off x="5486400" y="5334001"/>
            <a:ext cx="32766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algn="ctr" eaLnBrk="1" hangingPunct="1"/>
            <a:r>
              <a:rPr lang="sv-SE" b="0">
                <a:latin typeface="Gill Sans" charset="0"/>
                <a:ea typeface="Gill Sans" charset="0"/>
                <a:cs typeface="Gill Sans" charset="0"/>
              </a:rPr>
              <a:t>block waiting for coordinator</a:t>
            </a:r>
            <a:endParaRPr lang="en-US" b="0">
              <a:latin typeface="Gill Sans" charset="0"/>
              <a:ea typeface="Gill Sans" charset="0"/>
              <a:cs typeface="Gill Sans" charset="0"/>
            </a:endParaRPr>
          </a:p>
        </p:txBody>
      </p:sp>
      <p:cxnSp>
        <p:nvCxnSpPr>
          <p:cNvPr id="128" name="Straight Arrow Connector 127"/>
          <p:cNvCxnSpPr/>
          <p:nvPr/>
        </p:nvCxnSpPr>
        <p:spPr>
          <a:xfrm>
            <a:off x="7481888" y="2971800"/>
            <a:ext cx="2347912"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32" name="TextBox 131"/>
          <p:cNvSpPr txBox="1">
            <a:spLocks noChangeArrowheads="1"/>
          </p:cNvSpPr>
          <p:nvPr/>
        </p:nvSpPr>
        <p:spPr bwMode="auto">
          <a:xfrm>
            <a:off x="6781800" y="2514601"/>
            <a:ext cx="2667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algn="ctr" eaLnBrk="1" hangingPunct="1"/>
            <a:r>
              <a:rPr lang="sv-SE" b="0">
                <a:latin typeface="Gill Sans" charset="0"/>
                <a:ea typeface="Gill Sans" charset="0"/>
                <a:cs typeface="Gill Sans" charset="0"/>
              </a:rPr>
              <a:t>restarted</a:t>
            </a:r>
            <a:endParaRPr lang="en-US" b="0">
              <a:latin typeface="Gill Sans" charset="0"/>
              <a:ea typeface="Gill Sans" charset="0"/>
              <a:cs typeface="Gill Sans" charset="0"/>
            </a:endParaRPr>
          </a:p>
        </p:txBody>
      </p:sp>
      <p:cxnSp>
        <p:nvCxnSpPr>
          <p:cNvPr id="134" name="Straight Arrow Connector 133"/>
          <p:cNvCxnSpPr/>
          <p:nvPr/>
        </p:nvCxnSpPr>
        <p:spPr>
          <a:xfrm rot="16200000" flipH="1">
            <a:off x="7848600" y="3200400"/>
            <a:ext cx="1066800"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rot="16200000" flipH="1">
            <a:off x="7200900" y="3619500"/>
            <a:ext cx="2133600" cy="838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6" name="TextBox 135"/>
          <p:cNvSpPr txBox="1">
            <a:spLocks noChangeArrowheads="1"/>
          </p:cNvSpPr>
          <p:nvPr/>
        </p:nvSpPr>
        <p:spPr bwMode="auto">
          <a:xfrm>
            <a:off x="8458200" y="4267201"/>
            <a:ext cx="18288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a:latin typeface="Calibri" charset="0"/>
              </a:rPr>
              <a:t>GLOBAL-ABORT</a:t>
            </a:r>
            <a:endParaRPr lang="en-US">
              <a:latin typeface="Calibri" charset="0"/>
            </a:endParaRPr>
          </a:p>
        </p:txBody>
      </p:sp>
      <p:cxnSp>
        <p:nvCxnSpPr>
          <p:cNvPr id="138" name="Straight Arrow Connector 137"/>
          <p:cNvCxnSpPr/>
          <p:nvPr/>
        </p:nvCxnSpPr>
        <p:spPr>
          <a:xfrm rot="16200000" flipH="1">
            <a:off x="6477000" y="4191000"/>
            <a:ext cx="3276600" cy="838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703" name="TextBox 11"/>
          <p:cNvSpPr txBox="1">
            <a:spLocks noChangeArrowheads="1"/>
          </p:cNvSpPr>
          <p:nvPr/>
        </p:nvSpPr>
        <p:spPr bwMode="auto">
          <a:xfrm>
            <a:off x="1447800" y="2514601"/>
            <a:ext cx="2209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sv-SE" b="0">
                <a:latin typeface="Gill Sans" charset="0"/>
                <a:ea typeface="Gill Sans" charset="0"/>
                <a:cs typeface="Gill Sans" charset="0"/>
              </a:rPr>
              <a:t>coordinator</a:t>
            </a:r>
            <a:endParaRPr lang="en-US" b="0">
              <a:latin typeface="Gill Sans" charset="0"/>
              <a:ea typeface="Gill Sans" charset="0"/>
              <a:cs typeface="Gill Sans" charset="0"/>
            </a:endParaRPr>
          </a:p>
        </p:txBody>
      </p:sp>
      <p:sp>
        <p:nvSpPr>
          <p:cNvPr id="71704" name="TextBox 12"/>
          <p:cNvSpPr txBox="1">
            <a:spLocks noChangeArrowheads="1"/>
          </p:cNvSpPr>
          <p:nvPr/>
        </p:nvSpPr>
        <p:spPr bwMode="auto">
          <a:xfrm>
            <a:off x="1752600" y="3657601"/>
            <a:ext cx="1676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b="0">
                <a:latin typeface="Gill Sans" charset="0"/>
                <a:ea typeface="Gill Sans" charset="0"/>
                <a:cs typeface="Gill Sans" charset="0"/>
              </a:rPr>
              <a:t>w</a:t>
            </a:r>
            <a:r>
              <a:rPr lang="sv-SE" b="0">
                <a:latin typeface="Gill Sans" charset="0"/>
                <a:ea typeface="Gill Sans" charset="0"/>
                <a:cs typeface="Gill Sans" charset="0"/>
              </a:rPr>
              <a:t>orker 1</a:t>
            </a:r>
            <a:endParaRPr lang="en-US" b="0">
              <a:latin typeface="Gill Sans" charset="0"/>
              <a:ea typeface="Gill Sans" charset="0"/>
              <a:cs typeface="Gill Sans" charset="0"/>
            </a:endParaRPr>
          </a:p>
        </p:txBody>
      </p:sp>
      <p:sp>
        <p:nvSpPr>
          <p:cNvPr id="71705" name="TextBox 12"/>
          <p:cNvSpPr txBox="1">
            <a:spLocks noChangeArrowheads="1"/>
          </p:cNvSpPr>
          <p:nvPr/>
        </p:nvSpPr>
        <p:spPr bwMode="auto">
          <a:xfrm>
            <a:off x="1752600" y="4648201"/>
            <a:ext cx="1676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b="0">
                <a:latin typeface="Gill Sans" charset="0"/>
                <a:ea typeface="Gill Sans" charset="0"/>
                <a:cs typeface="Gill Sans" charset="0"/>
              </a:rPr>
              <a:t>w</a:t>
            </a:r>
            <a:r>
              <a:rPr lang="sv-SE" b="0">
                <a:latin typeface="Gill Sans" charset="0"/>
                <a:ea typeface="Gill Sans" charset="0"/>
                <a:cs typeface="Gill Sans" charset="0"/>
              </a:rPr>
              <a:t>orker 2</a:t>
            </a:r>
            <a:endParaRPr lang="en-US" b="0">
              <a:latin typeface="Gill Sans" charset="0"/>
              <a:ea typeface="Gill Sans" charset="0"/>
              <a:cs typeface="Gill Sans" charset="0"/>
            </a:endParaRPr>
          </a:p>
        </p:txBody>
      </p:sp>
      <p:sp>
        <p:nvSpPr>
          <p:cNvPr id="71706" name="TextBox 12"/>
          <p:cNvSpPr txBox="1">
            <a:spLocks noChangeArrowheads="1"/>
          </p:cNvSpPr>
          <p:nvPr/>
        </p:nvSpPr>
        <p:spPr bwMode="auto">
          <a:xfrm>
            <a:off x="1752600" y="5710238"/>
            <a:ext cx="16764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r>
              <a:rPr lang="en-US" b="0">
                <a:latin typeface="Gill Sans" charset="0"/>
                <a:ea typeface="Gill Sans" charset="0"/>
                <a:cs typeface="Gill Sans" charset="0"/>
              </a:rPr>
              <a:t>w</a:t>
            </a:r>
            <a:r>
              <a:rPr lang="sv-SE" b="0">
                <a:latin typeface="Gill Sans" charset="0"/>
                <a:ea typeface="Gill Sans" charset="0"/>
                <a:cs typeface="Gill Sans" charset="0"/>
              </a:rPr>
              <a:t>orker 3</a:t>
            </a:r>
            <a:endParaRPr lang="en-US" b="0">
              <a:latin typeface="Gill Sans" charset="0"/>
              <a:ea typeface="Gill Sans" charset="0"/>
              <a:cs typeface="Gill Sans" charset="0"/>
            </a:endParaRPr>
          </a:p>
        </p:txBody>
      </p:sp>
    </p:spTree>
    <p:extLst>
      <p:ext uri="{BB962C8B-B14F-4D97-AF65-F5344CB8AC3E}">
        <p14:creationId xmlns:p14="http://schemas.microsoft.com/office/powerpoint/2010/main" val="3166376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25" grpId="0"/>
      <p:bldP spid="132" grpId="0"/>
      <p:bldP spid="13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sv-SE"/>
              <a:t>Durability</a:t>
            </a:r>
            <a:endParaRPr lang="en-US" dirty="0"/>
          </a:p>
        </p:txBody>
      </p:sp>
      <p:sp>
        <p:nvSpPr>
          <p:cNvPr id="46083" name="Content Placeholder 2"/>
          <p:cNvSpPr>
            <a:spLocks noGrp="1"/>
          </p:cNvSpPr>
          <p:nvPr>
            <p:ph idx="1"/>
          </p:nvPr>
        </p:nvSpPr>
        <p:spPr>
          <a:xfrm>
            <a:off x="914400" y="914400"/>
            <a:ext cx="10363200" cy="4953000"/>
          </a:xfrm>
        </p:spPr>
        <p:txBody>
          <a:bodyPr>
            <a:normAutofit/>
          </a:bodyPr>
          <a:lstStyle/>
          <a:p>
            <a:r>
              <a:rPr lang="en-US" sz="2800" dirty="0"/>
              <a:t>All nodes use </a:t>
            </a:r>
            <a:r>
              <a:rPr lang="en-US" sz="2800" dirty="0">
                <a:solidFill>
                  <a:srgbClr val="FF0000"/>
                </a:solidFill>
              </a:rPr>
              <a:t>stable storage </a:t>
            </a:r>
            <a:r>
              <a:rPr lang="en-US" sz="2800" dirty="0"/>
              <a:t>to store current state</a:t>
            </a:r>
          </a:p>
          <a:p>
            <a:pPr lvl="1"/>
            <a:r>
              <a:rPr lang="en-US" sz="2400" dirty="0"/>
              <a:t>stable storage is non-volatile storage (e.g. backed by disk) that guarantees atomic writes. </a:t>
            </a:r>
          </a:p>
          <a:p>
            <a:pPr lvl="1"/>
            <a:r>
              <a:rPr lang="en-US" sz="2400" dirty="0"/>
              <a:t>E.g.: SSD, NVRAM</a:t>
            </a:r>
            <a:endParaRPr lang="en-US" sz="2800" dirty="0"/>
          </a:p>
          <a:p>
            <a:r>
              <a:rPr lang="en-US" sz="2800" dirty="0"/>
              <a:t>Upon recovery, nodes can restore state and resume:</a:t>
            </a:r>
          </a:p>
          <a:p>
            <a:pPr lvl="1"/>
            <a:r>
              <a:rPr lang="en-US" sz="2400" dirty="0"/>
              <a:t>Coordinator </a:t>
            </a:r>
            <a:r>
              <a:rPr lang="en-US" sz="2400" dirty="0">
                <a:solidFill>
                  <a:schemeClr val="accent1">
                    <a:lumMod val="75000"/>
                  </a:schemeClr>
                </a:solidFill>
              </a:rPr>
              <a:t>aborts</a:t>
            </a:r>
            <a:r>
              <a:rPr lang="en-US" sz="2400" dirty="0"/>
              <a:t> in </a:t>
            </a:r>
            <a:r>
              <a:rPr lang="en-US" sz="2400" dirty="0">
                <a:latin typeface="Calibri"/>
                <a:cs typeface="Calibri"/>
              </a:rPr>
              <a:t>INIT</a:t>
            </a:r>
            <a:r>
              <a:rPr lang="en-US" sz="2400" dirty="0"/>
              <a:t>, </a:t>
            </a:r>
            <a:r>
              <a:rPr lang="en-US" sz="2400" dirty="0">
                <a:latin typeface="Calibri"/>
                <a:cs typeface="Calibri"/>
              </a:rPr>
              <a:t>WAIT</a:t>
            </a:r>
            <a:r>
              <a:rPr lang="en-US" sz="2400" dirty="0"/>
              <a:t>, or </a:t>
            </a:r>
            <a:r>
              <a:rPr lang="en-US" sz="2400" dirty="0">
                <a:latin typeface="Calibri"/>
                <a:cs typeface="Calibri"/>
              </a:rPr>
              <a:t>ABORT</a:t>
            </a:r>
          </a:p>
          <a:p>
            <a:pPr lvl="1"/>
            <a:r>
              <a:rPr lang="en-US" sz="2400" dirty="0"/>
              <a:t>Coordinator </a:t>
            </a:r>
            <a:r>
              <a:rPr lang="en-US" sz="2400" dirty="0">
                <a:solidFill>
                  <a:schemeClr val="accent1">
                    <a:lumMod val="75000"/>
                  </a:schemeClr>
                </a:solidFill>
              </a:rPr>
              <a:t>commits</a:t>
            </a:r>
            <a:r>
              <a:rPr lang="en-US" sz="2400" dirty="0"/>
              <a:t> in </a:t>
            </a:r>
            <a:r>
              <a:rPr lang="en-US" sz="2400" dirty="0">
                <a:latin typeface="Calibri"/>
                <a:cs typeface="Calibri"/>
              </a:rPr>
              <a:t>COMMIT</a:t>
            </a:r>
          </a:p>
          <a:p>
            <a:pPr lvl="1"/>
            <a:r>
              <a:rPr lang="en-US" sz="2400" dirty="0"/>
              <a:t>Worker </a:t>
            </a:r>
            <a:r>
              <a:rPr lang="en-US" sz="2400" dirty="0">
                <a:solidFill>
                  <a:schemeClr val="accent1">
                    <a:lumMod val="75000"/>
                  </a:schemeClr>
                </a:solidFill>
              </a:rPr>
              <a:t>aborts</a:t>
            </a:r>
            <a:r>
              <a:rPr lang="en-US" sz="2400" dirty="0"/>
              <a:t> in </a:t>
            </a:r>
            <a:r>
              <a:rPr lang="en-US" sz="2400" dirty="0">
                <a:latin typeface="Calibri"/>
                <a:cs typeface="Calibri"/>
              </a:rPr>
              <a:t>INIT</a:t>
            </a:r>
            <a:r>
              <a:rPr lang="en-US" sz="2400" dirty="0"/>
              <a:t>, </a:t>
            </a:r>
            <a:r>
              <a:rPr lang="en-US" sz="2400" dirty="0">
                <a:latin typeface="Calibri"/>
                <a:cs typeface="Calibri"/>
              </a:rPr>
              <a:t>ABORT</a:t>
            </a:r>
          </a:p>
          <a:p>
            <a:pPr lvl="1"/>
            <a:r>
              <a:rPr lang="en-US" sz="2400" dirty="0"/>
              <a:t>Worker </a:t>
            </a:r>
            <a:r>
              <a:rPr lang="en-US" sz="2400" dirty="0">
                <a:solidFill>
                  <a:schemeClr val="accent1">
                    <a:lumMod val="75000"/>
                  </a:schemeClr>
                </a:solidFill>
              </a:rPr>
              <a:t>commits</a:t>
            </a:r>
            <a:r>
              <a:rPr lang="en-US" sz="2400" dirty="0"/>
              <a:t> in </a:t>
            </a:r>
            <a:r>
              <a:rPr lang="en-US" sz="2400" dirty="0">
                <a:latin typeface="Calibri"/>
                <a:cs typeface="Calibri"/>
              </a:rPr>
              <a:t>COMMIT</a:t>
            </a:r>
          </a:p>
          <a:p>
            <a:pPr lvl="1"/>
            <a:r>
              <a:rPr lang="en-US" sz="2400" dirty="0"/>
              <a:t>Worker </a:t>
            </a:r>
            <a:r>
              <a:rPr lang="en-US" sz="2400" dirty="0">
                <a:solidFill>
                  <a:schemeClr val="accent1">
                    <a:lumMod val="75000"/>
                  </a:schemeClr>
                </a:solidFill>
              </a:rPr>
              <a:t>“asks”</a:t>
            </a:r>
            <a:r>
              <a:rPr lang="en-US" sz="2400" dirty="0"/>
              <a:t> Coordinator in </a:t>
            </a:r>
            <a:r>
              <a:rPr lang="en-US" sz="2400" dirty="0">
                <a:latin typeface="Calibri"/>
                <a:cs typeface="Calibri"/>
              </a:rPr>
              <a:t>READY</a:t>
            </a:r>
          </a:p>
          <a:p>
            <a:pPr lvl="1"/>
            <a:endParaRPr lang="en-US" sz="2400" dirty="0"/>
          </a:p>
          <a:p>
            <a:pPr lvl="1"/>
            <a:endParaRPr lang="en-US" sz="2400" dirty="0"/>
          </a:p>
          <a:p>
            <a:endParaRPr lang="en-US" sz="2800" dirty="0"/>
          </a:p>
          <a:p>
            <a:endParaRPr lang="en-US" sz="2800" dirty="0"/>
          </a:p>
        </p:txBody>
      </p:sp>
    </p:spTree>
    <p:extLst>
      <p:ext uri="{BB962C8B-B14F-4D97-AF65-F5344CB8AC3E}">
        <p14:creationId xmlns:p14="http://schemas.microsoft.com/office/powerpoint/2010/main" val="3546047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0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08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08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08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08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0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ko-KR" dirty="0">
                <a:ea typeface="굴림" panose="020B0600000101010101" pitchFamily="34" charset="-127"/>
              </a:rPr>
              <a:t>Alternatives to 2PC</a:t>
            </a:r>
          </a:p>
        </p:txBody>
      </p:sp>
      <p:sp>
        <p:nvSpPr>
          <p:cNvPr id="983043" name="Rectangle 3"/>
          <p:cNvSpPr>
            <a:spLocks noGrp="1" noChangeArrowheads="1"/>
          </p:cNvSpPr>
          <p:nvPr>
            <p:ph type="body" idx="1"/>
          </p:nvPr>
        </p:nvSpPr>
        <p:spPr>
          <a:xfrm>
            <a:off x="658815" y="762000"/>
            <a:ext cx="10847386" cy="6019800"/>
          </a:xfrm>
        </p:spPr>
        <p:txBody>
          <a:bodyPr>
            <a:normAutofit/>
          </a:bodyPr>
          <a:lstStyle/>
          <a:p>
            <a:pPr>
              <a:lnSpc>
                <a:spcPct val="100000"/>
              </a:lnSpc>
              <a:spcBef>
                <a:spcPct val="0"/>
              </a:spcBef>
            </a:pPr>
            <a:r>
              <a:rPr lang="en-US" altLang="ko-KR" dirty="0">
                <a:solidFill>
                  <a:srgbClr val="FF0000"/>
                </a:solidFill>
                <a:ea typeface="굴림" panose="020B0600000101010101" pitchFamily="34" charset="-127"/>
              </a:rPr>
              <a:t>Three-Phase Commit: </a:t>
            </a:r>
            <a:r>
              <a:rPr lang="en-US" altLang="ko-KR" dirty="0">
                <a:ea typeface="굴림" panose="020B0600000101010101" pitchFamily="34" charset="-127"/>
              </a:rPr>
              <a:t>One more phase, allows nodes to fail or block and still make progress.</a:t>
            </a:r>
            <a:endParaRPr lang="en-US" altLang="ko-KR" dirty="0">
              <a:solidFill>
                <a:srgbClr val="FF0000"/>
              </a:solidFill>
              <a:ea typeface="굴림" panose="020B0600000101010101" pitchFamily="34" charset="-127"/>
            </a:endParaRPr>
          </a:p>
          <a:p>
            <a:pPr>
              <a:lnSpc>
                <a:spcPct val="100000"/>
              </a:lnSpc>
              <a:spcBef>
                <a:spcPct val="0"/>
              </a:spcBef>
            </a:pPr>
            <a:r>
              <a:rPr lang="en-US" altLang="ko-KR" dirty="0">
                <a:solidFill>
                  <a:srgbClr val="FF0000"/>
                </a:solidFill>
                <a:ea typeface="굴림" panose="020B0600000101010101" pitchFamily="34" charset="-127"/>
              </a:rPr>
              <a:t>PAXOS:</a:t>
            </a:r>
            <a:r>
              <a:rPr lang="en-US" altLang="ko-KR" dirty="0">
                <a:ea typeface="굴림" panose="020B0600000101010101" pitchFamily="34" charset="-127"/>
              </a:rPr>
              <a:t> An alternative used by Google and others that does not have 2PC blocking problem</a:t>
            </a:r>
          </a:p>
          <a:p>
            <a:pPr lvl="1">
              <a:lnSpc>
                <a:spcPct val="100000"/>
              </a:lnSpc>
              <a:spcBef>
                <a:spcPct val="0"/>
              </a:spcBef>
            </a:pPr>
            <a:r>
              <a:rPr lang="en-US" altLang="ko-KR" dirty="0">
                <a:ea typeface="굴림" panose="020B0600000101010101" pitchFamily="34" charset="-127"/>
              </a:rPr>
              <a:t>Develop by Leslie </a:t>
            </a:r>
            <a:r>
              <a:rPr lang="en-US" altLang="ko-KR" dirty="0" err="1">
                <a:ea typeface="굴림" panose="020B0600000101010101" pitchFamily="34" charset="-127"/>
              </a:rPr>
              <a:t>Lamport</a:t>
            </a:r>
            <a:r>
              <a:rPr lang="en-US" altLang="ko-KR" dirty="0">
                <a:ea typeface="굴림" panose="020B0600000101010101" pitchFamily="34" charset="-127"/>
              </a:rPr>
              <a:t> (Turing Award Winner)</a:t>
            </a:r>
          </a:p>
          <a:p>
            <a:pPr lvl="1">
              <a:lnSpc>
                <a:spcPct val="100000"/>
              </a:lnSpc>
              <a:spcBef>
                <a:spcPct val="0"/>
              </a:spcBef>
            </a:pPr>
            <a:r>
              <a:rPr lang="en-US" altLang="ko-KR" dirty="0">
                <a:ea typeface="굴림" panose="020B0600000101010101" pitchFamily="34" charset="-127"/>
              </a:rPr>
              <a:t>No fixed leader, can choose new leader on fly, deal with failure</a:t>
            </a:r>
          </a:p>
          <a:p>
            <a:pPr lvl="1">
              <a:lnSpc>
                <a:spcPct val="100000"/>
              </a:lnSpc>
              <a:spcBef>
                <a:spcPct val="0"/>
              </a:spcBef>
            </a:pPr>
            <a:r>
              <a:rPr lang="en-US" altLang="ko-KR" dirty="0">
                <a:ea typeface="굴림" panose="020B0600000101010101" pitchFamily="34" charset="-127"/>
              </a:rPr>
              <a:t>Some think this is extremely complex!</a:t>
            </a:r>
          </a:p>
          <a:p>
            <a:pPr>
              <a:lnSpc>
                <a:spcPct val="100000"/>
              </a:lnSpc>
              <a:spcBef>
                <a:spcPct val="0"/>
              </a:spcBef>
            </a:pPr>
            <a:r>
              <a:rPr lang="en-US" altLang="ko-KR" dirty="0">
                <a:solidFill>
                  <a:srgbClr val="FF0000"/>
                </a:solidFill>
                <a:ea typeface="굴림" panose="020B0600000101010101" pitchFamily="34" charset="-127"/>
              </a:rPr>
              <a:t>RAFT: </a:t>
            </a:r>
            <a:r>
              <a:rPr lang="en-US" altLang="ko-KR" dirty="0">
                <a:ea typeface="굴림" panose="020B0600000101010101" pitchFamily="34" charset="-127"/>
              </a:rPr>
              <a:t>PAXOS alternative from John </a:t>
            </a:r>
            <a:r>
              <a:rPr lang="en-US" altLang="ko-KR" dirty="0" err="1">
                <a:ea typeface="굴림" panose="020B0600000101010101" pitchFamily="34" charset="-127"/>
              </a:rPr>
              <a:t>Osterhout</a:t>
            </a:r>
            <a:r>
              <a:rPr lang="en-US" altLang="ko-KR" dirty="0">
                <a:ea typeface="굴림" panose="020B0600000101010101" pitchFamily="34" charset="-127"/>
              </a:rPr>
              <a:t> (Stanford)</a:t>
            </a:r>
          </a:p>
          <a:p>
            <a:pPr lvl="1">
              <a:lnSpc>
                <a:spcPct val="100000"/>
              </a:lnSpc>
              <a:spcBef>
                <a:spcPct val="0"/>
              </a:spcBef>
            </a:pPr>
            <a:r>
              <a:rPr lang="en-US" altLang="ko-KR" dirty="0">
                <a:ea typeface="굴림" panose="020B0600000101010101" pitchFamily="34" charset="-127"/>
              </a:rPr>
              <a:t>Simpler to describe complete protocol </a:t>
            </a:r>
          </a:p>
          <a:p>
            <a:pPr lvl="1">
              <a:lnSpc>
                <a:spcPct val="100000"/>
              </a:lnSpc>
              <a:spcBef>
                <a:spcPct val="0"/>
              </a:spcBef>
            </a:pPr>
            <a:endParaRPr lang="en-US" altLang="ko-KR" dirty="0">
              <a:ea typeface="굴림" panose="020B0600000101010101" pitchFamily="34" charset="-127"/>
            </a:endParaRPr>
          </a:p>
          <a:p>
            <a:pPr>
              <a:lnSpc>
                <a:spcPct val="100000"/>
              </a:lnSpc>
              <a:spcBef>
                <a:spcPct val="0"/>
              </a:spcBef>
            </a:pPr>
            <a:r>
              <a:rPr lang="en-US" altLang="ko-KR" dirty="0">
                <a:ea typeface="굴림" panose="020B0600000101010101" pitchFamily="34" charset="-127"/>
              </a:rPr>
              <a:t>What happens if one or more of the nodes is malicious?</a:t>
            </a:r>
          </a:p>
          <a:p>
            <a:pPr lvl="1">
              <a:lnSpc>
                <a:spcPct val="100000"/>
              </a:lnSpc>
              <a:spcBef>
                <a:spcPct val="0"/>
              </a:spcBef>
            </a:pPr>
            <a:r>
              <a:rPr lang="en-US" altLang="ko-KR" sz="2400" dirty="0">
                <a:solidFill>
                  <a:schemeClr val="hlink"/>
                </a:solidFill>
                <a:ea typeface="굴림" panose="020B0600000101010101" pitchFamily="34" charset="-127"/>
              </a:rPr>
              <a:t>Malicious:</a:t>
            </a:r>
            <a:r>
              <a:rPr lang="en-US" altLang="ko-KR" sz="2400" dirty="0">
                <a:ea typeface="굴림" panose="020B0600000101010101" pitchFamily="34" charset="-127"/>
              </a:rPr>
              <a:t> attempting to compromise the decision making</a:t>
            </a:r>
          </a:p>
          <a:p>
            <a:pPr lvl="1">
              <a:lnSpc>
                <a:spcPct val="100000"/>
              </a:lnSpc>
              <a:spcBef>
                <a:spcPct val="0"/>
              </a:spcBef>
            </a:pPr>
            <a:r>
              <a:rPr lang="en-US" altLang="ko-KR" sz="2400" dirty="0">
                <a:ea typeface="굴림" panose="020B0600000101010101" pitchFamily="34" charset="-127"/>
              </a:rPr>
              <a:t>Use a more hardened decision making process: </a:t>
            </a:r>
            <a:br>
              <a:rPr lang="en-US" altLang="ko-KR" sz="2400" dirty="0">
                <a:ea typeface="굴림" panose="020B0600000101010101" pitchFamily="34" charset="-127"/>
              </a:rPr>
            </a:br>
            <a:r>
              <a:rPr lang="en-US" altLang="ko-KR" sz="2400" dirty="0">
                <a:solidFill>
                  <a:srgbClr val="FF0000"/>
                </a:solidFill>
                <a:ea typeface="굴림" panose="020B0600000101010101" pitchFamily="34" charset="-127"/>
              </a:rPr>
              <a:t>Byzantine Agreement </a:t>
            </a:r>
            <a:r>
              <a:rPr lang="en-US" altLang="ko-KR" sz="2400" dirty="0">
                <a:ea typeface="굴림" panose="020B0600000101010101" pitchFamily="34" charset="-127"/>
              </a:rPr>
              <a:t>and</a:t>
            </a:r>
            <a:r>
              <a:rPr lang="en-US" altLang="ko-KR" sz="2400" dirty="0">
                <a:solidFill>
                  <a:srgbClr val="FF0000"/>
                </a:solidFill>
                <a:ea typeface="굴림" panose="020B0600000101010101" pitchFamily="34" charset="-127"/>
              </a:rPr>
              <a:t> Block Chains</a:t>
            </a:r>
          </a:p>
        </p:txBody>
      </p:sp>
    </p:spTree>
    <p:extLst>
      <p:ext uri="{BB962C8B-B14F-4D97-AF65-F5344CB8AC3E}">
        <p14:creationId xmlns:p14="http://schemas.microsoft.com/office/powerpoint/2010/main" val="1502989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0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304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8304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8304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8304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8304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8304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8304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8304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830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43" grpId="0" build="p"/>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r>
              <a:rPr lang="en-US" altLang="ko-KR"/>
              <a:t>Byzantine General’s Problem</a:t>
            </a:r>
          </a:p>
        </p:txBody>
      </p:sp>
      <p:sp>
        <p:nvSpPr>
          <p:cNvPr id="986117" name="Rectangle 5"/>
          <p:cNvSpPr>
            <a:spLocks noGrp="1" noChangeArrowheads="1"/>
          </p:cNvSpPr>
          <p:nvPr>
            <p:ph type="body" idx="1"/>
          </p:nvPr>
        </p:nvSpPr>
        <p:spPr>
          <a:xfrm>
            <a:off x="914400" y="4033160"/>
            <a:ext cx="10515600" cy="2596240"/>
          </a:xfrm>
        </p:spPr>
        <p:txBody>
          <a:bodyPr>
            <a:normAutofit fontScale="92500" lnSpcReduction="10000"/>
          </a:bodyPr>
          <a:lstStyle/>
          <a:p>
            <a:r>
              <a:rPr lang="en-US" altLang="ko-KR" dirty="0" err="1"/>
              <a:t>Byazantine</a:t>
            </a:r>
            <a:r>
              <a:rPr lang="en-US" altLang="ko-KR" dirty="0"/>
              <a:t> General’s Problem (n players):</a:t>
            </a:r>
          </a:p>
          <a:p>
            <a:pPr lvl="1"/>
            <a:r>
              <a:rPr lang="en-US" altLang="ko-KR" dirty="0"/>
              <a:t>One General and n-1 Lieutenants</a:t>
            </a:r>
          </a:p>
          <a:p>
            <a:pPr lvl="1"/>
            <a:r>
              <a:rPr lang="en-US" altLang="ko-KR" dirty="0"/>
              <a:t>Some number of these (f) can be insane or malicious</a:t>
            </a:r>
          </a:p>
          <a:p>
            <a:r>
              <a:rPr lang="en-US" altLang="ko-KR" dirty="0"/>
              <a:t>The commanding general must send an order to his n-1 lieutenants such that the following Integrity Constraints apply:</a:t>
            </a:r>
          </a:p>
          <a:p>
            <a:pPr lvl="1"/>
            <a:r>
              <a:rPr lang="en-US" altLang="ko-KR" dirty="0"/>
              <a:t>IC1: All loyal lieutenants obey the same order</a:t>
            </a:r>
          </a:p>
          <a:p>
            <a:pPr lvl="1"/>
            <a:r>
              <a:rPr lang="en-US" altLang="ko-KR" dirty="0"/>
              <a:t>IC2: If the commanding general is loyal, then all loyal lieutenants obey the order he sends</a:t>
            </a:r>
          </a:p>
        </p:txBody>
      </p:sp>
      <p:grpSp>
        <p:nvGrpSpPr>
          <p:cNvPr id="986148" name="Group 36"/>
          <p:cNvGrpSpPr>
            <a:grpSpLocks/>
          </p:cNvGrpSpPr>
          <p:nvPr/>
        </p:nvGrpSpPr>
        <p:grpSpPr bwMode="auto">
          <a:xfrm>
            <a:off x="3352802" y="1208090"/>
            <a:ext cx="1187451" cy="1935997"/>
            <a:chOff x="1152" y="734"/>
            <a:chExt cx="748" cy="1277"/>
          </a:xfrm>
        </p:grpSpPr>
        <p:pic>
          <p:nvPicPr>
            <p:cNvPr id="27695"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00" y="734"/>
              <a:ext cx="659" cy="932"/>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696" name="Text Box 16"/>
            <p:cNvSpPr txBox="1">
              <a:spLocks noChangeArrowheads="1"/>
            </p:cNvSpPr>
            <p:nvPr/>
          </p:nvSpPr>
          <p:spPr bwMode="auto">
            <a:xfrm>
              <a:off x="1152" y="1728"/>
              <a:ext cx="748" cy="283"/>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b="0">
                  <a:latin typeface="Gill Sans" charset="0"/>
                  <a:ea typeface="Gill Sans" charset="0"/>
                  <a:cs typeface="Gill Sans" charset="0"/>
                </a:rPr>
                <a:t>General</a:t>
              </a:r>
            </a:p>
          </p:txBody>
        </p:sp>
      </p:grpSp>
      <p:grpSp>
        <p:nvGrpSpPr>
          <p:cNvPr id="986164" name="Group 52"/>
          <p:cNvGrpSpPr>
            <a:grpSpLocks/>
          </p:cNvGrpSpPr>
          <p:nvPr/>
        </p:nvGrpSpPr>
        <p:grpSpPr bwMode="auto">
          <a:xfrm>
            <a:off x="4468815" y="1229083"/>
            <a:ext cx="3151189" cy="1438732"/>
            <a:chOff x="1855" y="774"/>
            <a:chExt cx="1985" cy="949"/>
          </a:xfrm>
        </p:grpSpPr>
        <p:grpSp>
          <p:nvGrpSpPr>
            <p:cNvPr id="27686" name="Group 51"/>
            <p:cNvGrpSpPr>
              <a:grpSpLocks/>
            </p:cNvGrpSpPr>
            <p:nvPr/>
          </p:nvGrpSpPr>
          <p:grpSpPr bwMode="auto">
            <a:xfrm>
              <a:off x="1920" y="1123"/>
              <a:ext cx="1920" cy="461"/>
              <a:chOff x="1920" y="1123"/>
              <a:chExt cx="1920" cy="461"/>
            </a:xfrm>
          </p:grpSpPr>
          <p:sp>
            <p:nvSpPr>
              <p:cNvPr id="27693" name="Line 11"/>
              <p:cNvSpPr>
                <a:spLocks noChangeShapeType="1"/>
              </p:cNvSpPr>
              <p:nvPr/>
            </p:nvSpPr>
            <p:spPr bwMode="auto">
              <a:xfrm>
                <a:off x="1920" y="1227"/>
                <a:ext cx="1920" cy="357"/>
              </a:xfrm>
              <a:prstGeom prst="line">
                <a:avLst/>
              </a:prstGeom>
              <a:noFill/>
              <a:ln w="38100">
                <a:solidFill>
                  <a:schemeClr val="accent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27694" name="Text Box 22"/>
              <p:cNvSpPr txBox="1">
                <a:spLocks noChangeArrowheads="1"/>
              </p:cNvSpPr>
              <p:nvPr/>
            </p:nvSpPr>
            <p:spPr bwMode="auto">
              <a:xfrm rot="345725">
                <a:off x="2140" y="1123"/>
                <a:ext cx="511" cy="222"/>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b="0">
                    <a:solidFill>
                      <a:schemeClr val="accent6"/>
                    </a:solidFill>
                    <a:latin typeface="Gill Sans" charset="0"/>
                    <a:ea typeface="Gill Sans" charset="0"/>
                    <a:cs typeface="Gill Sans" charset="0"/>
                  </a:rPr>
                  <a:t>Attack!</a:t>
                </a:r>
              </a:p>
            </p:txBody>
          </p:sp>
        </p:grpSp>
        <p:grpSp>
          <p:nvGrpSpPr>
            <p:cNvPr id="27687" name="Group 42"/>
            <p:cNvGrpSpPr>
              <a:grpSpLocks/>
            </p:cNvGrpSpPr>
            <p:nvPr/>
          </p:nvGrpSpPr>
          <p:grpSpPr bwMode="auto">
            <a:xfrm>
              <a:off x="1920" y="774"/>
              <a:ext cx="689" cy="357"/>
              <a:chOff x="1920" y="774"/>
              <a:chExt cx="689" cy="357"/>
            </a:xfrm>
          </p:grpSpPr>
          <p:sp>
            <p:nvSpPr>
              <p:cNvPr id="27691" name="Line 10"/>
              <p:cNvSpPr>
                <a:spLocks noChangeShapeType="1"/>
              </p:cNvSpPr>
              <p:nvPr/>
            </p:nvSpPr>
            <p:spPr bwMode="auto">
              <a:xfrm flipV="1">
                <a:off x="1920" y="795"/>
                <a:ext cx="689" cy="336"/>
              </a:xfrm>
              <a:prstGeom prst="line">
                <a:avLst/>
              </a:prstGeom>
              <a:noFill/>
              <a:ln w="38100">
                <a:solidFill>
                  <a:schemeClr val="accent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27692" name="Text Box 34"/>
              <p:cNvSpPr txBox="1">
                <a:spLocks noChangeArrowheads="1"/>
              </p:cNvSpPr>
              <p:nvPr/>
            </p:nvSpPr>
            <p:spPr bwMode="auto">
              <a:xfrm rot="20108178">
                <a:off x="1947" y="774"/>
                <a:ext cx="511" cy="222"/>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b="0">
                    <a:solidFill>
                      <a:schemeClr val="accent6"/>
                    </a:solidFill>
                    <a:latin typeface="Gill Sans" charset="0"/>
                    <a:ea typeface="Gill Sans" charset="0"/>
                    <a:cs typeface="Gill Sans" charset="0"/>
                  </a:rPr>
                  <a:t>Attack!</a:t>
                </a:r>
              </a:p>
            </p:txBody>
          </p:sp>
        </p:grpSp>
        <p:grpSp>
          <p:nvGrpSpPr>
            <p:cNvPr id="27688" name="Group 45"/>
            <p:cNvGrpSpPr>
              <a:grpSpLocks/>
            </p:cNvGrpSpPr>
            <p:nvPr/>
          </p:nvGrpSpPr>
          <p:grpSpPr bwMode="auto">
            <a:xfrm>
              <a:off x="1855" y="1296"/>
              <a:ext cx="705" cy="427"/>
              <a:chOff x="1855" y="1296"/>
              <a:chExt cx="705" cy="427"/>
            </a:xfrm>
          </p:grpSpPr>
          <p:sp>
            <p:nvSpPr>
              <p:cNvPr id="27689" name="Line 13"/>
              <p:cNvSpPr>
                <a:spLocks noChangeShapeType="1"/>
              </p:cNvSpPr>
              <p:nvPr/>
            </p:nvSpPr>
            <p:spPr bwMode="auto">
              <a:xfrm>
                <a:off x="1900" y="1296"/>
                <a:ext cx="660" cy="427"/>
              </a:xfrm>
              <a:prstGeom prst="line">
                <a:avLst/>
              </a:prstGeom>
              <a:noFill/>
              <a:ln w="38100">
                <a:solidFill>
                  <a:schemeClr val="accent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27690" name="Text Box 35"/>
              <p:cNvSpPr txBox="1">
                <a:spLocks noChangeArrowheads="1"/>
              </p:cNvSpPr>
              <p:nvPr/>
            </p:nvSpPr>
            <p:spPr bwMode="auto">
              <a:xfrm rot="1798899">
                <a:off x="1855" y="1431"/>
                <a:ext cx="511" cy="222"/>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b="0">
                    <a:solidFill>
                      <a:schemeClr val="accent6"/>
                    </a:solidFill>
                    <a:latin typeface="Gill Sans" charset="0"/>
                    <a:ea typeface="Gill Sans" charset="0"/>
                    <a:cs typeface="Gill Sans" charset="0"/>
                  </a:rPr>
                  <a:t>Attack!</a:t>
                </a:r>
              </a:p>
            </p:txBody>
          </p:sp>
        </p:grpSp>
      </p:grpSp>
      <p:grpSp>
        <p:nvGrpSpPr>
          <p:cNvPr id="986186" name="Group 74"/>
          <p:cNvGrpSpPr>
            <a:grpSpLocks/>
          </p:cNvGrpSpPr>
          <p:nvPr/>
        </p:nvGrpSpPr>
        <p:grpSpPr bwMode="auto">
          <a:xfrm>
            <a:off x="6324600" y="2568931"/>
            <a:ext cx="1143000" cy="426010"/>
            <a:chOff x="3024" y="1618"/>
            <a:chExt cx="720" cy="281"/>
          </a:xfrm>
        </p:grpSpPr>
        <p:sp>
          <p:nvSpPr>
            <p:cNvPr id="27684" name="Text Box 60"/>
            <p:cNvSpPr txBox="1">
              <a:spLocks noChangeArrowheads="1"/>
            </p:cNvSpPr>
            <p:nvPr/>
          </p:nvSpPr>
          <p:spPr bwMode="auto">
            <a:xfrm rot="20835745">
              <a:off x="3080" y="1618"/>
              <a:ext cx="576" cy="222"/>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b="0">
                  <a:solidFill>
                    <a:schemeClr val="hlink"/>
                  </a:solidFill>
                  <a:latin typeface="Gill Sans" charset="0"/>
                  <a:ea typeface="Gill Sans" charset="0"/>
                  <a:cs typeface="Gill Sans" charset="0"/>
                </a:rPr>
                <a:t>Retreat!</a:t>
              </a:r>
            </a:p>
          </p:txBody>
        </p:sp>
        <p:sp>
          <p:nvSpPr>
            <p:cNvPr id="27685" name="Line 27"/>
            <p:cNvSpPr>
              <a:spLocks noChangeShapeType="1"/>
            </p:cNvSpPr>
            <p:nvPr/>
          </p:nvSpPr>
          <p:spPr bwMode="auto">
            <a:xfrm flipV="1">
              <a:off x="3024" y="1728"/>
              <a:ext cx="720" cy="171"/>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grpSp>
      <p:grpSp>
        <p:nvGrpSpPr>
          <p:cNvPr id="986187" name="Group 75"/>
          <p:cNvGrpSpPr>
            <a:grpSpLocks/>
          </p:cNvGrpSpPr>
          <p:nvPr/>
        </p:nvGrpSpPr>
        <p:grpSpPr bwMode="auto">
          <a:xfrm>
            <a:off x="6324600" y="2852740"/>
            <a:ext cx="1143000" cy="418430"/>
            <a:chOff x="3024" y="1797"/>
            <a:chExt cx="720" cy="276"/>
          </a:xfrm>
        </p:grpSpPr>
        <p:sp>
          <p:nvSpPr>
            <p:cNvPr id="27682" name="Text Box 40"/>
            <p:cNvSpPr txBox="1">
              <a:spLocks noChangeArrowheads="1"/>
            </p:cNvSpPr>
            <p:nvPr/>
          </p:nvSpPr>
          <p:spPr bwMode="auto">
            <a:xfrm rot="20901608">
              <a:off x="3195" y="1851"/>
              <a:ext cx="511" cy="222"/>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b="0">
                  <a:latin typeface="Gill Sans" charset="0"/>
                  <a:ea typeface="Gill Sans" charset="0"/>
                  <a:cs typeface="Gill Sans" charset="0"/>
                </a:rPr>
                <a:t>Attack!</a:t>
              </a:r>
            </a:p>
          </p:txBody>
        </p:sp>
        <p:sp>
          <p:nvSpPr>
            <p:cNvPr id="27683" name="Line 59"/>
            <p:cNvSpPr>
              <a:spLocks noChangeShapeType="1"/>
            </p:cNvSpPr>
            <p:nvPr/>
          </p:nvSpPr>
          <p:spPr bwMode="auto">
            <a:xfrm flipV="1">
              <a:off x="3024" y="1797"/>
              <a:ext cx="720" cy="171"/>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grpSp>
      <p:grpSp>
        <p:nvGrpSpPr>
          <p:cNvPr id="986185" name="Group 73"/>
          <p:cNvGrpSpPr>
            <a:grpSpLocks/>
          </p:cNvGrpSpPr>
          <p:nvPr/>
        </p:nvGrpSpPr>
        <p:grpSpPr bwMode="auto">
          <a:xfrm>
            <a:off x="6248403" y="1752600"/>
            <a:ext cx="1295401" cy="1018786"/>
            <a:chOff x="2976" y="1104"/>
            <a:chExt cx="816" cy="672"/>
          </a:xfrm>
        </p:grpSpPr>
        <p:sp>
          <p:nvSpPr>
            <p:cNvPr id="27680" name="Text Box 41"/>
            <p:cNvSpPr txBox="1">
              <a:spLocks noChangeArrowheads="1"/>
            </p:cNvSpPr>
            <p:nvPr/>
          </p:nvSpPr>
          <p:spPr bwMode="auto">
            <a:xfrm>
              <a:off x="3216" y="1248"/>
              <a:ext cx="576" cy="222"/>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b="0">
                  <a:solidFill>
                    <a:schemeClr val="hlink"/>
                  </a:solidFill>
                  <a:latin typeface="Gill Sans" charset="0"/>
                  <a:ea typeface="Gill Sans" charset="0"/>
                  <a:cs typeface="Gill Sans" charset="0"/>
                </a:rPr>
                <a:t>Retreat!</a:t>
              </a:r>
            </a:p>
          </p:txBody>
        </p:sp>
        <p:sp>
          <p:nvSpPr>
            <p:cNvPr id="27681" name="Freeform 64"/>
            <p:cNvSpPr>
              <a:spLocks/>
            </p:cNvSpPr>
            <p:nvPr/>
          </p:nvSpPr>
          <p:spPr bwMode="auto">
            <a:xfrm>
              <a:off x="2976" y="1104"/>
              <a:ext cx="240" cy="672"/>
            </a:xfrm>
            <a:custGeom>
              <a:avLst/>
              <a:gdLst>
                <a:gd name="T0" fmla="*/ 0 w 240"/>
                <a:gd name="T1" fmla="*/ 672 h 672"/>
                <a:gd name="T2" fmla="*/ 144 w 240"/>
                <a:gd name="T3" fmla="*/ 528 h 672"/>
                <a:gd name="T4" fmla="*/ 240 w 240"/>
                <a:gd name="T5" fmla="*/ 240 h 672"/>
                <a:gd name="T6" fmla="*/ 144 w 240"/>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672">
                  <a:moveTo>
                    <a:pt x="0" y="672"/>
                  </a:moveTo>
                  <a:cubicBezTo>
                    <a:pt x="52" y="636"/>
                    <a:pt x="104" y="600"/>
                    <a:pt x="144" y="528"/>
                  </a:cubicBezTo>
                  <a:cubicBezTo>
                    <a:pt x="184" y="456"/>
                    <a:pt x="240" y="328"/>
                    <a:pt x="240" y="240"/>
                  </a:cubicBezTo>
                  <a:cubicBezTo>
                    <a:pt x="240" y="152"/>
                    <a:pt x="192" y="76"/>
                    <a:pt x="144" y="0"/>
                  </a:cubicBezTo>
                </a:path>
              </a:pathLst>
            </a:custGeom>
            <a:noFill/>
            <a:ln w="38100" cap="flat" cmpd="sng">
              <a:solidFill>
                <a:schemeClr val="hlink"/>
              </a:solidFill>
              <a:prstDash val="solid"/>
              <a:round/>
              <a:headEnd type="none" w="med" len="med"/>
              <a:tailEnd type="triangle"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grpSp>
      <p:grpSp>
        <p:nvGrpSpPr>
          <p:cNvPr id="986184" name="Group 72"/>
          <p:cNvGrpSpPr>
            <a:grpSpLocks/>
          </p:cNvGrpSpPr>
          <p:nvPr/>
        </p:nvGrpSpPr>
        <p:grpSpPr bwMode="auto">
          <a:xfrm>
            <a:off x="5487988" y="1828800"/>
            <a:ext cx="989012" cy="873246"/>
            <a:chOff x="2496" y="1154"/>
            <a:chExt cx="623" cy="576"/>
          </a:xfrm>
        </p:grpSpPr>
        <p:sp>
          <p:nvSpPr>
            <p:cNvPr id="27678" name="Freeform 61"/>
            <p:cNvSpPr>
              <a:spLocks/>
            </p:cNvSpPr>
            <p:nvPr/>
          </p:nvSpPr>
          <p:spPr bwMode="auto">
            <a:xfrm rot="406774">
              <a:off x="2975" y="1154"/>
              <a:ext cx="144" cy="576"/>
            </a:xfrm>
            <a:custGeom>
              <a:avLst/>
              <a:gdLst>
                <a:gd name="T0" fmla="*/ 26 w 264"/>
                <a:gd name="T1" fmla="*/ 0 h 576"/>
                <a:gd name="T2" fmla="*/ 131 w 264"/>
                <a:gd name="T3" fmla="*/ 192 h 576"/>
                <a:gd name="T4" fmla="*/ 105 w 264"/>
                <a:gd name="T5" fmla="*/ 432 h 576"/>
                <a:gd name="T6" fmla="*/ 0 w 264"/>
                <a:gd name="T7" fmla="*/ 576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4" h="576">
                  <a:moveTo>
                    <a:pt x="48" y="0"/>
                  </a:moveTo>
                  <a:cubicBezTo>
                    <a:pt x="132" y="60"/>
                    <a:pt x="216" y="120"/>
                    <a:pt x="240" y="192"/>
                  </a:cubicBezTo>
                  <a:cubicBezTo>
                    <a:pt x="264" y="264"/>
                    <a:pt x="232" y="368"/>
                    <a:pt x="192" y="432"/>
                  </a:cubicBezTo>
                  <a:cubicBezTo>
                    <a:pt x="152" y="496"/>
                    <a:pt x="76" y="536"/>
                    <a:pt x="0" y="576"/>
                  </a:cubicBezTo>
                </a:path>
              </a:pathLst>
            </a:custGeom>
            <a:noFill/>
            <a:ln w="381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xmlns="">
                  <a:solidFill>
                    <a:srgbClr val="FF66CC"/>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27679" name="Text Box 65"/>
            <p:cNvSpPr txBox="1">
              <a:spLocks noChangeArrowheads="1"/>
            </p:cNvSpPr>
            <p:nvPr/>
          </p:nvSpPr>
          <p:spPr bwMode="auto">
            <a:xfrm>
              <a:off x="2496" y="1440"/>
              <a:ext cx="511" cy="222"/>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b="0">
                  <a:latin typeface="Gill Sans" charset="0"/>
                  <a:ea typeface="Gill Sans" charset="0"/>
                  <a:cs typeface="Gill Sans" charset="0"/>
                </a:rPr>
                <a:t>Attack!</a:t>
              </a:r>
            </a:p>
          </p:txBody>
        </p:sp>
      </p:grpSp>
      <p:grpSp>
        <p:nvGrpSpPr>
          <p:cNvPr id="986188" name="Group 76"/>
          <p:cNvGrpSpPr>
            <a:grpSpLocks/>
          </p:cNvGrpSpPr>
          <p:nvPr/>
        </p:nvGrpSpPr>
        <p:grpSpPr bwMode="auto">
          <a:xfrm>
            <a:off x="6400800" y="1219200"/>
            <a:ext cx="1524000" cy="668578"/>
            <a:chOff x="3072" y="768"/>
            <a:chExt cx="960" cy="441"/>
          </a:xfrm>
        </p:grpSpPr>
        <p:grpSp>
          <p:nvGrpSpPr>
            <p:cNvPr id="27672" name="Group 71"/>
            <p:cNvGrpSpPr>
              <a:grpSpLocks/>
            </p:cNvGrpSpPr>
            <p:nvPr/>
          </p:nvGrpSpPr>
          <p:grpSpPr bwMode="auto">
            <a:xfrm>
              <a:off x="3120" y="768"/>
              <a:ext cx="912" cy="357"/>
              <a:chOff x="3120" y="768"/>
              <a:chExt cx="912" cy="357"/>
            </a:xfrm>
          </p:grpSpPr>
          <p:sp>
            <p:nvSpPr>
              <p:cNvPr id="27676" name="Line 66"/>
              <p:cNvSpPr>
                <a:spLocks noChangeShapeType="1"/>
              </p:cNvSpPr>
              <p:nvPr/>
            </p:nvSpPr>
            <p:spPr bwMode="auto">
              <a:xfrm>
                <a:off x="3120" y="768"/>
                <a:ext cx="912" cy="35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27677" name="Text Box 67"/>
              <p:cNvSpPr txBox="1">
                <a:spLocks noChangeArrowheads="1"/>
              </p:cNvSpPr>
              <p:nvPr/>
            </p:nvSpPr>
            <p:spPr bwMode="auto">
              <a:xfrm rot="1183538">
                <a:off x="3483" y="795"/>
                <a:ext cx="511" cy="222"/>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b="0">
                    <a:latin typeface="Gill Sans" charset="0"/>
                    <a:ea typeface="Gill Sans" charset="0"/>
                    <a:cs typeface="Gill Sans" charset="0"/>
                  </a:rPr>
                  <a:t>Attack!</a:t>
                </a:r>
              </a:p>
            </p:txBody>
          </p:sp>
        </p:grpSp>
        <p:grpSp>
          <p:nvGrpSpPr>
            <p:cNvPr id="27673" name="Group 70"/>
            <p:cNvGrpSpPr>
              <a:grpSpLocks/>
            </p:cNvGrpSpPr>
            <p:nvPr/>
          </p:nvGrpSpPr>
          <p:grpSpPr bwMode="auto">
            <a:xfrm>
              <a:off x="3072" y="843"/>
              <a:ext cx="912" cy="366"/>
              <a:chOff x="3072" y="843"/>
              <a:chExt cx="912" cy="366"/>
            </a:xfrm>
          </p:grpSpPr>
          <p:sp>
            <p:nvSpPr>
              <p:cNvPr id="27674" name="Line 23"/>
              <p:cNvSpPr>
                <a:spLocks noChangeShapeType="1"/>
              </p:cNvSpPr>
              <p:nvPr/>
            </p:nvSpPr>
            <p:spPr bwMode="auto">
              <a:xfrm>
                <a:off x="3072" y="843"/>
                <a:ext cx="912" cy="357"/>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27675" name="Text Box 68"/>
              <p:cNvSpPr txBox="1">
                <a:spLocks noChangeArrowheads="1"/>
              </p:cNvSpPr>
              <p:nvPr/>
            </p:nvSpPr>
            <p:spPr bwMode="auto">
              <a:xfrm rot="1183538">
                <a:off x="3243" y="987"/>
                <a:ext cx="511" cy="222"/>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b="0">
                    <a:latin typeface="Gill Sans" charset="0"/>
                    <a:ea typeface="Gill Sans" charset="0"/>
                    <a:cs typeface="Gill Sans" charset="0"/>
                  </a:rPr>
                  <a:t>Attack!</a:t>
                </a:r>
              </a:p>
            </p:txBody>
          </p:sp>
        </p:grpSp>
      </p:grpSp>
      <p:grpSp>
        <p:nvGrpSpPr>
          <p:cNvPr id="986181" name="Group 69"/>
          <p:cNvGrpSpPr>
            <a:grpSpLocks/>
          </p:cNvGrpSpPr>
          <p:nvPr/>
        </p:nvGrpSpPr>
        <p:grpSpPr bwMode="auto">
          <a:xfrm>
            <a:off x="5562601" y="576264"/>
            <a:ext cx="4416425" cy="3233737"/>
            <a:chOff x="2544" y="363"/>
            <a:chExt cx="2782" cy="2133"/>
          </a:xfrm>
        </p:grpSpPr>
        <p:grpSp>
          <p:nvGrpSpPr>
            <p:cNvPr id="27663" name="Group 24"/>
            <p:cNvGrpSpPr>
              <a:grpSpLocks/>
            </p:cNvGrpSpPr>
            <p:nvPr/>
          </p:nvGrpSpPr>
          <p:grpSpPr bwMode="auto">
            <a:xfrm>
              <a:off x="2544" y="363"/>
              <a:ext cx="1522" cy="933"/>
              <a:chOff x="2784" y="384"/>
              <a:chExt cx="1522" cy="933"/>
            </a:xfrm>
          </p:grpSpPr>
          <p:pic>
            <p:nvPicPr>
              <p:cNvPr id="27670"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H="1">
                <a:off x="2784" y="384"/>
                <a:ext cx="543" cy="933"/>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671" name="Text Box 17"/>
              <p:cNvSpPr txBox="1">
                <a:spLocks noChangeArrowheads="1"/>
              </p:cNvSpPr>
              <p:nvPr/>
            </p:nvSpPr>
            <p:spPr bwMode="auto">
              <a:xfrm>
                <a:off x="3360" y="576"/>
                <a:ext cx="946" cy="283"/>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b="0">
                    <a:latin typeface="Gill Sans" charset="0"/>
                    <a:ea typeface="Gill Sans" charset="0"/>
                    <a:cs typeface="Gill Sans" charset="0"/>
                  </a:rPr>
                  <a:t>Lieutenant</a:t>
                </a:r>
              </a:p>
            </p:txBody>
          </p:sp>
        </p:grpSp>
        <p:grpSp>
          <p:nvGrpSpPr>
            <p:cNvPr id="27664" name="Group 25"/>
            <p:cNvGrpSpPr>
              <a:grpSpLocks/>
            </p:cNvGrpSpPr>
            <p:nvPr/>
          </p:nvGrpSpPr>
          <p:grpSpPr bwMode="auto">
            <a:xfrm>
              <a:off x="3840" y="1104"/>
              <a:ext cx="1486" cy="932"/>
              <a:chOff x="3792" y="960"/>
              <a:chExt cx="1486" cy="932"/>
            </a:xfrm>
          </p:grpSpPr>
          <p:pic>
            <p:nvPicPr>
              <p:cNvPr id="27668"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H="1">
                <a:off x="3792" y="960"/>
                <a:ext cx="543" cy="932"/>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669" name="Text Box 20"/>
              <p:cNvSpPr txBox="1">
                <a:spLocks noChangeArrowheads="1"/>
              </p:cNvSpPr>
              <p:nvPr/>
            </p:nvSpPr>
            <p:spPr bwMode="auto">
              <a:xfrm>
                <a:off x="4332" y="1311"/>
                <a:ext cx="946" cy="283"/>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b="0">
                    <a:latin typeface="Gill Sans" charset="0"/>
                    <a:ea typeface="Gill Sans" charset="0"/>
                    <a:cs typeface="Gill Sans" charset="0"/>
                  </a:rPr>
                  <a:t>Lieutenant</a:t>
                </a:r>
              </a:p>
            </p:txBody>
          </p:sp>
        </p:grpSp>
        <p:grpSp>
          <p:nvGrpSpPr>
            <p:cNvPr id="27665" name="Group 58"/>
            <p:cNvGrpSpPr>
              <a:grpSpLocks/>
            </p:cNvGrpSpPr>
            <p:nvPr/>
          </p:nvGrpSpPr>
          <p:grpSpPr bwMode="auto">
            <a:xfrm>
              <a:off x="2556" y="1584"/>
              <a:ext cx="1330" cy="912"/>
              <a:chOff x="2640" y="1488"/>
              <a:chExt cx="1330" cy="912"/>
            </a:xfrm>
          </p:grpSpPr>
          <p:sp>
            <p:nvSpPr>
              <p:cNvPr id="27666" name="Text Box 21"/>
              <p:cNvSpPr txBox="1">
                <a:spLocks noChangeArrowheads="1"/>
              </p:cNvSpPr>
              <p:nvPr/>
            </p:nvSpPr>
            <p:spPr bwMode="auto">
              <a:xfrm>
                <a:off x="3024" y="2064"/>
                <a:ext cx="946" cy="283"/>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b="0">
                    <a:latin typeface="Gill Sans" charset="0"/>
                    <a:ea typeface="Gill Sans" charset="0"/>
                    <a:cs typeface="Gill Sans" charset="0"/>
                  </a:rPr>
                  <a:t>Lieutenant</a:t>
                </a:r>
              </a:p>
            </p:txBody>
          </p:sp>
          <p:pic>
            <p:nvPicPr>
              <p:cNvPr id="27667" name="Picture 5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640" y="1488"/>
                <a:ext cx="427" cy="912"/>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986191" name="Group 79"/>
          <p:cNvGrpSpPr>
            <a:grpSpLocks/>
          </p:cNvGrpSpPr>
          <p:nvPr/>
        </p:nvGrpSpPr>
        <p:grpSpPr bwMode="auto">
          <a:xfrm>
            <a:off x="3651250" y="3200403"/>
            <a:ext cx="1987550" cy="742866"/>
            <a:chOff x="1340" y="2016"/>
            <a:chExt cx="1252" cy="490"/>
          </a:xfrm>
        </p:grpSpPr>
        <p:sp>
          <p:nvSpPr>
            <p:cNvPr id="27661" name="Text Box 77"/>
            <p:cNvSpPr txBox="1">
              <a:spLocks noChangeArrowheads="1"/>
            </p:cNvSpPr>
            <p:nvPr/>
          </p:nvSpPr>
          <p:spPr bwMode="auto">
            <a:xfrm>
              <a:off x="1340" y="2223"/>
              <a:ext cx="906" cy="283"/>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b="0">
                  <a:solidFill>
                    <a:schemeClr val="hlink"/>
                  </a:solidFill>
                  <a:latin typeface="Gill Sans" charset="0"/>
                  <a:ea typeface="Gill Sans" charset="0"/>
                  <a:cs typeface="Gill Sans" charset="0"/>
                </a:rPr>
                <a:t>Malicious!</a:t>
              </a:r>
            </a:p>
          </p:txBody>
        </p:sp>
        <p:sp>
          <p:nvSpPr>
            <p:cNvPr id="27662" name="AutoShape 78"/>
            <p:cNvSpPr>
              <a:spLocks noChangeArrowheads="1"/>
            </p:cNvSpPr>
            <p:nvPr/>
          </p:nvSpPr>
          <p:spPr bwMode="auto">
            <a:xfrm rot="-1979047">
              <a:off x="2208" y="2016"/>
              <a:ext cx="384" cy="336"/>
            </a:xfrm>
            <a:prstGeom prst="rightArrow">
              <a:avLst>
                <a:gd name="adj1" fmla="val 50000"/>
                <a:gd name="adj2" fmla="val 28571"/>
              </a:avLst>
            </a:prstGeom>
            <a:solidFill>
              <a:srgbClr val="FC0128"/>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grpSp>
    </p:spTree>
    <p:extLst>
      <p:ext uri="{BB962C8B-B14F-4D97-AF65-F5344CB8AC3E}">
        <p14:creationId xmlns:p14="http://schemas.microsoft.com/office/powerpoint/2010/main" val="3979911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61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611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861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861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86117">
                                            <p:txEl>
                                              <p:pRg st="2" end="2"/>
                                            </p:txEl>
                                          </p:spTgt>
                                        </p:tgtEl>
                                        <p:attrNameLst>
                                          <p:attrName>style.visibility</p:attrName>
                                        </p:attrNameLst>
                                      </p:cBhvr>
                                      <p:to>
                                        <p:strVal val="visible"/>
                                      </p:to>
                                    </p:set>
                                  </p:childTnLst>
                                </p:cTn>
                              </p:par>
                              <p:par>
                                <p:cTn id="19" presetID="22" presetClass="entr" presetSubtype="8" fill="hold" nodeType="withEffect">
                                  <p:stCondLst>
                                    <p:cond delay="0"/>
                                  </p:stCondLst>
                                  <p:childTnLst>
                                    <p:set>
                                      <p:cBhvr>
                                        <p:cTn id="20" dur="1" fill="hold">
                                          <p:stCondLst>
                                            <p:cond delay="0"/>
                                          </p:stCondLst>
                                        </p:cTn>
                                        <p:tgtEl>
                                          <p:spTgt spid="986191"/>
                                        </p:tgtEl>
                                        <p:attrNameLst>
                                          <p:attrName>style.visibility</p:attrName>
                                        </p:attrNameLst>
                                      </p:cBhvr>
                                      <p:to>
                                        <p:strVal val="visible"/>
                                      </p:to>
                                    </p:set>
                                    <p:animEffect transition="in" filter="wipe(left)">
                                      <p:cBhvr>
                                        <p:cTn id="21" dur="500"/>
                                        <p:tgtEl>
                                          <p:spTgt spid="98619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86117">
                                            <p:txEl>
                                              <p:pRg st="3" end="3"/>
                                            </p:txEl>
                                          </p:spTgt>
                                        </p:tgtEl>
                                        <p:attrNameLst>
                                          <p:attrName>style.visibility</p:attrName>
                                        </p:attrNameLst>
                                      </p:cBhvr>
                                      <p:to>
                                        <p:strVal val="visible"/>
                                      </p:to>
                                    </p:set>
                                  </p:childTnLst>
                                </p:cTn>
                              </p:par>
                              <p:par>
                                <p:cTn id="26" presetID="22" presetClass="entr" presetSubtype="8" fill="hold" nodeType="withEffect">
                                  <p:stCondLst>
                                    <p:cond delay="0"/>
                                  </p:stCondLst>
                                  <p:childTnLst>
                                    <p:set>
                                      <p:cBhvr>
                                        <p:cTn id="27" dur="1" fill="hold">
                                          <p:stCondLst>
                                            <p:cond delay="0"/>
                                          </p:stCondLst>
                                        </p:cTn>
                                        <p:tgtEl>
                                          <p:spTgt spid="986164"/>
                                        </p:tgtEl>
                                        <p:attrNameLst>
                                          <p:attrName>style.visibility</p:attrName>
                                        </p:attrNameLst>
                                      </p:cBhvr>
                                      <p:to>
                                        <p:strVal val="visible"/>
                                      </p:to>
                                    </p:set>
                                    <p:animEffect transition="in" filter="wipe(left)">
                                      <p:cBhvr>
                                        <p:cTn id="28" dur="500"/>
                                        <p:tgtEl>
                                          <p:spTgt spid="98616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86117">
                                            <p:txEl>
                                              <p:pRg st="4" end="4"/>
                                            </p:txEl>
                                          </p:spTgt>
                                        </p:tgtEl>
                                        <p:attrNameLst>
                                          <p:attrName>style.visibility</p:attrName>
                                        </p:attrNameLst>
                                      </p:cBhvr>
                                      <p:to>
                                        <p:strVal val="visible"/>
                                      </p:to>
                                    </p:set>
                                  </p:childTnLst>
                                </p:cTn>
                              </p:par>
                              <p:par>
                                <p:cTn id="33" presetID="4" presetClass="entr" presetSubtype="32" fill="hold" nodeType="withEffect">
                                  <p:stCondLst>
                                    <p:cond delay="0"/>
                                  </p:stCondLst>
                                  <p:childTnLst>
                                    <p:set>
                                      <p:cBhvr>
                                        <p:cTn id="34" dur="1" fill="hold">
                                          <p:stCondLst>
                                            <p:cond delay="0"/>
                                          </p:stCondLst>
                                        </p:cTn>
                                        <p:tgtEl>
                                          <p:spTgt spid="986188"/>
                                        </p:tgtEl>
                                        <p:attrNameLst>
                                          <p:attrName>style.visibility</p:attrName>
                                        </p:attrNameLst>
                                      </p:cBhvr>
                                      <p:to>
                                        <p:strVal val="visible"/>
                                      </p:to>
                                    </p:set>
                                    <p:animEffect transition="in" filter="box(out)">
                                      <p:cBhvr>
                                        <p:cTn id="35" dur="500"/>
                                        <p:tgtEl>
                                          <p:spTgt spid="986188"/>
                                        </p:tgtEl>
                                      </p:cBhvr>
                                    </p:animEffect>
                                  </p:childTnLst>
                                </p:cTn>
                              </p:par>
                              <p:par>
                                <p:cTn id="36" presetID="22" presetClass="entr" presetSubtype="2" fill="hold" nodeType="withEffect">
                                  <p:stCondLst>
                                    <p:cond delay="0"/>
                                  </p:stCondLst>
                                  <p:childTnLst>
                                    <p:set>
                                      <p:cBhvr>
                                        <p:cTn id="37" dur="1" fill="hold">
                                          <p:stCondLst>
                                            <p:cond delay="0"/>
                                          </p:stCondLst>
                                        </p:cTn>
                                        <p:tgtEl>
                                          <p:spTgt spid="986184"/>
                                        </p:tgtEl>
                                        <p:attrNameLst>
                                          <p:attrName>style.visibility</p:attrName>
                                        </p:attrNameLst>
                                      </p:cBhvr>
                                      <p:to>
                                        <p:strVal val="visible"/>
                                      </p:to>
                                    </p:set>
                                    <p:animEffect transition="in" filter="wipe(right)">
                                      <p:cBhvr>
                                        <p:cTn id="38" dur="500"/>
                                        <p:tgtEl>
                                          <p:spTgt spid="986184"/>
                                        </p:tgtEl>
                                      </p:cBhvr>
                                    </p:animEffect>
                                  </p:childTnLst>
                                </p:cTn>
                              </p:par>
                              <p:par>
                                <p:cTn id="39" presetID="22" presetClass="entr" presetSubtype="2" fill="hold" nodeType="withEffect">
                                  <p:stCondLst>
                                    <p:cond delay="0"/>
                                  </p:stCondLst>
                                  <p:childTnLst>
                                    <p:set>
                                      <p:cBhvr>
                                        <p:cTn id="40" dur="1" fill="hold">
                                          <p:stCondLst>
                                            <p:cond delay="0"/>
                                          </p:stCondLst>
                                        </p:cTn>
                                        <p:tgtEl>
                                          <p:spTgt spid="986187"/>
                                        </p:tgtEl>
                                        <p:attrNameLst>
                                          <p:attrName>style.visibility</p:attrName>
                                        </p:attrNameLst>
                                      </p:cBhvr>
                                      <p:to>
                                        <p:strVal val="visible"/>
                                      </p:to>
                                    </p:set>
                                    <p:animEffect transition="in" filter="wipe(right)">
                                      <p:cBhvr>
                                        <p:cTn id="41" dur="500"/>
                                        <p:tgtEl>
                                          <p:spTgt spid="986187"/>
                                        </p:tgtEl>
                                      </p:cBhvr>
                                    </p:animEffect>
                                  </p:childTnLst>
                                </p:cTn>
                              </p:par>
                              <p:par>
                                <p:cTn id="42" presetID="22" presetClass="entr" presetSubtype="8" fill="hold" nodeType="withEffect">
                                  <p:stCondLst>
                                    <p:cond delay="0"/>
                                  </p:stCondLst>
                                  <p:childTnLst>
                                    <p:set>
                                      <p:cBhvr>
                                        <p:cTn id="43" dur="1" fill="hold">
                                          <p:stCondLst>
                                            <p:cond delay="0"/>
                                          </p:stCondLst>
                                        </p:cTn>
                                        <p:tgtEl>
                                          <p:spTgt spid="986185"/>
                                        </p:tgtEl>
                                        <p:attrNameLst>
                                          <p:attrName>style.visibility</p:attrName>
                                        </p:attrNameLst>
                                      </p:cBhvr>
                                      <p:to>
                                        <p:strVal val="visible"/>
                                      </p:to>
                                    </p:set>
                                    <p:animEffect transition="in" filter="wipe(left)">
                                      <p:cBhvr>
                                        <p:cTn id="44" dur="500"/>
                                        <p:tgtEl>
                                          <p:spTgt spid="986185"/>
                                        </p:tgtEl>
                                      </p:cBhvr>
                                    </p:animEffect>
                                  </p:childTnLst>
                                </p:cTn>
                              </p:par>
                              <p:par>
                                <p:cTn id="45" presetID="22" presetClass="entr" presetSubtype="8" fill="hold" nodeType="withEffect">
                                  <p:stCondLst>
                                    <p:cond delay="0"/>
                                  </p:stCondLst>
                                  <p:childTnLst>
                                    <p:set>
                                      <p:cBhvr>
                                        <p:cTn id="46" dur="1" fill="hold">
                                          <p:stCondLst>
                                            <p:cond delay="0"/>
                                          </p:stCondLst>
                                        </p:cTn>
                                        <p:tgtEl>
                                          <p:spTgt spid="986186"/>
                                        </p:tgtEl>
                                        <p:attrNameLst>
                                          <p:attrName>style.visibility</p:attrName>
                                        </p:attrNameLst>
                                      </p:cBhvr>
                                      <p:to>
                                        <p:strVal val="visible"/>
                                      </p:to>
                                    </p:set>
                                    <p:animEffect transition="in" filter="wipe(left)">
                                      <p:cBhvr>
                                        <p:cTn id="47" dur="500"/>
                                        <p:tgtEl>
                                          <p:spTgt spid="98618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9861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6117"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ko-KR"/>
              <a:t>Byzantine General’s Problem (con’t)</a:t>
            </a:r>
          </a:p>
        </p:txBody>
      </p:sp>
      <p:sp>
        <p:nvSpPr>
          <p:cNvPr id="987139" name="Rectangle 3"/>
          <p:cNvSpPr>
            <a:spLocks noGrp="1" noChangeArrowheads="1"/>
          </p:cNvSpPr>
          <p:nvPr>
            <p:ph type="body" idx="1"/>
          </p:nvPr>
        </p:nvSpPr>
        <p:spPr>
          <a:xfrm>
            <a:off x="762000" y="753246"/>
            <a:ext cx="10668000" cy="5257800"/>
          </a:xfrm>
        </p:spPr>
        <p:txBody>
          <a:bodyPr>
            <a:normAutofit fontScale="92500" lnSpcReduction="10000"/>
          </a:bodyPr>
          <a:lstStyle/>
          <a:p>
            <a:r>
              <a:rPr lang="en-US" altLang="ko-KR" dirty="0"/>
              <a:t>Impossibility Results:</a:t>
            </a:r>
          </a:p>
          <a:p>
            <a:pPr lvl="1"/>
            <a:r>
              <a:rPr lang="en-US" altLang="ko-KR" dirty="0"/>
              <a:t>Cannot solve Byzantine General’s Problem with n=3 because one malicious player can mess up things</a:t>
            </a:r>
          </a:p>
          <a:p>
            <a:pPr lvl="1"/>
            <a:endParaRPr lang="en-US" altLang="ko-KR" dirty="0"/>
          </a:p>
          <a:p>
            <a:pPr lvl="1"/>
            <a:endParaRPr lang="en-US" altLang="ko-KR" dirty="0"/>
          </a:p>
          <a:p>
            <a:pPr lvl="1"/>
            <a:endParaRPr lang="en-US" altLang="ko-KR" dirty="0"/>
          </a:p>
          <a:p>
            <a:pPr marL="457200" lvl="1" indent="0">
              <a:buNone/>
            </a:pPr>
            <a:endParaRPr lang="en-US" altLang="ko-KR" dirty="0"/>
          </a:p>
          <a:p>
            <a:pPr lvl="1"/>
            <a:r>
              <a:rPr lang="en-US" altLang="ko-KR" dirty="0"/>
              <a:t>With f faults, need n &gt; 3f to solve problem</a:t>
            </a:r>
          </a:p>
          <a:p>
            <a:r>
              <a:rPr lang="en-US" altLang="ko-KR" dirty="0"/>
              <a:t>Various algorithms exist to solve problem</a:t>
            </a:r>
          </a:p>
          <a:p>
            <a:pPr lvl="1"/>
            <a:r>
              <a:rPr lang="en-US" altLang="ko-KR" dirty="0"/>
              <a:t>Original algorithm has #messages exponential in n</a:t>
            </a:r>
          </a:p>
          <a:p>
            <a:pPr lvl="1"/>
            <a:r>
              <a:rPr lang="en-US" altLang="ko-KR" dirty="0"/>
              <a:t>Newer algorithms have message complexity O(n</a:t>
            </a:r>
            <a:r>
              <a:rPr lang="en-US" altLang="ko-KR" baseline="30000" dirty="0"/>
              <a:t>2</a:t>
            </a:r>
            <a:r>
              <a:rPr lang="en-US" altLang="ko-KR" dirty="0"/>
              <a:t>)</a:t>
            </a:r>
          </a:p>
          <a:p>
            <a:pPr lvl="2"/>
            <a:r>
              <a:rPr lang="en-US" altLang="ko-KR" dirty="0"/>
              <a:t>One from MIT, for instance (Castro and </a:t>
            </a:r>
            <a:r>
              <a:rPr lang="en-US" altLang="ko-KR" dirty="0" err="1"/>
              <a:t>Liskov</a:t>
            </a:r>
            <a:r>
              <a:rPr lang="en-US" altLang="ko-KR" dirty="0"/>
              <a:t>, 1999)</a:t>
            </a:r>
          </a:p>
          <a:p>
            <a:r>
              <a:rPr lang="en-US" altLang="ko-KR" dirty="0"/>
              <a:t>Use of BFT (Byzantine Fault Tolerance) algorithm</a:t>
            </a:r>
          </a:p>
          <a:p>
            <a:pPr lvl="1"/>
            <a:r>
              <a:rPr lang="en-US" altLang="ko-KR" dirty="0"/>
              <a:t>Allow multiple machines to make a coordinated decision even if some subset of them (&lt; n/3 ) are malicious</a:t>
            </a:r>
          </a:p>
        </p:txBody>
      </p:sp>
      <p:grpSp>
        <p:nvGrpSpPr>
          <p:cNvPr id="987169" name="Group 33"/>
          <p:cNvGrpSpPr>
            <a:grpSpLocks/>
          </p:cNvGrpSpPr>
          <p:nvPr/>
        </p:nvGrpSpPr>
        <p:grpSpPr bwMode="auto">
          <a:xfrm>
            <a:off x="3276600" y="1524000"/>
            <a:ext cx="6181872" cy="1323962"/>
            <a:chOff x="576" y="432"/>
            <a:chExt cx="4468" cy="1111"/>
          </a:xfrm>
        </p:grpSpPr>
        <p:grpSp>
          <p:nvGrpSpPr>
            <p:cNvPr id="28700" name="Group 26"/>
            <p:cNvGrpSpPr>
              <a:grpSpLocks/>
            </p:cNvGrpSpPr>
            <p:nvPr/>
          </p:nvGrpSpPr>
          <p:grpSpPr bwMode="auto">
            <a:xfrm>
              <a:off x="576" y="432"/>
              <a:ext cx="2160" cy="1111"/>
              <a:chOff x="432" y="576"/>
              <a:chExt cx="2160" cy="1113"/>
            </a:xfrm>
          </p:grpSpPr>
          <p:grpSp>
            <p:nvGrpSpPr>
              <p:cNvPr id="28712" name="Group 11"/>
              <p:cNvGrpSpPr>
                <a:grpSpLocks/>
              </p:cNvGrpSpPr>
              <p:nvPr/>
            </p:nvGrpSpPr>
            <p:grpSpPr bwMode="auto">
              <a:xfrm>
                <a:off x="432" y="576"/>
                <a:ext cx="2160" cy="1008"/>
                <a:chOff x="1824" y="528"/>
                <a:chExt cx="2160" cy="1008"/>
              </a:xfrm>
            </p:grpSpPr>
            <p:sp>
              <p:nvSpPr>
                <p:cNvPr id="28716" name="Oval 4"/>
                <p:cNvSpPr>
                  <a:spLocks noChangeArrowheads="1"/>
                </p:cNvSpPr>
                <p:nvPr/>
              </p:nvSpPr>
              <p:spPr bwMode="auto">
                <a:xfrm>
                  <a:off x="2496" y="528"/>
                  <a:ext cx="816" cy="432"/>
                </a:xfrm>
                <a:prstGeom prst="ellipse">
                  <a:avLst/>
                </a:prstGeom>
                <a:solidFill>
                  <a:srgbClr val="00FFFF"/>
                </a:solidFill>
                <a:ln w="381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1800" b="0">
                      <a:latin typeface="Gill Sans" charset="0"/>
                      <a:ea typeface="Gill Sans" charset="0"/>
                      <a:cs typeface="Gill Sans" charset="0"/>
                    </a:rPr>
                    <a:t>General</a:t>
                  </a:r>
                </a:p>
              </p:txBody>
            </p:sp>
            <p:sp>
              <p:nvSpPr>
                <p:cNvPr id="28717" name="Oval 5"/>
                <p:cNvSpPr>
                  <a:spLocks noChangeArrowheads="1"/>
                </p:cNvSpPr>
                <p:nvPr/>
              </p:nvSpPr>
              <p:spPr bwMode="auto">
                <a:xfrm>
                  <a:off x="3168" y="1104"/>
                  <a:ext cx="816" cy="432"/>
                </a:xfrm>
                <a:prstGeom prst="ellipse">
                  <a:avLst/>
                </a:prstGeom>
                <a:solidFill>
                  <a:srgbClr val="FCC094">
                    <a:alpha val="39999"/>
                  </a:srgbClr>
                </a:solidFill>
                <a:ln w="381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1800" b="0" dirty="0">
                      <a:latin typeface="Gill Sans" charset="0"/>
                      <a:ea typeface="Gill Sans" charset="0"/>
                      <a:cs typeface="Gill Sans" charset="0"/>
                    </a:rPr>
                    <a:t>Lieutenant</a:t>
                  </a:r>
                </a:p>
              </p:txBody>
            </p:sp>
            <p:sp>
              <p:nvSpPr>
                <p:cNvPr id="28718" name="Oval 7"/>
                <p:cNvSpPr>
                  <a:spLocks noChangeArrowheads="1"/>
                </p:cNvSpPr>
                <p:nvPr/>
              </p:nvSpPr>
              <p:spPr bwMode="auto">
                <a:xfrm>
                  <a:off x="1824" y="1104"/>
                  <a:ext cx="816" cy="432"/>
                </a:xfrm>
                <a:prstGeom prst="ellipse">
                  <a:avLst/>
                </a:prstGeom>
                <a:solidFill>
                  <a:srgbClr val="00FFFF"/>
                </a:solidFill>
                <a:ln w="381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1800" b="0" dirty="0">
                      <a:latin typeface="Gill Sans" charset="0"/>
                      <a:ea typeface="Gill Sans" charset="0"/>
                      <a:cs typeface="Gill Sans" charset="0"/>
                    </a:rPr>
                    <a:t>Lieutenant</a:t>
                  </a:r>
                </a:p>
              </p:txBody>
            </p:sp>
            <p:sp>
              <p:nvSpPr>
                <p:cNvPr id="28719" name="Line 8"/>
                <p:cNvSpPr>
                  <a:spLocks noChangeShapeType="1"/>
                </p:cNvSpPr>
                <p:nvPr/>
              </p:nvSpPr>
              <p:spPr bwMode="auto">
                <a:xfrm>
                  <a:off x="3168" y="912"/>
                  <a:ext cx="192" cy="24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28720" name="Line 9"/>
                <p:cNvSpPr>
                  <a:spLocks noChangeShapeType="1"/>
                </p:cNvSpPr>
                <p:nvPr/>
              </p:nvSpPr>
              <p:spPr bwMode="auto">
                <a:xfrm flipH="1">
                  <a:off x="2448" y="912"/>
                  <a:ext cx="192" cy="24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28721" name="Line 10"/>
                <p:cNvSpPr>
                  <a:spLocks noChangeShapeType="1"/>
                </p:cNvSpPr>
                <p:nvPr/>
              </p:nvSpPr>
              <p:spPr bwMode="auto">
                <a:xfrm flipH="1">
                  <a:off x="2640" y="1312"/>
                  <a:ext cx="52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grpSp>
          <p:sp>
            <p:nvSpPr>
              <p:cNvPr id="28713" name="Text Box 19"/>
              <p:cNvSpPr txBox="1">
                <a:spLocks noChangeArrowheads="1"/>
              </p:cNvSpPr>
              <p:nvPr/>
            </p:nvSpPr>
            <p:spPr bwMode="auto">
              <a:xfrm>
                <a:off x="486" y="868"/>
                <a:ext cx="697" cy="334"/>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2000" b="0" dirty="0">
                    <a:latin typeface="Gill Sans" charset="0"/>
                    <a:ea typeface="Gill Sans" charset="0"/>
                    <a:cs typeface="Gill Sans" charset="0"/>
                  </a:rPr>
                  <a:t>Attack!</a:t>
                </a:r>
              </a:p>
            </p:txBody>
          </p:sp>
          <p:sp>
            <p:nvSpPr>
              <p:cNvPr id="28714" name="Text Box 20"/>
              <p:cNvSpPr txBox="1">
                <a:spLocks noChangeArrowheads="1"/>
              </p:cNvSpPr>
              <p:nvPr/>
            </p:nvSpPr>
            <p:spPr bwMode="auto">
              <a:xfrm>
                <a:off x="1874" y="868"/>
                <a:ext cx="642" cy="308"/>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b="0" dirty="0">
                    <a:latin typeface="Gill Sans" charset="0"/>
                    <a:ea typeface="Gill Sans" charset="0"/>
                    <a:cs typeface="Gill Sans" charset="0"/>
                  </a:rPr>
                  <a:t>Attack!</a:t>
                </a:r>
              </a:p>
            </p:txBody>
          </p:sp>
          <p:sp>
            <p:nvSpPr>
              <p:cNvPr id="28715" name="Text Box 21"/>
              <p:cNvSpPr txBox="1">
                <a:spLocks noChangeArrowheads="1"/>
              </p:cNvSpPr>
              <p:nvPr/>
            </p:nvSpPr>
            <p:spPr bwMode="auto">
              <a:xfrm>
                <a:off x="1165" y="1381"/>
                <a:ext cx="725" cy="308"/>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b="0" dirty="0">
                    <a:latin typeface="Gill Sans" charset="0"/>
                    <a:ea typeface="Gill Sans" charset="0"/>
                    <a:cs typeface="Gill Sans" charset="0"/>
                  </a:rPr>
                  <a:t>Retreat!</a:t>
                </a:r>
              </a:p>
            </p:txBody>
          </p:sp>
        </p:grpSp>
        <p:grpSp>
          <p:nvGrpSpPr>
            <p:cNvPr id="28701" name="Group 25"/>
            <p:cNvGrpSpPr>
              <a:grpSpLocks/>
            </p:cNvGrpSpPr>
            <p:nvPr/>
          </p:nvGrpSpPr>
          <p:grpSpPr bwMode="auto">
            <a:xfrm>
              <a:off x="2880" y="432"/>
              <a:ext cx="2164" cy="1111"/>
              <a:chOff x="2928" y="576"/>
              <a:chExt cx="2164" cy="1111"/>
            </a:xfrm>
          </p:grpSpPr>
          <p:grpSp>
            <p:nvGrpSpPr>
              <p:cNvPr id="28702" name="Group 12"/>
              <p:cNvGrpSpPr>
                <a:grpSpLocks/>
              </p:cNvGrpSpPr>
              <p:nvPr/>
            </p:nvGrpSpPr>
            <p:grpSpPr bwMode="auto">
              <a:xfrm>
                <a:off x="2928" y="576"/>
                <a:ext cx="2160" cy="1008"/>
                <a:chOff x="1824" y="528"/>
                <a:chExt cx="2160" cy="1008"/>
              </a:xfrm>
            </p:grpSpPr>
            <p:sp>
              <p:nvSpPr>
                <p:cNvPr id="28706" name="Oval 13"/>
                <p:cNvSpPr>
                  <a:spLocks noChangeArrowheads="1"/>
                </p:cNvSpPr>
                <p:nvPr/>
              </p:nvSpPr>
              <p:spPr bwMode="auto">
                <a:xfrm>
                  <a:off x="2496" y="528"/>
                  <a:ext cx="816" cy="432"/>
                </a:xfrm>
                <a:prstGeom prst="ellipse">
                  <a:avLst/>
                </a:prstGeom>
                <a:solidFill>
                  <a:srgbClr val="FCC094">
                    <a:alpha val="39999"/>
                  </a:srgbClr>
                </a:solidFill>
                <a:ln w="381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1800" b="0">
                      <a:latin typeface="Gill Sans" charset="0"/>
                      <a:ea typeface="Gill Sans" charset="0"/>
                      <a:cs typeface="Gill Sans" charset="0"/>
                    </a:rPr>
                    <a:t>General</a:t>
                  </a:r>
                </a:p>
              </p:txBody>
            </p:sp>
            <p:sp>
              <p:nvSpPr>
                <p:cNvPr id="28707" name="Oval 14"/>
                <p:cNvSpPr>
                  <a:spLocks noChangeArrowheads="1"/>
                </p:cNvSpPr>
                <p:nvPr/>
              </p:nvSpPr>
              <p:spPr bwMode="auto">
                <a:xfrm>
                  <a:off x="3168" y="1104"/>
                  <a:ext cx="816" cy="432"/>
                </a:xfrm>
                <a:prstGeom prst="ellipse">
                  <a:avLst/>
                </a:prstGeom>
                <a:solidFill>
                  <a:srgbClr val="00FFFF"/>
                </a:solidFill>
                <a:ln w="381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1800" b="0">
                      <a:latin typeface="Gill Sans" charset="0"/>
                      <a:ea typeface="Gill Sans" charset="0"/>
                      <a:cs typeface="Gill Sans" charset="0"/>
                    </a:rPr>
                    <a:t>Lieutenant</a:t>
                  </a:r>
                </a:p>
              </p:txBody>
            </p:sp>
            <p:sp>
              <p:nvSpPr>
                <p:cNvPr id="28708" name="Oval 15"/>
                <p:cNvSpPr>
                  <a:spLocks noChangeArrowheads="1"/>
                </p:cNvSpPr>
                <p:nvPr/>
              </p:nvSpPr>
              <p:spPr bwMode="auto">
                <a:xfrm>
                  <a:off x="1824" y="1104"/>
                  <a:ext cx="816" cy="432"/>
                </a:xfrm>
                <a:prstGeom prst="ellipse">
                  <a:avLst/>
                </a:prstGeom>
                <a:solidFill>
                  <a:srgbClr val="00FFFF"/>
                </a:solidFill>
                <a:ln w="381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1800" b="0">
                      <a:latin typeface="Gill Sans" charset="0"/>
                      <a:ea typeface="Gill Sans" charset="0"/>
                      <a:cs typeface="Gill Sans" charset="0"/>
                    </a:rPr>
                    <a:t>Lieutenant</a:t>
                  </a:r>
                </a:p>
              </p:txBody>
            </p:sp>
            <p:sp>
              <p:nvSpPr>
                <p:cNvPr id="28709" name="Line 16"/>
                <p:cNvSpPr>
                  <a:spLocks noChangeShapeType="1"/>
                </p:cNvSpPr>
                <p:nvPr/>
              </p:nvSpPr>
              <p:spPr bwMode="auto">
                <a:xfrm>
                  <a:off x="3168" y="912"/>
                  <a:ext cx="192" cy="24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28710" name="Line 17"/>
                <p:cNvSpPr>
                  <a:spLocks noChangeShapeType="1"/>
                </p:cNvSpPr>
                <p:nvPr/>
              </p:nvSpPr>
              <p:spPr bwMode="auto">
                <a:xfrm flipH="1">
                  <a:off x="2448" y="912"/>
                  <a:ext cx="192" cy="24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28711" name="Line 18"/>
                <p:cNvSpPr>
                  <a:spLocks noChangeShapeType="1"/>
                </p:cNvSpPr>
                <p:nvPr/>
              </p:nvSpPr>
              <p:spPr bwMode="auto">
                <a:xfrm flipH="1">
                  <a:off x="2640" y="1312"/>
                  <a:ext cx="52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grpSp>
          <p:sp>
            <p:nvSpPr>
              <p:cNvPr id="28703" name="Text Box 22"/>
              <p:cNvSpPr txBox="1">
                <a:spLocks noChangeArrowheads="1"/>
              </p:cNvSpPr>
              <p:nvPr/>
            </p:nvSpPr>
            <p:spPr bwMode="auto">
              <a:xfrm>
                <a:off x="2980" y="868"/>
                <a:ext cx="642" cy="308"/>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b="0" dirty="0">
                    <a:latin typeface="Gill Sans" charset="0"/>
                    <a:ea typeface="Gill Sans" charset="0"/>
                    <a:cs typeface="Gill Sans" charset="0"/>
                  </a:rPr>
                  <a:t>Attack!</a:t>
                </a:r>
              </a:p>
            </p:txBody>
          </p:sp>
          <p:sp>
            <p:nvSpPr>
              <p:cNvPr id="28704" name="Text Box 23"/>
              <p:cNvSpPr txBox="1">
                <a:spLocks noChangeArrowheads="1"/>
              </p:cNvSpPr>
              <p:nvPr/>
            </p:nvSpPr>
            <p:spPr bwMode="auto">
              <a:xfrm>
                <a:off x="4367" y="868"/>
                <a:ext cx="725" cy="308"/>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b="0" dirty="0">
                    <a:latin typeface="Gill Sans" charset="0"/>
                    <a:ea typeface="Gill Sans" charset="0"/>
                    <a:cs typeface="Gill Sans" charset="0"/>
                  </a:rPr>
                  <a:t>Retreat!</a:t>
                </a:r>
              </a:p>
            </p:txBody>
          </p:sp>
          <p:sp>
            <p:nvSpPr>
              <p:cNvPr id="28705" name="Text Box 24"/>
              <p:cNvSpPr txBox="1">
                <a:spLocks noChangeArrowheads="1"/>
              </p:cNvSpPr>
              <p:nvPr/>
            </p:nvSpPr>
            <p:spPr bwMode="auto">
              <a:xfrm>
                <a:off x="3708" y="1379"/>
                <a:ext cx="725" cy="308"/>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b="0" dirty="0">
                    <a:latin typeface="Gill Sans" charset="0"/>
                    <a:ea typeface="Gill Sans" charset="0"/>
                    <a:cs typeface="Gill Sans" charset="0"/>
                  </a:rPr>
                  <a:t>Retreat!</a:t>
                </a:r>
              </a:p>
            </p:txBody>
          </p:sp>
        </p:grpSp>
      </p:grpSp>
      <p:grpSp>
        <p:nvGrpSpPr>
          <p:cNvPr id="987190" name="Group 54"/>
          <p:cNvGrpSpPr>
            <a:grpSpLocks/>
          </p:cNvGrpSpPr>
          <p:nvPr/>
        </p:nvGrpSpPr>
        <p:grpSpPr bwMode="auto">
          <a:xfrm>
            <a:off x="3464092" y="5541433"/>
            <a:ext cx="4543569" cy="914400"/>
            <a:chOff x="569" y="3312"/>
            <a:chExt cx="4546" cy="960"/>
          </a:xfrm>
        </p:grpSpPr>
        <p:sp>
          <p:nvSpPr>
            <p:cNvPr id="28678" name="Line 28"/>
            <p:cNvSpPr>
              <a:spLocks noChangeShapeType="1"/>
            </p:cNvSpPr>
            <p:nvPr/>
          </p:nvSpPr>
          <p:spPr bwMode="auto">
            <a:xfrm>
              <a:off x="1536" y="3792"/>
              <a:ext cx="38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28679" name="Text Box 29"/>
            <p:cNvSpPr txBox="1">
              <a:spLocks noChangeArrowheads="1"/>
            </p:cNvSpPr>
            <p:nvPr/>
          </p:nvSpPr>
          <p:spPr bwMode="auto">
            <a:xfrm>
              <a:off x="569" y="3552"/>
              <a:ext cx="1042" cy="385"/>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b="0" dirty="0">
                  <a:latin typeface="Gill Sans" charset="0"/>
                  <a:ea typeface="Gill Sans" charset="0"/>
                  <a:cs typeface="Gill Sans" charset="0"/>
                </a:rPr>
                <a:t>Request</a:t>
              </a:r>
            </a:p>
          </p:txBody>
        </p:sp>
        <p:sp>
          <p:nvSpPr>
            <p:cNvPr id="28680" name="Text Box 30"/>
            <p:cNvSpPr txBox="1">
              <a:spLocks noChangeArrowheads="1"/>
            </p:cNvSpPr>
            <p:nvPr/>
          </p:nvSpPr>
          <p:spPr bwMode="auto">
            <a:xfrm>
              <a:off x="3829" y="3552"/>
              <a:ext cx="1286" cy="676"/>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en-US" sz="1800" b="0" dirty="0">
                  <a:latin typeface="Gill Sans" charset="0"/>
                  <a:ea typeface="Gill Sans" charset="0"/>
                  <a:cs typeface="Gill Sans" charset="0"/>
                </a:rPr>
                <a:t>Distributed</a:t>
              </a:r>
            </a:p>
            <a:p>
              <a:pPr>
                <a:spcBef>
                  <a:spcPct val="0"/>
                </a:spcBef>
              </a:pPr>
              <a:r>
                <a:rPr lang="en-US" altLang="en-US" sz="1800" b="0" dirty="0">
                  <a:latin typeface="Gill Sans" charset="0"/>
                  <a:ea typeface="Gill Sans" charset="0"/>
                  <a:cs typeface="Gill Sans" charset="0"/>
                </a:rPr>
                <a:t>Decision</a:t>
              </a:r>
            </a:p>
          </p:txBody>
        </p:sp>
        <p:sp>
          <p:nvSpPr>
            <p:cNvPr id="28681" name="Line 31"/>
            <p:cNvSpPr>
              <a:spLocks noChangeShapeType="1"/>
            </p:cNvSpPr>
            <p:nvPr/>
          </p:nvSpPr>
          <p:spPr bwMode="auto">
            <a:xfrm>
              <a:off x="3456" y="3840"/>
              <a:ext cx="38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grpSp>
          <p:nvGrpSpPr>
            <p:cNvPr id="28682" name="Group 53"/>
            <p:cNvGrpSpPr>
              <a:grpSpLocks/>
            </p:cNvGrpSpPr>
            <p:nvPr/>
          </p:nvGrpSpPr>
          <p:grpSpPr bwMode="auto">
            <a:xfrm>
              <a:off x="1920" y="3312"/>
              <a:ext cx="1536" cy="960"/>
              <a:chOff x="1920" y="3312"/>
              <a:chExt cx="1536" cy="960"/>
            </a:xfrm>
          </p:grpSpPr>
          <p:sp>
            <p:nvSpPr>
              <p:cNvPr id="28683" name="Rectangle 27"/>
              <p:cNvSpPr>
                <a:spLocks noChangeArrowheads="1"/>
              </p:cNvSpPr>
              <p:nvPr/>
            </p:nvSpPr>
            <p:spPr bwMode="auto">
              <a:xfrm>
                <a:off x="1920" y="3312"/>
                <a:ext cx="1536" cy="960"/>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1800" b="0">
                  <a:latin typeface="Gill Sans" charset="0"/>
                  <a:ea typeface="Gill Sans" charset="0"/>
                  <a:cs typeface="Gill Sans" charset="0"/>
                </a:endParaRPr>
              </a:p>
            </p:txBody>
          </p:sp>
          <p:sp>
            <p:nvSpPr>
              <p:cNvPr id="28684" name="Oval 34"/>
              <p:cNvSpPr>
                <a:spLocks noChangeArrowheads="1"/>
              </p:cNvSpPr>
              <p:nvPr/>
            </p:nvSpPr>
            <p:spPr bwMode="auto">
              <a:xfrm>
                <a:off x="2880" y="3648"/>
                <a:ext cx="240" cy="240"/>
              </a:xfrm>
              <a:prstGeom prst="ellipse">
                <a:avLst/>
              </a:prstGeom>
              <a:solidFill>
                <a:srgbClr val="00FFFF"/>
              </a:solidFill>
              <a:ln w="381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1800" b="0">
                  <a:latin typeface="Gill Sans" charset="0"/>
                  <a:ea typeface="Gill Sans" charset="0"/>
                  <a:cs typeface="Gill Sans" charset="0"/>
                </a:endParaRPr>
              </a:p>
            </p:txBody>
          </p:sp>
          <p:sp>
            <p:nvSpPr>
              <p:cNvPr id="28685" name="Oval 35"/>
              <p:cNvSpPr>
                <a:spLocks noChangeArrowheads="1"/>
              </p:cNvSpPr>
              <p:nvPr/>
            </p:nvSpPr>
            <p:spPr bwMode="auto">
              <a:xfrm>
                <a:off x="3120" y="3408"/>
                <a:ext cx="240" cy="240"/>
              </a:xfrm>
              <a:prstGeom prst="ellipse">
                <a:avLst/>
              </a:prstGeom>
              <a:solidFill>
                <a:srgbClr val="00FFFF"/>
              </a:solidFill>
              <a:ln w="381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1800" b="0">
                  <a:latin typeface="Gill Sans" charset="0"/>
                  <a:ea typeface="Gill Sans" charset="0"/>
                  <a:cs typeface="Gill Sans" charset="0"/>
                </a:endParaRPr>
              </a:p>
            </p:txBody>
          </p:sp>
          <p:sp>
            <p:nvSpPr>
              <p:cNvPr id="28686" name="Oval 36"/>
              <p:cNvSpPr>
                <a:spLocks noChangeArrowheads="1"/>
              </p:cNvSpPr>
              <p:nvPr/>
            </p:nvSpPr>
            <p:spPr bwMode="auto">
              <a:xfrm>
                <a:off x="2352" y="3600"/>
                <a:ext cx="240" cy="240"/>
              </a:xfrm>
              <a:prstGeom prst="ellipse">
                <a:avLst/>
              </a:prstGeom>
              <a:solidFill>
                <a:srgbClr val="00FFFF"/>
              </a:solidFill>
              <a:ln w="381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1800" b="0">
                  <a:latin typeface="Gill Sans" charset="0"/>
                  <a:ea typeface="Gill Sans" charset="0"/>
                  <a:cs typeface="Gill Sans" charset="0"/>
                </a:endParaRPr>
              </a:p>
            </p:txBody>
          </p:sp>
          <p:sp>
            <p:nvSpPr>
              <p:cNvPr id="28687" name="Oval 37"/>
              <p:cNvSpPr>
                <a:spLocks noChangeArrowheads="1"/>
              </p:cNvSpPr>
              <p:nvPr/>
            </p:nvSpPr>
            <p:spPr bwMode="auto">
              <a:xfrm>
                <a:off x="2400" y="3840"/>
                <a:ext cx="240" cy="240"/>
              </a:xfrm>
              <a:prstGeom prst="ellipse">
                <a:avLst/>
              </a:prstGeom>
              <a:solidFill>
                <a:srgbClr val="00FFFF"/>
              </a:solidFill>
              <a:ln w="381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1800" b="0">
                  <a:latin typeface="Gill Sans" charset="0"/>
                  <a:ea typeface="Gill Sans" charset="0"/>
                  <a:cs typeface="Gill Sans" charset="0"/>
                </a:endParaRPr>
              </a:p>
            </p:txBody>
          </p:sp>
          <p:sp>
            <p:nvSpPr>
              <p:cNvPr id="28688" name="Oval 38"/>
              <p:cNvSpPr>
                <a:spLocks noChangeArrowheads="1"/>
              </p:cNvSpPr>
              <p:nvPr/>
            </p:nvSpPr>
            <p:spPr bwMode="auto">
              <a:xfrm>
                <a:off x="2544" y="3360"/>
                <a:ext cx="240" cy="240"/>
              </a:xfrm>
              <a:prstGeom prst="ellipse">
                <a:avLst/>
              </a:prstGeom>
              <a:solidFill>
                <a:srgbClr val="00FFFF"/>
              </a:solidFill>
              <a:ln w="381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1800" b="0">
                  <a:latin typeface="Gill Sans" charset="0"/>
                  <a:ea typeface="Gill Sans" charset="0"/>
                  <a:cs typeface="Gill Sans" charset="0"/>
                </a:endParaRPr>
              </a:p>
            </p:txBody>
          </p:sp>
          <p:sp>
            <p:nvSpPr>
              <p:cNvPr id="28689" name="Oval 39"/>
              <p:cNvSpPr>
                <a:spLocks noChangeArrowheads="1"/>
              </p:cNvSpPr>
              <p:nvPr/>
            </p:nvSpPr>
            <p:spPr bwMode="auto">
              <a:xfrm>
                <a:off x="3168" y="3696"/>
                <a:ext cx="240" cy="240"/>
              </a:xfrm>
              <a:prstGeom prst="ellipse">
                <a:avLst/>
              </a:prstGeom>
              <a:solidFill>
                <a:srgbClr val="00FFFF"/>
              </a:solidFill>
              <a:ln w="381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1800" b="0">
                  <a:latin typeface="Gill Sans" charset="0"/>
                  <a:ea typeface="Gill Sans" charset="0"/>
                  <a:cs typeface="Gill Sans" charset="0"/>
                </a:endParaRPr>
              </a:p>
            </p:txBody>
          </p:sp>
          <p:sp>
            <p:nvSpPr>
              <p:cNvPr id="28690" name="Oval 40"/>
              <p:cNvSpPr>
                <a:spLocks noChangeArrowheads="1"/>
              </p:cNvSpPr>
              <p:nvPr/>
            </p:nvSpPr>
            <p:spPr bwMode="auto">
              <a:xfrm>
                <a:off x="2832" y="3360"/>
                <a:ext cx="240" cy="240"/>
              </a:xfrm>
              <a:prstGeom prst="ellipse">
                <a:avLst/>
              </a:prstGeom>
              <a:solidFill>
                <a:srgbClr val="00FFFF"/>
              </a:solidFill>
              <a:ln w="381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1800" b="0">
                  <a:latin typeface="Gill Sans" charset="0"/>
                  <a:ea typeface="Gill Sans" charset="0"/>
                  <a:cs typeface="Gill Sans" charset="0"/>
                </a:endParaRPr>
              </a:p>
            </p:txBody>
          </p:sp>
          <p:sp>
            <p:nvSpPr>
              <p:cNvPr id="28691" name="Oval 41"/>
              <p:cNvSpPr>
                <a:spLocks noChangeArrowheads="1"/>
              </p:cNvSpPr>
              <p:nvPr/>
            </p:nvSpPr>
            <p:spPr bwMode="auto">
              <a:xfrm>
                <a:off x="2832" y="3936"/>
                <a:ext cx="240" cy="240"/>
              </a:xfrm>
              <a:prstGeom prst="ellipse">
                <a:avLst/>
              </a:prstGeom>
              <a:solidFill>
                <a:srgbClr val="00FFFF"/>
              </a:solidFill>
              <a:ln w="381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1800" b="0">
                  <a:latin typeface="Gill Sans" charset="0"/>
                  <a:ea typeface="Gill Sans" charset="0"/>
                  <a:cs typeface="Gill Sans" charset="0"/>
                </a:endParaRPr>
              </a:p>
            </p:txBody>
          </p:sp>
          <p:sp>
            <p:nvSpPr>
              <p:cNvPr id="28692" name="Oval 42"/>
              <p:cNvSpPr>
                <a:spLocks noChangeArrowheads="1"/>
              </p:cNvSpPr>
              <p:nvPr/>
            </p:nvSpPr>
            <p:spPr bwMode="auto">
              <a:xfrm>
                <a:off x="2208" y="3984"/>
                <a:ext cx="240" cy="240"/>
              </a:xfrm>
              <a:prstGeom prst="ellipse">
                <a:avLst/>
              </a:prstGeom>
              <a:solidFill>
                <a:srgbClr val="00FFFF"/>
              </a:solidFill>
              <a:ln w="381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1800" b="0">
                  <a:latin typeface="Gill Sans" charset="0"/>
                  <a:ea typeface="Gill Sans" charset="0"/>
                  <a:cs typeface="Gill Sans" charset="0"/>
                </a:endParaRPr>
              </a:p>
            </p:txBody>
          </p:sp>
          <p:sp>
            <p:nvSpPr>
              <p:cNvPr id="28693" name="Oval 43"/>
              <p:cNvSpPr>
                <a:spLocks noChangeArrowheads="1"/>
              </p:cNvSpPr>
              <p:nvPr/>
            </p:nvSpPr>
            <p:spPr bwMode="auto">
              <a:xfrm>
                <a:off x="2112" y="3744"/>
                <a:ext cx="240" cy="240"/>
              </a:xfrm>
              <a:prstGeom prst="ellipse">
                <a:avLst/>
              </a:prstGeom>
              <a:solidFill>
                <a:schemeClr val="hlink"/>
              </a:solidFill>
              <a:ln w="381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1800" b="0">
                  <a:latin typeface="Gill Sans" charset="0"/>
                  <a:ea typeface="Gill Sans" charset="0"/>
                  <a:cs typeface="Gill Sans" charset="0"/>
                </a:endParaRPr>
              </a:p>
            </p:txBody>
          </p:sp>
          <p:sp>
            <p:nvSpPr>
              <p:cNvPr id="28694" name="Oval 44"/>
              <p:cNvSpPr>
                <a:spLocks noChangeArrowheads="1"/>
              </p:cNvSpPr>
              <p:nvPr/>
            </p:nvSpPr>
            <p:spPr bwMode="auto">
              <a:xfrm>
                <a:off x="2592" y="3648"/>
                <a:ext cx="240" cy="240"/>
              </a:xfrm>
              <a:prstGeom prst="ellipse">
                <a:avLst/>
              </a:prstGeom>
              <a:solidFill>
                <a:schemeClr val="hlink"/>
              </a:solidFill>
              <a:ln w="381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1800" b="0">
                  <a:latin typeface="Gill Sans" charset="0"/>
                  <a:ea typeface="Gill Sans" charset="0"/>
                  <a:cs typeface="Gill Sans" charset="0"/>
                </a:endParaRPr>
              </a:p>
            </p:txBody>
          </p:sp>
          <p:sp>
            <p:nvSpPr>
              <p:cNvPr id="28695" name="Oval 46"/>
              <p:cNvSpPr>
                <a:spLocks noChangeArrowheads="1"/>
              </p:cNvSpPr>
              <p:nvPr/>
            </p:nvSpPr>
            <p:spPr bwMode="auto">
              <a:xfrm>
                <a:off x="2208" y="3360"/>
                <a:ext cx="240" cy="240"/>
              </a:xfrm>
              <a:prstGeom prst="ellipse">
                <a:avLst/>
              </a:prstGeom>
              <a:solidFill>
                <a:srgbClr val="00FFFF"/>
              </a:solidFill>
              <a:ln w="381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1800" b="0">
                  <a:latin typeface="Gill Sans" charset="0"/>
                  <a:ea typeface="Gill Sans" charset="0"/>
                  <a:cs typeface="Gill Sans" charset="0"/>
                </a:endParaRPr>
              </a:p>
            </p:txBody>
          </p:sp>
          <p:sp>
            <p:nvSpPr>
              <p:cNvPr id="28696" name="Oval 47"/>
              <p:cNvSpPr>
                <a:spLocks noChangeArrowheads="1"/>
              </p:cNvSpPr>
              <p:nvPr/>
            </p:nvSpPr>
            <p:spPr bwMode="auto">
              <a:xfrm>
                <a:off x="2016" y="3504"/>
                <a:ext cx="240" cy="240"/>
              </a:xfrm>
              <a:prstGeom prst="ellipse">
                <a:avLst/>
              </a:prstGeom>
              <a:solidFill>
                <a:srgbClr val="00FFFF"/>
              </a:solidFill>
              <a:ln w="381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1800" b="0">
                  <a:latin typeface="Gill Sans" charset="0"/>
                  <a:ea typeface="Gill Sans" charset="0"/>
                  <a:cs typeface="Gill Sans" charset="0"/>
                </a:endParaRPr>
              </a:p>
            </p:txBody>
          </p:sp>
          <p:sp>
            <p:nvSpPr>
              <p:cNvPr id="28697" name="Oval 48"/>
              <p:cNvSpPr>
                <a:spLocks noChangeArrowheads="1"/>
              </p:cNvSpPr>
              <p:nvPr/>
            </p:nvSpPr>
            <p:spPr bwMode="auto">
              <a:xfrm>
                <a:off x="3120" y="3984"/>
                <a:ext cx="240" cy="240"/>
              </a:xfrm>
              <a:prstGeom prst="ellipse">
                <a:avLst/>
              </a:prstGeom>
              <a:solidFill>
                <a:schemeClr val="hlink"/>
              </a:solidFill>
              <a:ln w="381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1800" b="0">
                  <a:latin typeface="Gill Sans" charset="0"/>
                  <a:ea typeface="Gill Sans" charset="0"/>
                  <a:cs typeface="Gill Sans" charset="0"/>
                </a:endParaRPr>
              </a:p>
            </p:txBody>
          </p:sp>
          <p:sp>
            <p:nvSpPr>
              <p:cNvPr id="28698" name="Oval 49"/>
              <p:cNvSpPr>
                <a:spLocks noChangeArrowheads="1"/>
              </p:cNvSpPr>
              <p:nvPr/>
            </p:nvSpPr>
            <p:spPr bwMode="auto">
              <a:xfrm>
                <a:off x="2592" y="3984"/>
                <a:ext cx="240" cy="240"/>
              </a:xfrm>
              <a:prstGeom prst="ellipse">
                <a:avLst/>
              </a:prstGeom>
              <a:solidFill>
                <a:srgbClr val="00FFFF"/>
              </a:solidFill>
              <a:ln w="381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1800" b="0">
                  <a:latin typeface="Gill Sans" charset="0"/>
                  <a:ea typeface="Gill Sans" charset="0"/>
                  <a:cs typeface="Gill Sans" charset="0"/>
                </a:endParaRPr>
              </a:p>
            </p:txBody>
          </p:sp>
          <p:sp>
            <p:nvSpPr>
              <p:cNvPr id="28699" name="Oval 52"/>
              <p:cNvSpPr>
                <a:spLocks noChangeArrowheads="1"/>
              </p:cNvSpPr>
              <p:nvPr/>
            </p:nvSpPr>
            <p:spPr bwMode="auto">
              <a:xfrm>
                <a:off x="1968" y="3936"/>
                <a:ext cx="240" cy="240"/>
              </a:xfrm>
              <a:prstGeom prst="ellipse">
                <a:avLst/>
              </a:prstGeom>
              <a:solidFill>
                <a:srgbClr val="00FFFF"/>
              </a:solidFill>
              <a:ln w="381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1800" b="0">
                  <a:latin typeface="Gill Sans" charset="0"/>
                  <a:ea typeface="Gill Sans" charset="0"/>
                  <a:cs typeface="Gill Sans" charset="0"/>
                </a:endParaRPr>
              </a:p>
            </p:txBody>
          </p:sp>
        </p:grpSp>
      </p:grpSp>
    </p:spTree>
    <p:extLst>
      <p:ext uri="{BB962C8B-B14F-4D97-AF65-F5344CB8AC3E}">
        <p14:creationId xmlns:p14="http://schemas.microsoft.com/office/powerpoint/2010/main" val="4008089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71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713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871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7139">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87139">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87139">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87139">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87139">
                                            <p:txEl>
                                              <p:pRg st="10" end="1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87139">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87139">
                                            <p:txEl>
                                              <p:pRg st="12" end="1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987190"/>
                                        </p:tgtEl>
                                        <p:attrNameLst>
                                          <p:attrName>style.visibility</p:attrName>
                                        </p:attrNameLst>
                                      </p:cBhvr>
                                      <p:to>
                                        <p:strVal val="visible"/>
                                      </p:to>
                                    </p:set>
                                    <p:animEffect transition="in" filter="wipe(left)">
                                      <p:cBhvr>
                                        <p:cTn id="35" dur="500"/>
                                        <p:tgtEl>
                                          <p:spTgt spid="987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7139"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53904" y="2501350"/>
            <a:ext cx="10952296" cy="4191286"/>
          </a:xfrm>
        </p:spPr>
        <p:txBody>
          <a:bodyPr>
            <a:normAutofit fontScale="92500" lnSpcReduction="10000"/>
          </a:bodyPr>
          <a:lstStyle/>
          <a:p>
            <a:r>
              <a:rPr lang="en-US" dirty="0" err="1"/>
              <a:t>BlockChain</a:t>
            </a:r>
            <a:r>
              <a:rPr lang="en-US" dirty="0"/>
              <a:t>: a chain of blocks connected by hashes to root block</a:t>
            </a:r>
          </a:p>
          <a:p>
            <a:pPr lvl="1"/>
            <a:r>
              <a:rPr lang="en-US" dirty="0"/>
              <a:t>The Hash Pointers are unforgeable (assumption)</a:t>
            </a:r>
          </a:p>
          <a:p>
            <a:pPr lvl="1"/>
            <a:r>
              <a:rPr lang="en-US" dirty="0"/>
              <a:t>The Chain has no branches except perhaps for heads</a:t>
            </a:r>
          </a:p>
          <a:p>
            <a:pPr lvl="1"/>
            <a:r>
              <a:rPr lang="en-US" dirty="0"/>
              <a:t>Blocks are considered “authentic” part of chain when they have authenticity info in them</a:t>
            </a:r>
          </a:p>
          <a:p>
            <a:r>
              <a:rPr lang="en-US" dirty="0"/>
              <a:t>How is the head chosen?</a:t>
            </a:r>
          </a:p>
          <a:p>
            <a:pPr lvl="1"/>
            <a:r>
              <a:rPr lang="en-US" dirty="0"/>
              <a:t>Some consensus algorithm</a:t>
            </a:r>
          </a:p>
          <a:p>
            <a:pPr lvl="1"/>
            <a:r>
              <a:rPr lang="en-US" dirty="0"/>
              <a:t>In many </a:t>
            </a:r>
            <a:r>
              <a:rPr lang="en-US" dirty="0" err="1"/>
              <a:t>BlockChain</a:t>
            </a:r>
            <a:r>
              <a:rPr lang="en-US" dirty="0"/>
              <a:t> algorithms (e.g. </a:t>
            </a:r>
            <a:r>
              <a:rPr lang="en-US" dirty="0" err="1"/>
              <a:t>BitCoin</a:t>
            </a:r>
            <a:r>
              <a:rPr lang="en-US" dirty="0"/>
              <a:t>, </a:t>
            </a:r>
            <a:r>
              <a:rPr lang="en-US" dirty="0" err="1"/>
              <a:t>Ethereum</a:t>
            </a:r>
            <a:r>
              <a:rPr lang="en-US" dirty="0"/>
              <a:t>), the head is chosen by solving hard problem</a:t>
            </a:r>
          </a:p>
          <a:p>
            <a:pPr lvl="2"/>
            <a:r>
              <a:rPr lang="en-US" dirty="0"/>
              <a:t>This is the job of “miners” who try to find “nonce” info that makes hash over block have specified number of zero bits in it</a:t>
            </a:r>
          </a:p>
          <a:p>
            <a:pPr lvl="2"/>
            <a:r>
              <a:rPr lang="en-US" dirty="0"/>
              <a:t>The result is a “Proof of Work” (POW)</a:t>
            </a:r>
          </a:p>
          <a:p>
            <a:pPr lvl="2"/>
            <a:r>
              <a:rPr lang="en-US" dirty="0"/>
              <a:t>Selected blocks above (green) have POW in them and can be included in chains</a:t>
            </a:r>
          </a:p>
          <a:p>
            <a:pPr lvl="1"/>
            <a:r>
              <a:rPr lang="en-US" dirty="0">
                <a:solidFill>
                  <a:srgbClr val="FF0000"/>
                </a:solidFill>
              </a:rPr>
              <a:t>Longest chain wins</a:t>
            </a:r>
          </a:p>
          <a:p>
            <a:pPr marL="914400" lvl="2" indent="0">
              <a:buNone/>
            </a:pPr>
            <a:endParaRPr lang="en-US" dirty="0"/>
          </a:p>
        </p:txBody>
      </p:sp>
      <p:grpSp>
        <p:nvGrpSpPr>
          <p:cNvPr id="46" name="Group 45"/>
          <p:cNvGrpSpPr/>
          <p:nvPr/>
        </p:nvGrpSpPr>
        <p:grpSpPr>
          <a:xfrm>
            <a:off x="2524329" y="838201"/>
            <a:ext cx="6732703" cy="1662999"/>
            <a:chOff x="533400" y="1981939"/>
            <a:chExt cx="6732703" cy="1662999"/>
          </a:xfrm>
        </p:grpSpPr>
        <p:sp>
          <p:nvSpPr>
            <p:cNvPr id="34" name="Rounded Rectangle 33"/>
            <p:cNvSpPr/>
            <p:nvPr/>
          </p:nvSpPr>
          <p:spPr bwMode="auto">
            <a:xfrm>
              <a:off x="533400" y="1981939"/>
              <a:ext cx="4267200" cy="1599461"/>
            </a:xfrm>
            <a:prstGeom prst="roundRect">
              <a:avLst/>
            </a:prstGeom>
            <a:solidFill>
              <a:schemeClr val="accent1">
                <a:lumMod val="20000"/>
                <a:lumOff val="80000"/>
              </a:schemeClr>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Comic Sans MS" pitchFamily="66" charset="0"/>
              </a:endParaRPr>
            </a:p>
          </p:txBody>
        </p:sp>
        <p:sp>
          <p:nvSpPr>
            <p:cNvPr id="32" name="Rounded Rectangle 31"/>
            <p:cNvSpPr/>
            <p:nvPr/>
          </p:nvSpPr>
          <p:spPr>
            <a:xfrm>
              <a:off x="838293" y="2397428"/>
              <a:ext cx="458249" cy="296039"/>
            </a:xfrm>
            <a:prstGeom prst="round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prstClr val="black"/>
                </a:solidFill>
              </a:endParaRPr>
            </a:p>
          </p:txBody>
        </p:sp>
        <p:sp>
          <p:nvSpPr>
            <p:cNvPr id="19" name="Right Arrow 18"/>
            <p:cNvSpPr/>
            <p:nvPr/>
          </p:nvSpPr>
          <p:spPr>
            <a:xfrm rot="10800000">
              <a:off x="1254725" y="2435398"/>
              <a:ext cx="393495" cy="2200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prstClr val="black"/>
                </a:solidFill>
              </a:endParaRPr>
            </a:p>
          </p:txBody>
        </p:sp>
        <p:sp>
          <p:nvSpPr>
            <p:cNvPr id="11" name="Rounded Rectangle 10"/>
            <p:cNvSpPr/>
            <p:nvPr/>
          </p:nvSpPr>
          <p:spPr>
            <a:xfrm>
              <a:off x="1624096"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prstClr val="black"/>
                </a:solidFill>
              </a:endParaRPr>
            </a:p>
          </p:txBody>
        </p:sp>
        <p:sp>
          <p:nvSpPr>
            <p:cNvPr id="10" name="Rounded Rectangle 9"/>
            <p:cNvSpPr/>
            <p:nvPr/>
          </p:nvSpPr>
          <p:spPr>
            <a:xfrm>
              <a:off x="2435624"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prstClr val="black"/>
                </a:solidFill>
              </a:endParaRPr>
            </a:p>
          </p:txBody>
        </p:sp>
        <p:sp>
          <p:nvSpPr>
            <p:cNvPr id="12" name="Right Arrow 11"/>
            <p:cNvSpPr/>
            <p:nvPr/>
          </p:nvSpPr>
          <p:spPr>
            <a:xfrm rot="10800000">
              <a:off x="2040529" y="2446797"/>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prstClr val="black"/>
                </a:solidFill>
              </a:endParaRPr>
            </a:p>
          </p:txBody>
        </p:sp>
        <p:sp>
          <p:nvSpPr>
            <p:cNvPr id="13" name="Right Arrow 12"/>
            <p:cNvSpPr/>
            <p:nvPr/>
          </p:nvSpPr>
          <p:spPr>
            <a:xfrm rot="9513157">
              <a:off x="2793597" y="2265827"/>
              <a:ext cx="779426" cy="219257"/>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prstClr val="black"/>
                </a:solidFill>
              </a:endParaRPr>
            </a:p>
          </p:txBody>
        </p:sp>
        <p:sp>
          <p:nvSpPr>
            <p:cNvPr id="14" name="Right Arrow 13"/>
            <p:cNvSpPr/>
            <p:nvPr/>
          </p:nvSpPr>
          <p:spPr>
            <a:xfrm rot="11515972">
              <a:off x="2823098" y="2637936"/>
              <a:ext cx="1057676" cy="23491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prstClr val="black"/>
                </a:solidFill>
              </a:endParaRPr>
            </a:p>
          </p:txBody>
        </p:sp>
        <p:sp>
          <p:nvSpPr>
            <p:cNvPr id="15" name="Rounded Rectangle 14"/>
            <p:cNvSpPr/>
            <p:nvPr/>
          </p:nvSpPr>
          <p:spPr>
            <a:xfrm>
              <a:off x="3211410" y="2151721"/>
              <a:ext cx="458249" cy="296039"/>
            </a:xfrm>
            <a:prstGeom prst="roundRect">
              <a:avLst/>
            </a:prstGeom>
            <a:pattFill prst="wdDnDiag">
              <a:fgClr>
                <a:schemeClr val="accent2"/>
              </a:fgClr>
              <a:bgClr>
                <a:schemeClr val="bg1"/>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prstClr val="black"/>
                </a:solidFill>
              </a:endParaRPr>
            </a:p>
          </p:txBody>
        </p:sp>
        <p:sp>
          <p:nvSpPr>
            <p:cNvPr id="16" name="Rounded Rectangle 15"/>
            <p:cNvSpPr/>
            <p:nvPr/>
          </p:nvSpPr>
          <p:spPr>
            <a:xfrm>
              <a:off x="3810000" y="2743200"/>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prstClr val="black"/>
                </a:solidFill>
              </a:endParaRPr>
            </a:p>
          </p:txBody>
        </p:sp>
        <p:sp>
          <p:nvSpPr>
            <p:cNvPr id="23" name="TextBox 22"/>
            <p:cNvSpPr txBox="1"/>
            <p:nvPr/>
          </p:nvSpPr>
          <p:spPr>
            <a:xfrm>
              <a:off x="2641586" y="2954356"/>
              <a:ext cx="1178528" cy="369332"/>
            </a:xfrm>
            <a:prstGeom prst="rect">
              <a:avLst/>
            </a:prstGeom>
            <a:noFill/>
          </p:spPr>
          <p:txBody>
            <a:bodyPr wrap="none" rtlCol="0">
              <a:spAutoFit/>
            </a:bodyPr>
            <a:lstStyle/>
            <a:p>
              <a:pPr algn="ctr"/>
              <a:r>
                <a:rPr lang="en-US" dirty="0">
                  <a:solidFill>
                    <a:prstClr val="black"/>
                  </a:solidFill>
                </a:rPr>
                <a:t>Hash </a:t>
              </a:r>
              <a:r>
                <a:rPr lang="en-US" dirty="0" err="1">
                  <a:solidFill>
                    <a:prstClr val="black"/>
                  </a:solidFill>
                </a:rPr>
                <a:t>Ptr</a:t>
              </a:r>
              <a:endParaRPr lang="en-US" dirty="0">
                <a:solidFill>
                  <a:prstClr val="black"/>
                </a:solidFill>
              </a:endParaRPr>
            </a:p>
          </p:txBody>
        </p:sp>
        <p:cxnSp>
          <p:nvCxnSpPr>
            <p:cNvPr id="26" name="Straight Arrow Connector 25"/>
            <p:cNvCxnSpPr/>
            <p:nvPr/>
          </p:nvCxnSpPr>
          <p:spPr>
            <a:xfrm flipV="1">
              <a:off x="3253979" y="2865330"/>
              <a:ext cx="195869" cy="1967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95639" y="2653180"/>
              <a:ext cx="758542" cy="646331"/>
            </a:xfrm>
            <a:prstGeom prst="rect">
              <a:avLst/>
            </a:prstGeom>
            <a:noFill/>
          </p:spPr>
          <p:txBody>
            <a:bodyPr wrap="none" rtlCol="0">
              <a:spAutoFit/>
            </a:bodyPr>
            <a:lstStyle/>
            <a:p>
              <a:pPr algn="ctr"/>
              <a:r>
                <a:rPr lang="en-US" dirty="0">
                  <a:solidFill>
                    <a:prstClr val="black"/>
                  </a:solidFill>
                </a:rPr>
                <a:t>Root</a:t>
              </a:r>
            </a:p>
            <a:p>
              <a:pPr algn="ctr"/>
              <a:r>
                <a:rPr lang="en-US" dirty="0">
                  <a:solidFill>
                    <a:prstClr val="black"/>
                  </a:solidFill>
                </a:rPr>
                <a:t>Block</a:t>
              </a:r>
            </a:p>
          </p:txBody>
        </p:sp>
        <p:sp>
          <p:nvSpPr>
            <p:cNvPr id="37" name="Right Arrow 36"/>
            <p:cNvSpPr/>
            <p:nvPr/>
          </p:nvSpPr>
          <p:spPr>
            <a:xfrm rot="10800000">
              <a:off x="3582376" y="2201090"/>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prstClr val="black"/>
                </a:solidFill>
              </a:endParaRPr>
            </a:p>
          </p:txBody>
        </p:sp>
        <p:sp>
          <p:nvSpPr>
            <p:cNvPr id="36" name="Rounded Rectangle 35"/>
            <p:cNvSpPr/>
            <p:nvPr/>
          </p:nvSpPr>
          <p:spPr>
            <a:xfrm>
              <a:off x="3937937" y="2151721"/>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prstClr val="black"/>
                </a:solidFill>
              </a:endParaRPr>
            </a:p>
          </p:txBody>
        </p:sp>
        <p:sp>
          <p:nvSpPr>
            <p:cNvPr id="38" name="TextBox 37"/>
            <p:cNvSpPr txBox="1"/>
            <p:nvPr/>
          </p:nvSpPr>
          <p:spPr>
            <a:xfrm>
              <a:off x="1552905" y="3275606"/>
              <a:ext cx="2223686" cy="369332"/>
            </a:xfrm>
            <a:prstGeom prst="rect">
              <a:avLst/>
            </a:prstGeom>
            <a:noFill/>
          </p:spPr>
          <p:txBody>
            <a:bodyPr wrap="none" rtlCol="0">
              <a:spAutoFit/>
            </a:bodyPr>
            <a:lstStyle/>
            <a:p>
              <a:r>
                <a:rPr lang="en-US" dirty="0">
                  <a:latin typeface="Gill Sans"/>
                </a:rPr>
                <a:t>The “Block Chain”</a:t>
              </a:r>
            </a:p>
          </p:txBody>
        </p:sp>
        <p:sp>
          <p:nvSpPr>
            <p:cNvPr id="40" name="TextBox 39"/>
            <p:cNvSpPr txBox="1"/>
            <p:nvPr/>
          </p:nvSpPr>
          <p:spPr>
            <a:xfrm>
              <a:off x="4912574" y="2769690"/>
              <a:ext cx="2353529" cy="369332"/>
            </a:xfrm>
            <a:prstGeom prst="rect">
              <a:avLst/>
            </a:prstGeom>
            <a:noFill/>
          </p:spPr>
          <p:txBody>
            <a:bodyPr wrap="none" rtlCol="0">
              <a:spAutoFit/>
            </a:bodyPr>
            <a:lstStyle/>
            <a:p>
              <a:r>
                <a:rPr lang="en-US" dirty="0"/>
                <a:t>Tentative Head #2</a:t>
              </a:r>
            </a:p>
          </p:txBody>
        </p:sp>
        <p:sp>
          <p:nvSpPr>
            <p:cNvPr id="41" name="TextBox 40"/>
            <p:cNvSpPr txBox="1"/>
            <p:nvPr/>
          </p:nvSpPr>
          <p:spPr>
            <a:xfrm>
              <a:off x="4898719" y="2115074"/>
              <a:ext cx="2353529" cy="369332"/>
            </a:xfrm>
            <a:prstGeom prst="rect">
              <a:avLst/>
            </a:prstGeom>
            <a:noFill/>
          </p:spPr>
          <p:txBody>
            <a:bodyPr wrap="none" rtlCol="0">
              <a:spAutoFit/>
            </a:bodyPr>
            <a:lstStyle/>
            <a:p>
              <a:r>
                <a:rPr lang="en-US" dirty="0"/>
                <a:t>Tentative Head #1</a:t>
              </a:r>
            </a:p>
          </p:txBody>
        </p:sp>
        <p:cxnSp>
          <p:nvCxnSpPr>
            <p:cNvPr id="43" name="Straight Arrow Connector 42"/>
            <p:cNvCxnSpPr/>
            <p:nvPr/>
          </p:nvCxnSpPr>
          <p:spPr bwMode="auto">
            <a:xfrm flipH="1">
              <a:off x="4450467" y="2299740"/>
              <a:ext cx="502533" cy="1"/>
            </a:xfrm>
            <a:prstGeom prst="straightConnector1">
              <a:avLst/>
            </a:prstGeom>
            <a:solidFill>
              <a:schemeClr val="bg1"/>
            </a:solidFill>
            <a:ln w="5715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4" name="Straight Arrow Connector 43"/>
            <p:cNvCxnSpPr/>
            <p:nvPr/>
          </p:nvCxnSpPr>
          <p:spPr bwMode="auto">
            <a:xfrm flipH="1" flipV="1">
              <a:off x="4300994" y="2918736"/>
              <a:ext cx="679682" cy="14556"/>
            </a:xfrm>
            <a:prstGeom prst="straightConnector1">
              <a:avLst/>
            </a:prstGeom>
            <a:solidFill>
              <a:schemeClr val="bg1"/>
            </a:solidFill>
            <a:ln w="5715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4" name="Title 3"/>
          <p:cNvSpPr>
            <a:spLocks noGrp="1"/>
          </p:cNvSpPr>
          <p:nvPr>
            <p:ph type="title"/>
          </p:nvPr>
        </p:nvSpPr>
        <p:spPr>
          <a:xfrm>
            <a:off x="609600" y="152400"/>
            <a:ext cx="10972800" cy="533400"/>
          </a:xfrm>
        </p:spPr>
        <p:txBody>
          <a:bodyPr/>
          <a:lstStyle/>
          <a:p>
            <a:r>
              <a:rPr lang="en-US" dirty="0"/>
              <a:t>Is a </a:t>
            </a:r>
            <a:r>
              <a:rPr lang="en-US" dirty="0" err="1"/>
              <a:t>BlockChain</a:t>
            </a:r>
            <a:r>
              <a:rPr lang="en-US" dirty="0"/>
              <a:t> a Distributed Decision Making Algorithm?</a:t>
            </a:r>
          </a:p>
        </p:txBody>
      </p:sp>
    </p:spTree>
    <p:extLst>
      <p:ext uri="{BB962C8B-B14F-4D97-AF65-F5344CB8AC3E}">
        <p14:creationId xmlns:p14="http://schemas.microsoft.com/office/powerpoint/2010/main" val="4222662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Storage Reliability Problem</a:t>
            </a:r>
            <a:endParaRPr lang="en-US" dirty="0"/>
          </a:p>
        </p:txBody>
      </p:sp>
      <p:sp>
        <p:nvSpPr>
          <p:cNvPr id="3" name="Content Placeholder 2"/>
          <p:cNvSpPr>
            <a:spLocks noGrp="1"/>
          </p:cNvSpPr>
          <p:nvPr>
            <p:ph idx="1"/>
          </p:nvPr>
        </p:nvSpPr>
        <p:spPr>
          <a:xfrm>
            <a:off x="533400" y="838200"/>
            <a:ext cx="11201400" cy="5638800"/>
          </a:xfrm>
        </p:spPr>
        <p:txBody>
          <a:bodyPr/>
          <a:lstStyle/>
          <a:p>
            <a:r>
              <a:rPr lang="en-US" dirty="0"/>
              <a:t>Single logical file operation can involve updates to multiple physical disk blocks</a:t>
            </a:r>
          </a:p>
          <a:p>
            <a:pPr lvl="1"/>
            <a:r>
              <a:rPr lang="en-US" dirty="0" err="1"/>
              <a:t>inode</a:t>
            </a:r>
            <a:r>
              <a:rPr lang="en-US" dirty="0"/>
              <a:t>, indirect block, data block, bitmap, …</a:t>
            </a:r>
          </a:p>
          <a:p>
            <a:pPr lvl="1"/>
            <a:r>
              <a:rPr lang="en-US" dirty="0"/>
              <a:t>With sector remapping, single update to physical disk block can require multiple (even lower level) updates to sectors</a:t>
            </a:r>
          </a:p>
          <a:p>
            <a:pPr lvl="1"/>
            <a:endParaRPr lang="en-US" dirty="0"/>
          </a:p>
          <a:p>
            <a:r>
              <a:rPr lang="en-US" dirty="0"/>
              <a:t>At a physical level, operations complete one at a time</a:t>
            </a:r>
          </a:p>
          <a:p>
            <a:pPr lvl="1"/>
            <a:r>
              <a:rPr lang="en-US" dirty="0"/>
              <a:t>Want concurrent operations for performance</a:t>
            </a:r>
          </a:p>
          <a:p>
            <a:pPr lvl="1"/>
            <a:endParaRPr lang="en-US" dirty="0"/>
          </a:p>
          <a:p>
            <a:r>
              <a:rPr lang="en-US" dirty="0"/>
              <a:t>How do we guarantee consistency regardless of when crash occurs?</a:t>
            </a:r>
          </a:p>
          <a:p>
            <a:endParaRPr lang="en-US" dirty="0"/>
          </a:p>
        </p:txBody>
      </p:sp>
    </p:spTree>
    <p:extLst>
      <p:ext uri="{BB962C8B-B14F-4D97-AF65-F5344CB8AC3E}">
        <p14:creationId xmlns:p14="http://schemas.microsoft.com/office/powerpoint/2010/main" val="6493101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Cloud 273"/>
          <p:cNvSpPr/>
          <p:nvPr/>
        </p:nvSpPr>
        <p:spPr bwMode="auto">
          <a:xfrm>
            <a:off x="3383598" y="1994169"/>
            <a:ext cx="5962926" cy="3000047"/>
          </a:xfrm>
          <a:prstGeom prst="cloud">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Comic Sans MS" pitchFamily="66" charset="0"/>
            </a:endParaRPr>
          </a:p>
        </p:txBody>
      </p:sp>
      <p:sp>
        <p:nvSpPr>
          <p:cNvPr id="2" name="Title 1"/>
          <p:cNvSpPr>
            <a:spLocks noGrp="1"/>
          </p:cNvSpPr>
          <p:nvPr>
            <p:ph type="title"/>
          </p:nvPr>
        </p:nvSpPr>
        <p:spPr>
          <a:xfrm>
            <a:off x="2514290" y="77242"/>
            <a:ext cx="7162800" cy="533400"/>
          </a:xfrm>
        </p:spPr>
        <p:txBody>
          <a:bodyPr/>
          <a:lstStyle/>
          <a:p>
            <a:r>
              <a:rPr lang="en-US" sz="2800" dirty="0"/>
              <a:t>Is a </a:t>
            </a:r>
            <a:r>
              <a:rPr lang="en-US" sz="2800" dirty="0" err="1"/>
              <a:t>Blockchain</a:t>
            </a:r>
            <a:r>
              <a:rPr lang="en-US" sz="2800" dirty="0"/>
              <a:t> a Distributed Decision Making Algorithm? (</a:t>
            </a:r>
            <a:r>
              <a:rPr lang="en-US" sz="2800" dirty="0" err="1"/>
              <a:t>Con’t</a:t>
            </a:r>
            <a:r>
              <a:rPr lang="en-US" sz="2800" dirty="0"/>
              <a:t>)</a:t>
            </a:r>
          </a:p>
        </p:txBody>
      </p:sp>
      <p:sp>
        <p:nvSpPr>
          <p:cNvPr id="343" name="Content Placeholder 342"/>
          <p:cNvSpPr>
            <a:spLocks noGrp="1"/>
          </p:cNvSpPr>
          <p:nvPr>
            <p:ph idx="1"/>
          </p:nvPr>
        </p:nvSpPr>
        <p:spPr>
          <a:xfrm>
            <a:off x="1130072" y="5012115"/>
            <a:ext cx="10604728" cy="1729009"/>
          </a:xfrm>
        </p:spPr>
        <p:txBody>
          <a:bodyPr>
            <a:normAutofit fontScale="92500" lnSpcReduction="20000"/>
          </a:bodyPr>
          <a:lstStyle/>
          <a:p>
            <a:r>
              <a:rPr lang="en-US" dirty="0">
                <a:solidFill>
                  <a:srgbClr val="FF0000"/>
                </a:solidFill>
              </a:rPr>
              <a:t>Decision means: Proposal is locked into </a:t>
            </a:r>
            <a:r>
              <a:rPr lang="en-US" dirty="0" err="1">
                <a:solidFill>
                  <a:srgbClr val="FF0000"/>
                </a:solidFill>
              </a:rPr>
              <a:t>BlockChain</a:t>
            </a:r>
            <a:endParaRPr lang="en-US" dirty="0">
              <a:solidFill>
                <a:srgbClr val="FF0000"/>
              </a:solidFill>
            </a:endParaRPr>
          </a:p>
          <a:p>
            <a:pPr lvl="1"/>
            <a:r>
              <a:rPr lang="en-US" dirty="0"/>
              <a:t>Could be Commit/Abort decision</a:t>
            </a:r>
          </a:p>
          <a:p>
            <a:pPr lvl="1"/>
            <a:r>
              <a:rPr lang="en-US" dirty="0"/>
              <a:t>Could be Choice of Value, State Transition, ….</a:t>
            </a:r>
          </a:p>
          <a:p>
            <a:r>
              <a:rPr lang="en-US" dirty="0"/>
              <a:t>NAK: Didn’t make it into the block chain (must retry!)</a:t>
            </a:r>
          </a:p>
          <a:p>
            <a:r>
              <a:rPr lang="en-US" dirty="0">
                <a:solidFill>
                  <a:srgbClr val="FF0000"/>
                </a:solidFill>
              </a:rPr>
              <a:t>Anyone in world can verify the result of decision making!</a:t>
            </a:r>
          </a:p>
        </p:txBody>
      </p:sp>
      <p:grpSp>
        <p:nvGrpSpPr>
          <p:cNvPr id="6" name="Group 5"/>
          <p:cNvGrpSpPr/>
          <p:nvPr/>
        </p:nvGrpSpPr>
        <p:grpSpPr>
          <a:xfrm>
            <a:off x="1682289" y="557708"/>
            <a:ext cx="2209800" cy="1652954"/>
            <a:chOff x="588498" y="2416160"/>
            <a:chExt cx="2209800" cy="1652954"/>
          </a:xfrm>
        </p:grpSpPr>
        <p:grpSp>
          <p:nvGrpSpPr>
            <p:cNvPr id="55" name="Group 54"/>
            <p:cNvGrpSpPr/>
            <p:nvPr/>
          </p:nvGrpSpPr>
          <p:grpSpPr>
            <a:xfrm>
              <a:off x="588498" y="3320472"/>
              <a:ext cx="2209800" cy="748642"/>
              <a:chOff x="533400" y="1981939"/>
              <a:chExt cx="4267200" cy="1509449"/>
            </a:xfrm>
          </p:grpSpPr>
          <p:sp>
            <p:nvSpPr>
              <p:cNvPr id="56" name="Rounded Rectangle 55"/>
              <p:cNvSpPr/>
              <p:nvPr/>
            </p:nvSpPr>
            <p:spPr bwMode="auto">
              <a:xfrm>
                <a:off x="533400" y="1981939"/>
                <a:ext cx="4267200" cy="1509449"/>
              </a:xfrm>
              <a:prstGeom prst="roundRect">
                <a:avLst/>
              </a:prstGeom>
              <a:solidFill>
                <a:schemeClr val="accent1">
                  <a:lumMod val="20000"/>
                  <a:lumOff val="80000"/>
                </a:schemeClr>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700">
                  <a:latin typeface="Comic Sans MS" pitchFamily="66" charset="0"/>
                </a:endParaRPr>
              </a:p>
            </p:txBody>
          </p:sp>
          <p:sp>
            <p:nvSpPr>
              <p:cNvPr id="57" name="Rounded Rectangle 56"/>
              <p:cNvSpPr/>
              <p:nvPr/>
            </p:nvSpPr>
            <p:spPr>
              <a:xfrm>
                <a:off x="838293" y="2397428"/>
                <a:ext cx="458249" cy="296039"/>
              </a:xfrm>
              <a:prstGeom prst="round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58" name="Right Arrow 57"/>
              <p:cNvSpPr/>
              <p:nvPr/>
            </p:nvSpPr>
            <p:spPr>
              <a:xfrm rot="10800000">
                <a:off x="1254725" y="2435398"/>
                <a:ext cx="393495" cy="2200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59" name="Rounded Rectangle 58"/>
              <p:cNvSpPr/>
              <p:nvPr/>
            </p:nvSpPr>
            <p:spPr>
              <a:xfrm>
                <a:off x="1624096"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60" name="Rounded Rectangle 59"/>
              <p:cNvSpPr/>
              <p:nvPr/>
            </p:nvSpPr>
            <p:spPr>
              <a:xfrm>
                <a:off x="2435624"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61" name="Right Arrow 60"/>
              <p:cNvSpPr/>
              <p:nvPr/>
            </p:nvSpPr>
            <p:spPr>
              <a:xfrm rot="10800000">
                <a:off x="2040529" y="2446797"/>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62" name="Right Arrow 61"/>
              <p:cNvSpPr/>
              <p:nvPr/>
            </p:nvSpPr>
            <p:spPr>
              <a:xfrm rot="9513157">
                <a:off x="2793597" y="2265827"/>
                <a:ext cx="779426" cy="219257"/>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63" name="Right Arrow 62"/>
              <p:cNvSpPr/>
              <p:nvPr/>
            </p:nvSpPr>
            <p:spPr>
              <a:xfrm rot="11515972">
                <a:off x="2823098" y="2637936"/>
                <a:ext cx="1057676" cy="23491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64" name="Rounded Rectangle 63"/>
              <p:cNvSpPr/>
              <p:nvPr/>
            </p:nvSpPr>
            <p:spPr>
              <a:xfrm>
                <a:off x="3211410" y="2151721"/>
                <a:ext cx="458249" cy="296039"/>
              </a:xfrm>
              <a:prstGeom prst="roundRect">
                <a:avLst/>
              </a:prstGeom>
              <a:pattFill prst="wdDnDiag">
                <a:fgClr>
                  <a:schemeClr val="accent2"/>
                </a:fgClr>
                <a:bgClr>
                  <a:schemeClr val="bg1"/>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65" name="Rounded Rectangle 64"/>
              <p:cNvSpPr/>
              <p:nvPr/>
            </p:nvSpPr>
            <p:spPr>
              <a:xfrm>
                <a:off x="3810000" y="2743200"/>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66" name="TextBox 65"/>
              <p:cNvSpPr txBox="1"/>
              <p:nvPr/>
            </p:nvSpPr>
            <p:spPr>
              <a:xfrm>
                <a:off x="2681095" y="2954355"/>
                <a:ext cx="1099506" cy="403361"/>
              </a:xfrm>
              <a:prstGeom prst="rect">
                <a:avLst/>
              </a:prstGeom>
              <a:noFill/>
            </p:spPr>
            <p:txBody>
              <a:bodyPr wrap="none" rtlCol="0">
                <a:spAutoFit/>
              </a:bodyPr>
              <a:lstStyle/>
              <a:p>
                <a:pPr algn="ctr"/>
                <a:r>
                  <a:rPr lang="en-US" sz="700" dirty="0">
                    <a:solidFill>
                      <a:prstClr val="black"/>
                    </a:solidFill>
                  </a:rPr>
                  <a:t>Hash </a:t>
                </a:r>
                <a:r>
                  <a:rPr lang="en-US" sz="700" dirty="0" err="1">
                    <a:solidFill>
                      <a:prstClr val="black"/>
                    </a:solidFill>
                  </a:rPr>
                  <a:t>Ptr</a:t>
                </a:r>
                <a:endParaRPr lang="en-US" sz="700" dirty="0">
                  <a:solidFill>
                    <a:prstClr val="black"/>
                  </a:solidFill>
                </a:endParaRPr>
              </a:p>
            </p:txBody>
          </p:sp>
          <p:cxnSp>
            <p:nvCxnSpPr>
              <p:cNvPr id="67" name="Straight Arrow Connector 66"/>
              <p:cNvCxnSpPr/>
              <p:nvPr/>
            </p:nvCxnSpPr>
            <p:spPr>
              <a:xfrm flipV="1">
                <a:off x="3253979" y="2865330"/>
                <a:ext cx="195869" cy="1967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83024" y="2653180"/>
                <a:ext cx="783768" cy="620555"/>
              </a:xfrm>
              <a:prstGeom prst="rect">
                <a:avLst/>
              </a:prstGeom>
              <a:noFill/>
            </p:spPr>
            <p:txBody>
              <a:bodyPr wrap="none" rtlCol="0">
                <a:spAutoFit/>
              </a:bodyPr>
              <a:lstStyle/>
              <a:p>
                <a:pPr algn="ctr"/>
                <a:r>
                  <a:rPr lang="en-US" sz="700" dirty="0">
                    <a:solidFill>
                      <a:prstClr val="black"/>
                    </a:solidFill>
                  </a:rPr>
                  <a:t>Root</a:t>
                </a:r>
              </a:p>
              <a:p>
                <a:pPr algn="ctr"/>
                <a:r>
                  <a:rPr lang="en-US" sz="700" dirty="0">
                    <a:solidFill>
                      <a:prstClr val="black"/>
                    </a:solidFill>
                  </a:rPr>
                  <a:t>Block</a:t>
                </a:r>
              </a:p>
            </p:txBody>
          </p:sp>
          <p:sp>
            <p:nvSpPr>
              <p:cNvPr id="69" name="Right Arrow 68"/>
              <p:cNvSpPr/>
              <p:nvPr/>
            </p:nvSpPr>
            <p:spPr>
              <a:xfrm rot="10800000">
                <a:off x="3582376" y="2201090"/>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70" name="Rounded Rectangle 69"/>
              <p:cNvSpPr/>
              <p:nvPr/>
            </p:nvSpPr>
            <p:spPr>
              <a:xfrm>
                <a:off x="3937937" y="2151721"/>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grpSp>
        <p:sp>
          <p:nvSpPr>
            <p:cNvPr id="4" name="Rectangle 3"/>
            <p:cNvSpPr/>
            <p:nvPr/>
          </p:nvSpPr>
          <p:spPr bwMode="auto">
            <a:xfrm>
              <a:off x="808934" y="2416160"/>
              <a:ext cx="1734819" cy="890092"/>
            </a:xfrm>
            <a:prstGeom prst="rect">
              <a:avLst/>
            </a:prstGeom>
            <a:solidFill>
              <a:srgbClr val="FC230C"/>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1600" dirty="0">
                  <a:latin typeface="Gill Sans"/>
                </a:rPr>
                <a:t>Miner:</a:t>
              </a:r>
            </a:p>
            <a:p>
              <a:pPr algn="ctr"/>
              <a:r>
                <a:rPr lang="en-US" sz="1600" dirty="0">
                  <a:latin typeface="Gill Sans"/>
                </a:rPr>
                <a:t>Tries to solve POW problem</a:t>
              </a:r>
            </a:p>
          </p:txBody>
        </p:sp>
      </p:grpSp>
      <p:grpSp>
        <p:nvGrpSpPr>
          <p:cNvPr id="127" name="Group 126"/>
          <p:cNvGrpSpPr/>
          <p:nvPr/>
        </p:nvGrpSpPr>
        <p:grpSpPr>
          <a:xfrm>
            <a:off x="5676473" y="786308"/>
            <a:ext cx="2209800" cy="1622522"/>
            <a:chOff x="588498" y="2380295"/>
            <a:chExt cx="2209800" cy="1622522"/>
          </a:xfrm>
        </p:grpSpPr>
        <p:grpSp>
          <p:nvGrpSpPr>
            <p:cNvPr id="128" name="Group 127"/>
            <p:cNvGrpSpPr/>
            <p:nvPr/>
          </p:nvGrpSpPr>
          <p:grpSpPr>
            <a:xfrm>
              <a:off x="588498" y="3320472"/>
              <a:ext cx="2209800" cy="682345"/>
              <a:chOff x="533400" y="1981939"/>
              <a:chExt cx="4267200" cy="1375777"/>
            </a:xfrm>
          </p:grpSpPr>
          <p:sp>
            <p:nvSpPr>
              <p:cNvPr id="130" name="Rounded Rectangle 129"/>
              <p:cNvSpPr/>
              <p:nvPr/>
            </p:nvSpPr>
            <p:spPr bwMode="auto">
              <a:xfrm>
                <a:off x="533400" y="1981939"/>
                <a:ext cx="4267200" cy="1375777"/>
              </a:xfrm>
              <a:prstGeom prst="roundRect">
                <a:avLst/>
              </a:prstGeom>
              <a:solidFill>
                <a:schemeClr val="accent1">
                  <a:lumMod val="20000"/>
                  <a:lumOff val="80000"/>
                </a:schemeClr>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700">
                  <a:latin typeface="Comic Sans MS" pitchFamily="66" charset="0"/>
                </a:endParaRPr>
              </a:p>
            </p:txBody>
          </p:sp>
          <p:sp>
            <p:nvSpPr>
              <p:cNvPr id="131" name="Rounded Rectangle 130"/>
              <p:cNvSpPr/>
              <p:nvPr/>
            </p:nvSpPr>
            <p:spPr>
              <a:xfrm>
                <a:off x="838293" y="2397428"/>
                <a:ext cx="458249" cy="296039"/>
              </a:xfrm>
              <a:prstGeom prst="round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32" name="Right Arrow 131"/>
              <p:cNvSpPr/>
              <p:nvPr/>
            </p:nvSpPr>
            <p:spPr>
              <a:xfrm rot="10800000">
                <a:off x="1254725" y="2435398"/>
                <a:ext cx="393495" cy="2200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33" name="Rounded Rectangle 132"/>
              <p:cNvSpPr/>
              <p:nvPr/>
            </p:nvSpPr>
            <p:spPr>
              <a:xfrm>
                <a:off x="1624096"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34" name="Rounded Rectangle 133"/>
              <p:cNvSpPr/>
              <p:nvPr/>
            </p:nvSpPr>
            <p:spPr>
              <a:xfrm>
                <a:off x="2435624"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35" name="Right Arrow 134"/>
              <p:cNvSpPr/>
              <p:nvPr/>
            </p:nvSpPr>
            <p:spPr>
              <a:xfrm rot="10800000">
                <a:off x="2040529" y="2446797"/>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36" name="Right Arrow 135"/>
              <p:cNvSpPr/>
              <p:nvPr/>
            </p:nvSpPr>
            <p:spPr>
              <a:xfrm rot="9513157">
                <a:off x="2793597" y="2265827"/>
                <a:ext cx="779426" cy="219257"/>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37" name="Right Arrow 136"/>
              <p:cNvSpPr/>
              <p:nvPr/>
            </p:nvSpPr>
            <p:spPr>
              <a:xfrm rot="11515972">
                <a:off x="2823098" y="2637936"/>
                <a:ext cx="1057676" cy="23491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38" name="Rounded Rectangle 137"/>
              <p:cNvSpPr/>
              <p:nvPr/>
            </p:nvSpPr>
            <p:spPr>
              <a:xfrm>
                <a:off x="3211410" y="2151721"/>
                <a:ext cx="458249" cy="296039"/>
              </a:xfrm>
              <a:prstGeom prst="roundRect">
                <a:avLst/>
              </a:prstGeom>
              <a:pattFill prst="wdDnDiag">
                <a:fgClr>
                  <a:schemeClr val="accent2"/>
                </a:fgClr>
                <a:bgClr>
                  <a:schemeClr val="bg1"/>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39" name="Rounded Rectangle 138"/>
              <p:cNvSpPr/>
              <p:nvPr/>
            </p:nvSpPr>
            <p:spPr>
              <a:xfrm>
                <a:off x="3810000" y="2743200"/>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40" name="TextBox 139"/>
              <p:cNvSpPr txBox="1"/>
              <p:nvPr/>
            </p:nvSpPr>
            <p:spPr>
              <a:xfrm>
                <a:off x="2681095" y="2954355"/>
                <a:ext cx="1099506" cy="403361"/>
              </a:xfrm>
              <a:prstGeom prst="rect">
                <a:avLst/>
              </a:prstGeom>
              <a:noFill/>
            </p:spPr>
            <p:txBody>
              <a:bodyPr wrap="none" rtlCol="0">
                <a:spAutoFit/>
              </a:bodyPr>
              <a:lstStyle/>
              <a:p>
                <a:pPr algn="ctr"/>
                <a:r>
                  <a:rPr lang="en-US" sz="700" dirty="0">
                    <a:solidFill>
                      <a:prstClr val="black"/>
                    </a:solidFill>
                  </a:rPr>
                  <a:t>Hash </a:t>
                </a:r>
                <a:r>
                  <a:rPr lang="en-US" sz="700" dirty="0" err="1">
                    <a:solidFill>
                      <a:prstClr val="black"/>
                    </a:solidFill>
                  </a:rPr>
                  <a:t>Ptr</a:t>
                </a:r>
                <a:endParaRPr lang="en-US" sz="700" dirty="0">
                  <a:solidFill>
                    <a:prstClr val="black"/>
                  </a:solidFill>
                </a:endParaRPr>
              </a:p>
            </p:txBody>
          </p:sp>
          <p:cxnSp>
            <p:nvCxnSpPr>
              <p:cNvPr id="141" name="Straight Arrow Connector 140"/>
              <p:cNvCxnSpPr/>
              <p:nvPr/>
            </p:nvCxnSpPr>
            <p:spPr>
              <a:xfrm flipV="1">
                <a:off x="3253979" y="2865330"/>
                <a:ext cx="195869" cy="1967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683024" y="2653180"/>
                <a:ext cx="783768" cy="620555"/>
              </a:xfrm>
              <a:prstGeom prst="rect">
                <a:avLst/>
              </a:prstGeom>
              <a:noFill/>
            </p:spPr>
            <p:txBody>
              <a:bodyPr wrap="none" rtlCol="0">
                <a:spAutoFit/>
              </a:bodyPr>
              <a:lstStyle/>
              <a:p>
                <a:pPr algn="ctr"/>
                <a:r>
                  <a:rPr lang="en-US" sz="700" dirty="0">
                    <a:solidFill>
                      <a:prstClr val="black"/>
                    </a:solidFill>
                  </a:rPr>
                  <a:t>Root</a:t>
                </a:r>
              </a:p>
              <a:p>
                <a:pPr algn="ctr"/>
                <a:r>
                  <a:rPr lang="en-US" sz="700" dirty="0">
                    <a:solidFill>
                      <a:prstClr val="black"/>
                    </a:solidFill>
                  </a:rPr>
                  <a:t>Block</a:t>
                </a:r>
              </a:p>
            </p:txBody>
          </p:sp>
          <p:sp>
            <p:nvSpPr>
              <p:cNvPr id="143" name="Right Arrow 142"/>
              <p:cNvSpPr/>
              <p:nvPr/>
            </p:nvSpPr>
            <p:spPr>
              <a:xfrm rot="10800000">
                <a:off x="3582376" y="2201090"/>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44" name="Rounded Rectangle 143"/>
              <p:cNvSpPr/>
              <p:nvPr/>
            </p:nvSpPr>
            <p:spPr>
              <a:xfrm>
                <a:off x="3937937" y="2151721"/>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grpSp>
        <p:sp>
          <p:nvSpPr>
            <p:cNvPr id="129" name="Rectangle 128"/>
            <p:cNvSpPr/>
            <p:nvPr/>
          </p:nvSpPr>
          <p:spPr bwMode="auto">
            <a:xfrm>
              <a:off x="808934" y="2380295"/>
              <a:ext cx="1734819" cy="890092"/>
            </a:xfrm>
            <a:prstGeom prst="rect">
              <a:avLst/>
            </a:prstGeom>
            <a:solidFill>
              <a:srgbClr val="FC230C"/>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1600" dirty="0">
                  <a:latin typeface="Gill Sans"/>
                </a:rPr>
                <a:t>Miner:</a:t>
              </a:r>
            </a:p>
            <a:p>
              <a:pPr algn="ctr"/>
              <a:r>
                <a:rPr lang="en-US" sz="1600" dirty="0">
                  <a:latin typeface="Gill Sans"/>
                </a:rPr>
                <a:t>Tries to solve POW problem</a:t>
              </a:r>
            </a:p>
          </p:txBody>
        </p:sp>
      </p:grpSp>
      <p:grpSp>
        <p:nvGrpSpPr>
          <p:cNvPr id="146" name="Group 145"/>
          <p:cNvGrpSpPr/>
          <p:nvPr/>
        </p:nvGrpSpPr>
        <p:grpSpPr>
          <a:xfrm>
            <a:off x="7904445" y="3224708"/>
            <a:ext cx="2209800" cy="1641086"/>
            <a:chOff x="588498" y="2389889"/>
            <a:chExt cx="2209800" cy="1641086"/>
          </a:xfrm>
        </p:grpSpPr>
        <p:grpSp>
          <p:nvGrpSpPr>
            <p:cNvPr id="147" name="Group 146"/>
            <p:cNvGrpSpPr/>
            <p:nvPr/>
          </p:nvGrpSpPr>
          <p:grpSpPr>
            <a:xfrm>
              <a:off x="588498" y="3320472"/>
              <a:ext cx="2209800" cy="710503"/>
              <a:chOff x="533400" y="1981939"/>
              <a:chExt cx="4267200" cy="1432551"/>
            </a:xfrm>
          </p:grpSpPr>
          <p:sp>
            <p:nvSpPr>
              <p:cNvPr id="149" name="Rounded Rectangle 148"/>
              <p:cNvSpPr/>
              <p:nvPr/>
            </p:nvSpPr>
            <p:spPr bwMode="auto">
              <a:xfrm>
                <a:off x="533400" y="1981939"/>
                <a:ext cx="4267200" cy="1432551"/>
              </a:xfrm>
              <a:prstGeom prst="roundRect">
                <a:avLst/>
              </a:prstGeom>
              <a:solidFill>
                <a:schemeClr val="accent1">
                  <a:lumMod val="20000"/>
                  <a:lumOff val="80000"/>
                </a:schemeClr>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700">
                  <a:latin typeface="Comic Sans MS" pitchFamily="66" charset="0"/>
                </a:endParaRPr>
              </a:p>
            </p:txBody>
          </p:sp>
          <p:sp>
            <p:nvSpPr>
              <p:cNvPr id="150" name="Rounded Rectangle 149"/>
              <p:cNvSpPr/>
              <p:nvPr/>
            </p:nvSpPr>
            <p:spPr>
              <a:xfrm>
                <a:off x="838293" y="2397428"/>
                <a:ext cx="458249" cy="296039"/>
              </a:xfrm>
              <a:prstGeom prst="round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51" name="Right Arrow 150"/>
              <p:cNvSpPr/>
              <p:nvPr/>
            </p:nvSpPr>
            <p:spPr>
              <a:xfrm rot="10800000">
                <a:off x="1254725" y="2435398"/>
                <a:ext cx="393495" cy="2200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52" name="Rounded Rectangle 151"/>
              <p:cNvSpPr/>
              <p:nvPr/>
            </p:nvSpPr>
            <p:spPr>
              <a:xfrm>
                <a:off x="1624096"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53" name="Rounded Rectangle 152"/>
              <p:cNvSpPr/>
              <p:nvPr/>
            </p:nvSpPr>
            <p:spPr>
              <a:xfrm>
                <a:off x="2435624"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54" name="Right Arrow 153"/>
              <p:cNvSpPr/>
              <p:nvPr/>
            </p:nvSpPr>
            <p:spPr>
              <a:xfrm rot="10800000">
                <a:off x="2040529" y="2446797"/>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55" name="Right Arrow 154"/>
              <p:cNvSpPr/>
              <p:nvPr/>
            </p:nvSpPr>
            <p:spPr>
              <a:xfrm rot="9513157">
                <a:off x="2793597" y="2265827"/>
                <a:ext cx="779426" cy="219257"/>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56" name="Right Arrow 155"/>
              <p:cNvSpPr/>
              <p:nvPr/>
            </p:nvSpPr>
            <p:spPr>
              <a:xfrm rot="11515972">
                <a:off x="2823098" y="2637936"/>
                <a:ext cx="1057676" cy="23491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57" name="Rounded Rectangle 156"/>
              <p:cNvSpPr/>
              <p:nvPr/>
            </p:nvSpPr>
            <p:spPr>
              <a:xfrm>
                <a:off x="3211410" y="2151721"/>
                <a:ext cx="458249" cy="296039"/>
              </a:xfrm>
              <a:prstGeom prst="roundRect">
                <a:avLst/>
              </a:prstGeom>
              <a:pattFill prst="wdDnDiag">
                <a:fgClr>
                  <a:schemeClr val="accent2"/>
                </a:fgClr>
                <a:bgClr>
                  <a:schemeClr val="bg1"/>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58" name="Rounded Rectangle 157"/>
              <p:cNvSpPr/>
              <p:nvPr/>
            </p:nvSpPr>
            <p:spPr>
              <a:xfrm>
                <a:off x="3810000" y="2743200"/>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59" name="TextBox 158"/>
              <p:cNvSpPr txBox="1"/>
              <p:nvPr/>
            </p:nvSpPr>
            <p:spPr>
              <a:xfrm>
                <a:off x="2681095" y="2954355"/>
                <a:ext cx="1099506" cy="403361"/>
              </a:xfrm>
              <a:prstGeom prst="rect">
                <a:avLst/>
              </a:prstGeom>
              <a:noFill/>
            </p:spPr>
            <p:txBody>
              <a:bodyPr wrap="none" rtlCol="0">
                <a:spAutoFit/>
              </a:bodyPr>
              <a:lstStyle/>
              <a:p>
                <a:pPr algn="ctr"/>
                <a:r>
                  <a:rPr lang="en-US" sz="700" dirty="0">
                    <a:solidFill>
                      <a:prstClr val="black"/>
                    </a:solidFill>
                  </a:rPr>
                  <a:t>Hash </a:t>
                </a:r>
                <a:r>
                  <a:rPr lang="en-US" sz="700" dirty="0" err="1">
                    <a:solidFill>
                      <a:prstClr val="black"/>
                    </a:solidFill>
                  </a:rPr>
                  <a:t>Ptr</a:t>
                </a:r>
                <a:endParaRPr lang="en-US" sz="700" dirty="0">
                  <a:solidFill>
                    <a:prstClr val="black"/>
                  </a:solidFill>
                </a:endParaRPr>
              </a:p>
            </p:txBody>
          </p:sp>
          <p:cxnSp>
            <p:nvCxnSpPr>
              <p:cNvPr id="160" name="Straight Arrow Connector 159"/>
              <p:cNvCxnSpPr/>
              <p:nvPr/>
            </p:nvCxnSpPr>
            <p:spPr>
              <a:xfrm flipV="1">
                <a:off x="3253979" y="2865330"/>
                <a:ext cx="195869" cy="1967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683024" y="2653180"/>
                <a:ext cx="783768" cy="620555"/>
              </a:xfrm>
              <a:prstGeom prst="rect">
                <a:avLst/>
              </a:prstGeom>
              <a:noFill/>
            </p:spPr>
            <p:txBody>
              <a:bodyPr wrap="none" rtlCol="0">
                <a:spAutoFit/>
              </a:bodyPr>
              <a:lstStyle/>
              <a:p>
                <a:pPr algn="ctr"/>
                <a:r>
                  <a:rPr lang="en-US" sz="700" dirty="0">
                    <a:solidFill>
                      <a:prstClr val="black"/>
                    </a:solidFill>
                  </a:rPr>
                  <a:t>Root</a:t>
                </a:r>
              </a:p>
              <a:p>
                <a:pPr algn="ctr"/>
                <a:r>
                  <a:rPr lang="en-US" sz="700" dirty="0">
                    <a:solidFill>
                      <a:prstClr val="black"/>
                    </a:solidFill>
                  </a:rPr>
                  <a:t>Block</a:t>
                </a:r>
              </a:p>
            </p:txBody>
          </p:sp>
          <p:sp>
            <p:nvSpPr>
              <p:cNvPr id="162" name="Right Arrow 161"/>
              <p:cNvSpPr/>
              <p:nvPr/>
            </p:nvSpPr>
            <p:spPr>
              <a:xfrm rot="10800000">
                <a:off x="3582376" y="2201090"/>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63" name="Rounded Rectangle 162"/>
              <p:cNvSpPr/>
              <p:nvPr/>
            </p:nvSpPr>
            <p:spPr>
              <a:xfrm>
                <a:off x="3937937" y="2151721"/>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grpSp>
        <p:sp>
          <p:nvSpPr>
            <p:cNvPr id="148" name="Rectangle 147"/>
            <p:cNvSpPr/>
            <p:nvPr/>
          </p:nvSpPr>
          <p:spPr bwMode="auto">
            <a:xfrm>
              <a:off x="808934" y="2389889"/>
              <a:ext cx="1734819" cy="890092"/>
            </a:xfrm>
            <a:prstGeom prst="rect">
              <a:avLst/>
            </a:prstGeom>
            <a:solidFill>
              <a:srgbClr val="FC230C"/>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1600" dirty="0">
                  <a:latin typeface="Gill Sans"/>
                </a:rPr>
                <a:t>Miner:</a:t>
              </a:r>
            </a:p>
            <a:p>
              <a:pPr algn="ctr"/>
              <a:r>
                <a:rPr lang="en-US" sz="1600" dirty="0">
                  <a:latin typeface="Gill Sans"/>
                </a:rPr>
                <a:t>Tries to solve POW problem</a:t>
              </a:r>
            </a:p>
          </p:txBody>
        </p:sp>
      </p:grpSp>
      <p:grpSp>
        <p:nvGrpSpPr>
          <p:cNvPr id="21" name="Group 20"/>
          <p:cNvGrpSpPr/>
          <p:nvPr/>
        </p:nvGrpSpPr>
        <p:grpSpPr>
          <a:xfrm>
            <a:off x="1748520" y="2538908"/>
            <a:ext cx="2971800" cy="2365192"/>
            <a:chOff x="449445" y="4097708"/>
            <a:chExt cx="2971800" cy="2365192"/>
          </a:xfrm>
        </p:grpSpPr>
        <p:grpSp>
          <p:nvGrpSpPr>
            <p:cNvPr id="165" name="Group 164"/>
            <p:cNvGrpSpPr/>
            <p:nvPr/>
          </p:nvGrpSpPr>
          <p:grpSpPr>
            <a:xfrm>
              <a:off x="449445" y="4097708"/>
              <a:ext cx="2209800" cy="1603192"/>
              <a:chOff x="588498" y="2399625"/>
              <a:chExt cx="2209800" cy="1603192"/>
            </a:xfrm>
          </p:grpSpPr>
          <p:grpSp>
            <p:nvGrpSpPr>
              <p:cNvPr id="166" name="Group 165"/>
              <p:cNvGrpSpPr/>
              <p:nvPr/>
            </p:nvGrpSpPr>
            <p:grpSpPr>
              <a:xfrm>
                <a:off x="588498" y="3320472"/>
                <a:ext cx="2209800" cy="682345"/>
                <a:chOff x="533400" y="1981939"/>
                <a:chExt cx="4267200" cy="1375777"/>
              </a:xfrm>
            </p:grpSpPr>
            <p:sp>
              <p:nvSpPr>
                <p:cNvPr id="168" name="Rounded Rectangle 167"/>
                <p:cNvSpPr/>
                <p:nvPr/>
              </p:nvSpPr>
              <p:spPr bwMode="auto">
                <a:xfrm>
                  <a:off x="533400" y="1981939"/>
                  <a:ext cx="4267200" cy="1375777"/>
                </a:xfrm>
                <a:prstGeom prst="roundRect">
                  <a:avLst/>
                </a:prstGeom>
                <a:solidFill>
                  <a:schemeClr val="accent1">
                    <a:lumMod val="20000"/>
                    <a:lumOff val="80000"/>
                  </a:schemeClr>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700">
                    <a:latin typeface="Comic Sans MS" pitchFamily="66" charset="0"/>
                  </a:endParaRPr>
                </a:p>
              </p:txBody>
            </p:sp>
            <p:sp>
              <p:nvSpPr>
                <p:cNvPr id="169" name="Rounded Rectangle 168"/>
                <p:cNvSpPr/>
                <p:nvPr/>
              </p:nvSpPr>
              <p:spPr>
                <a:xfrm>
                  <a:off x="838293" y="2397428"/>
                  <a:ext cx="458249" cy="296039"/>
                </a:xfrm>
                <a:prstGeom prst="round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70" name="Right Arrow 169"/>
                <p:cNvSpPr/>
                <p:nvPr/>
              </p:nvSpPr>
              <p:spPr>
                <a:xfrm rot="10800000">
                  <a:off x="1254725" y="2435398"/>
                  <a:ext cx="393495" cy="2200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71" name="Rounded Rectangle 170"/>
                <p:cNvSpPr/>
                <p:nvPr/>
              </p:nvSpPr>
              <p:spPr>
                <a:xfrm>
                  <a:off x="1624096"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72" name="Rounded Rectangle 171"/>
                <p:cNvSpPr/>
                <p:nvPr/>
              </p:nvSpPr>
              <p:spPr>
                <a:xfrm>
                  <a:off x="2435624"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73" name="Right Arrow 172"/>
                <p:cNvSpPr/>
                <p:nvPr/>
              </p:nvSpPr>
              <p:spPr>
                <a:xfrm rot="10800000">
                  <a:off x="2040529" y="2446797"/>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74" name="Right Arrow 173"/>
                <p:cNvSpPr/>
                <p:nvPr/>
              </p:nvSpPr>
              <p:spPr>
                <a:xfrm rot="9513157">
                  <a:off x="2793597" y="2265827"/>
                  <a:ext cx="779426" cy="219257"/>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75" name="Right Arrow 174"/>
                <p:cNvSpPr/>
                <p:nvPr/>
              </p:nvSpPr>
              <p:spPr>
                <a:xfrm rot="11515972">
                  <a:off x="2823098" y="2637936"/>
                  <a:ext cx="1057676" cy="23491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76" name="Rounded Rectangle 175"/>
                <p:cNvSpPr/>
                <p:nvPr/>
              </p:nvSpPr>
              <p:spPr>
                <a:xfrm>
                  <a:off x="3211410" y="2151721"/>
                  <a:ext cx="458249" cy="296039"/>
                </a:xfrm>
                <a:prstGeom prst="roundRect">
                  <a:avLst/>
                </a:prstGeom>
                <a:pattFill prst="wdDnDiag">
                  <a:fgClr>
                    <a:schemeClr val="accent2"/>
                  </a:fgClr>
                  <a:bgClr>
                    <a:schemeClr val="bg1"/>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77" name="Rounded Rectangle 176"/>
                <p:cNvSpPr/>
                <p:nvPr/>
              </p:nvSpPr>
              <p:spPr>
                <a:xfrm>
                  <a:off x="3810000" y="2743200"/>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78" name="TextBox 177"/>
                <p:cNvSpPr txBox="1"/>
                <p:nvPr/>
              </p:nvSpPr>
              <p:spPr>
                <a:xfrm>
                  <a:off x="2681095" y="2954355"/>
                  <a:ext cx="1099506" cy="403361"/>
                </a:xfrm>
                <a:prstGeom prst="rect">
                  <a:avLst/>
                </a:prstGeom>
                <a:noFill/>
              </p:spPr>
              <p:txBody>
                <a:bodyPr wrap="none" rtlCol="0">
                  <a:spAutoFit/>
                </a:bodyPr>
                <a:lstStyle/>
                <a:p>
                  <a:pPr algn="ctr"/>
                  <a:r>
                    <a:rPr lang="en-US" sz="700" dirty="0">
                      <a:solidFill>
                        <a:prstClr val="black"/>
                      </a:solidFill>
                    </a:rPr>
                    <a:t>Hash </a:t>
                  </a:r>
                  <a:r>
                    <a:rPr lang="en-US" sz="700" dirty="0" err="1">
                      <a:solidFill>
                        <a:prstClr val="black"/>
                      </a:solidFill>
                    </a:rPr>
                    <a:t>Ptr</a:t>
                  </a:r>
                  <a:endParaRPr lang="en-US" sz="700" dirty="0">
                    <a:solidFill>
                      <a:prstClr val="black"/>
                    </a:solidFill>
                  </a:endParaRPr>
                </a:p>
              </p:txBody>
            </p:sp>
            <p:cxnSp>
              <p:nvCxnSpPr>
                <p:cNvPr id="179" name="Straight Arrow Connector 178"/>
                <p:cNvCxnSpPr/>
                <p:nvPr/>
              </p:nvCxnSpPr>
              <p:spPr>
                <a:xfrm flipV="1">
                  <a:off x="3253979" y="2865330"/>
                  <a:ext cx="195869" cy="1967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0" name="TextBox 179"/>
                <p:cNvSpPr txBox="1"/>
                <p:nvPr/>
              </p:nvSpPr>
              <p:spPr>
                <a:xfrm>
                  <a:off x="683024" y="2653180"/>
                  <a:ext cx="783768" cy="620555"/>
                </a:xfrm>
                <a:prstGeom prst="rect">
                  <a:avLst/>
                </a:prstGeom>
                <a:noFill/>
              </p:spPr>
              <p:txBody>
                <a:bodyPr wrap="none" rtlCol="0">
                  <a:spAutoFit/>
                </a:bodyPr>
                <a:lstStyle/>
                <a:p>
                  <a:pPr algn="ctr"/>
                  <a:r>
                    <a:rPr lang="en-US" sz="700" dirty="0">
                      <a:solidFill>
                        <a:prstClr val="black"/>
                      </a:solidFill>
                    </a:rPr>
                    <a:t>Root</a:t>
                  </a:r>
                </a:p>
                <a:p>
                  <a:pPr algn="ctr"/>
                  <a:r>
                    <a:rPr lang="en-US" sz="700" dirty="0">
                      <a:solidFill>
                        <a:prstClr val="black"/>
                      </a:solidFill>
                    </a:rPr>
                    <a:t>Block</a:t>
                  </a:r>
                </a:p>
              </p:txBody>
            </p:sp>
            <p:sp>
              <p:nvSpPr>
                <p:cNvPr id="181" name="Right Arrow 180"/>
                <p:cNvSpPr/>
                <p:nvPr/>
              </p:nvSpPr>
              <p:spPr>
                <a:xfrm rot="10800000">
                  <a:off x="3582376" y="2201090"/>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82" name="Rounded Rectangle 181"/>
                <p:cNvSpPr/>
                <p:nvPr/>
              </p:nvSpPr>
              <p:spPr>
                <a:xfrm>
                  <a:off x="3937937" y="2151721"/>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grpSp>
          <p:sp>
            <p:nvSpPr>
              <p:cNvPr id="167" name="Rectangle 166"/>
              <p:cNvSpPr/>
              <p:nvPr/>
            </p:nvSpPr>
            <p:spPr bwMode="auto">
              <a:xfrm>
                <a:off x="808934" y="2399625"/>
                <a:ext cx="1734819" cy="890092"/>
              </a:xfrm>
              <a:prstGeom prst="rect">
                <a:avLst/>
              </a:prstGeom>
              <a:solidFill>
                <a:srgbClr val="FFFF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1600" dirty="0">
                    <a:latin typeface="Gill Sans"/>
                  </a:rPr>
                  <a:t>Observer:</a:t>
                </a:r>
              </a:p>
              <a:p>
                <a:pPr algn="ctr"/>
                <a:r>
                  <a:rPr lang="en-US" sz="1600" dirty="0">
                    <a:latin typeface="Gill Sans"/>
                  </a:rPr>
                  <a:t>Tracks state of</a:t>
                </a:r>
                <a:br>
                  <a:rPr lang="en-US" sz="1600" dirty="0">
                    <a:latin typeface="Gill Sans"/>
                  </a:rPr>
                </a:br>
                <a:r>
                  <a:rPr lang="en-US" sz="1600" dirty="0" err="1">
                    <a:latin typeface="Gill Sans"/>
                  </a:rPr>
                  <a:t>BlockChain</a:t>
                </a:r>
                <a:endParaRPr lang="en-US" sz="1600" dirty="0">
                  <a:latin typeface="Gill Sans"/>
                </a:endParaRPr>
              </a:p>
            </p:txBody>
          </p:sp>
        </p:grpSp>
        <p:grpSp>
          <p:nvGrpSpPr>
            <p:cNvPr id="184" name="Group 183"/>
            <p:cNvGrpSpPr/>
            <p:nvPr/>
          </p:nvGrpSpPr>
          <p:grpSpPr>
            <a:xfrm>
              <a:off x="601845" y="4250108"/>
              <a:ext cx="2209800" cy="1603192"/>
              <a:chOff x="588498" y="2399625"/>
              <a:chExt cx="2209800" cy="1603192"/>
            </a:xfrm>
          </p:grpSpPr>
          <p:grpSp>
            <p:nvGrpSpPr>
              <p:cNvPr id="185" name="Group 184"/>
              <p:cNvGrpSpPr/>
              <p:nvPr/>
            </p:nvGrpSpPr>
            <p:grpSpPr>
              <a:xfrm>
                <a:off x="588498" y="3320472"/>
                <a:ext cx="2209800" cy="682345"/>
                <a:chOff x="533400" y="1981939"/>
                <a:chExt cx="4267200" cy="1375777"/>
              </a:xfrm>
            </p:grpSpPr>
            <p:sp>
              <p:nvSpPr>
                <p:cNvPr id="187" name="Rounded Rectangle 186"/>
                <p:cNvSpPr/>
                <p:nvPr/>
              </p:nvSpPr>
              <p:spPr bwMode="auto">
                <a:xfrm>
                  <a:off x="533400" y="1981939"/>
                  <a:ext cx="4267200" cy="1375777"/>
                </a:xfrm>
                <a:prstGeom prst="roundRect">
                  <a:avLst/>
                </a:prstGeom>
                <a:solidFill>
                  <a:schemeClr val="accent1">
                    <a:lumMod val="20000"/>
                    <a:lumOff val="80000"/>
                  </a:schemeClr>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700">
                    <a:latin typeface="Comic Sans MS" pitchFamily="66" charset="0"/>
                  </a:endParaRPr>
                </a:p>
              </p:txBody>
            </p:sp>
            <p:sp>
              <p:nvSpPr>
                <p:cNvPr id="188" name="Rounded Rectangle 187"/>
                <p:cNvSpPr/>
                <p:nvPr/>
              </p:nvSpPr>
              <p:spPr>
                <a:xfrm>
                  <a:off x="838293" y="2397428"/>
                  <a:ext cx="458249" cy="296039"/>
                </a:xfrm>
                <a:prstGeom prst="round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89" name="Right Arrow 188"/>
                <p:cNvSpPr/>
                <p:nvPr/>
              </p:nvSpPr>
              <p:spPr>
                <a:xfrm rot="10800000">
                  <a:off x="1254725" y="2435398"/>
                  <a:ext cx="393495" cy="2200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90" name="Rounded Rectangle 189"/>
                <p:cNvSpPr/>
                <p:nvPr/>
              </p:nvSpPr>
              <p:spPr>
                <a:xfrm>
                  <a:off x="1624096"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91" name="Rounded Rectangle 190"/>
                <p:cNvSpPr/>
                <p:nvPr/>
              </p:nvSpPr>
              <p:spPr>
                <a:xfrm>
                  <a:off x="2435624"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92" name="Right Arrow 191"/>
                <p:cNvSpPr/>
                <p:nvPr/>
              </p:nvSpPr>
              <p:spPr>
                <a:xfrm rot="10800000">
                  <a:off x="2040529" y="2446797"/>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93" name="Right Arrow 192"/>
                <p:cNvSpPr/>
                <p:nvPr/>
              </p:nvSpPr>
              <p:spPr>
                <a:xfrm rot="9513157">
                  <a:off x="2793597" y="2265827"/>
                  <a:ext cx="779426" cy="219257"/>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94" name="Right Arrow 193"/>
                <p:cNvSpPr/>
                <p:nvPr/>
              </p:nvSpPr>
              <p:spPr>
                <a:xfrm rot="11515972">
                  <a:off x="2823098" y="2637936"/>
                  <a:ext cx="1057676" cy="23491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95" name="Rounded Rectangle 194"/>
                <p:cNvSpPr/>
                <p:nvPr/>
              </p:nvSpPr>
              <p:spPr>
                <a:xfrm>
                  <a:off x="3211410" y="2151721"/>
                  <a:ext cx="458249" cy="296039"/>
                </a:xfrm>
                <a:prstGeom prst="roundRect">
                  <a:avLst/>
                </a:prstGeom>
                <a:pattFill prst="wdDnDiag">
                  <a:fgClr>
                    <a:schemeClr val="accent2"/>
                  </a:fgClr>
                  <a:bgClr>
                    <a:schemeClr val="bg1"/>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96" name="Rounded Rectangle 195"/>
                <p:cNvSpPr/>
                <p:nvPr/>
              </p:nvSpPr>
              <p:spPr>
                <a:xfrm>
                  <a:off x="3810000" y="2743200"/>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197" name="TextBox 196"/>
                <p:cNvSpPr txBox="1"/>
                <p:nvPr/>
              </p:nvSpPr>
              <p:spPr>
                <a:xfrm>
                  <a:off x="2681095" y="2954355"/>
                  <a:ext cx="1099506" cy="403361"/>
                </a:xfrm>
                <a:prstGeom prst="rect">
                  <a:avLst/>
                </a:prstGeom>
                <a:noFill/>
              </p:spPr>
              <p:txBody>
                <a:bodyPr wrap="none" rtlCol="0">
                  <a:spAutoFit/>
                </a:bodyPr>
                <a:lstStyle/>
                <a:p>
                  <a:pPr algn="ctr"/>
                  <a:r>
                    <a:rPr lang="en-US" sz="700" dirty="0">
                      <a:solidFill>
                        <a:prstClr val="black"/>
                      </a:solidFill>
                    </a:rPr>
                    <a:t>Hash </a:t>
                  </a:r>
                  <a:r>
                    <a:rPr lang="en-US" sz="700" dirty="0" err="1">
                      <a:solidFill>
                        <a:prstClr val="black"/>
                      </a:solidFill>
                    </a:rPr>
                    <a:t>Ptr</a:t>
                  </a:r>
                  <a:endParaRPr lang="en-US" sz="700" dirty="0">
                    <a:solidFill>
                      <a:prstClr val="black"/>
                    </a:solidFill>
                  </a:endParaRPr>
                </a:p>
              </p:txBody>
            </p:sp>
            <p:cxnSp>
              <p:nvCxnSpPr>
                <p:cNvPr id="198" name="Straight Arrow Connector 197"/>
                <p:cNvCxnSpPr/>
                <p:nvPr/>
              </p:nvCxnSpPr>
              <p:spPr>
                <a:xfrm flipV="1">
                  <a:off x="3253979" y="2865330"/>
                  <a:ext cx="195869" cy="1967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9" name="TextBox 198"/>
                <p:cNvSpPr txBox="1"/>
                <p:nvPr/>
              </p:nvSpPr>
              <p:spPr>
                <a:xfrm>
                  <a:off x="683024" y="2653180"/>
                  <a:ext cx="783768" cy="620555"/>
                </a:xfrm>
                <a:prstGeom prst="rect">
                  <a:avLst/>
                </a:prstGeom>
                <a:noFill/>
              </p:spPr>
              <p:txBody>
                <a:bodyPr wrap="none" rtlCol="0">
                  <a:spAutoFit/>
                </a:bodyPr>
                <a:lstStyle/>
                <a:p>
                  <a:pPr algn="ctr"/>
                  <a:r>
                    <a:rPr lang="en-US" sz="700" dirty="0">
                      <a:solidFill>
                        <a:prstClr val="black"/>
                      </a:solidFill>
                    </a:rPr>
                    <a:t>Root</a:t>
                  </a:r>
                </a:p>
                <a:p>
                  <a:pPr algn="ctr"/>
                  <a:r>
                    <a:rPr lang="en-US" sz="700" dirty="0">
                      <a:solidFill>
                        <a:prstClr val="black"/>
                      </a:solidFill>
                    </a:rPr>
                    <a:t>Block</a:t>
                  </a:r>
                </a:p>
              </p:txBody>
            </p:sp>
            <p:sp>
              <p:nvSpPr>
                <p:cNvPr id="200" name="Right Arrow 199"/>
                <p:cNvSpPr/>
                <p:nvPr/>
              </p:nvSpPr>
              <p:spPr>
                <a:xfrm rot="10800000">
                  <a:off x="3582376" y="2201090"/>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01" name="Rounded Rectangle 200"/>
                <p:cNvSpPr/>
                <p:nvPr/>
              </p:nvSpPr>
              <p:spPr>
                <a:xfrm>
                  <a:off x="3937937" y="2151721"/>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grpSp>
          <p:sp>
            <p:nvSpPr>
              <p:cNvPr id="186" name="Rectangle 185"/>
              <p:cNvSpPr/>
              <p:nvPr/>
            </p:nvSpPr>
            <p:spPr bwMode="auto">
              <a:xfrm>
                <a:off x="808934" y="2399625"/>
                <a:ext cx="1734819" cy="890092"/>
              </a:xfrm>
              <a:prstGeom prst="rect">
                <a:avLst/>
              </a:prstGeom>
              <a:solidFill>
                <a:srgbClr val="FFFF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1600" dirty="0">
                    <a:latin typeface="Gill Sans"/>
                  </a:rPr>
                  <a:t>Observer:</a:t>
                </a:r>
              </a:p>
              <a:p>
                <a:pPr algn="ctr"/>
                <a:r>
                  <a:rPr lang="en-US" sz="1600" dirty="0">
                    <a:latin typeface="Gill Sans"/>
                  </a:rPr>
                  <a:t>Tracks state of</a:t>
                </a:r>
                <a:br>
                  <a:rPr lang="en-US" sz="1600" dirty="0">
                    <a:latin typeface="Gill Sans"/>
                  </a:rPr>
                </a:br>
                <a:r>
                  <a:rPr lang="en-US" sz="1600" dirty="0" err="1">
                    <a:latin typeface="Gill Sans"/>
                  </a:rPr>
                  <a:t>BlockChain</a:t>
                </a:r>
                <a:endParaRPr lang="en-US" sz="1600" dirty="0">
                  <a:latin typeface="Gill Sans"/>
                </a:endParaRPr>
              </a:p>
            </p:txBody>
          </p:sp>
        </p:grpSp>
        <p:grpSp>
          <p:nvGrpSpPr>
            <p:cNvPr id="202" name="Group 201"/>
            <p:cNvGrpSpPr/>
            <p:nvPr/>
          </p:nvGrpSpPr>
          <p:grpSpPr>
            <a:xfrm>
              <a:off x="754245" y="4402508"/>
              <a:ext cx="2209800" cy="1603192"/>
              <a:chOff x="588498" y="2399625"/>
              <a:chExt cx="2209800" cy="1603192"/>
            </a:xfrm>
          </p:grpSpPr>
          <p:grpSp>
            <p:nvGrpSpPr>
              <p:cNvPr id="203" name="Group 202"/>
              <p:cNvGrpSpPr/>
              <p:nvPr/>
            </p:nvGrpSpPr>
            <p:grpSpPr>
              <a:xfrm>
                <a:off x="588498" y="3320472"/>
                <a:ext cx="2209800" cy="682345"/>
                <a:chOff x="533400" y="1981939"/>
                <a:chExt cx="4267200" cy="1375777"/>
              </a:xfrm>
            </p:grpSpPr>
            <p:sp>
              <p:nvSpPr>
                <p:cNvPr id="205" name="Rounded Rectangle 204"/>
                <p:cNvSpPr/>
                <p:nvPr/>
              </p:nvSpPr>
              <p:spPr bwMode="auto">
                <a:xfrm>
                  <a:off x="533400" y="1981939"/>
                  <a:ext cx="4267200" cy="1375777"/>
                </a:xfrm>
                <a:prstGeom prst="roundRect">
                  <a:avLst/>
                </a:prstGeom>
                <a:solidFill>
                  <a:schemeClr val="accent1">
                    <a:lumMod val="20000"/>
                    <a:lumOff val="80000"/>
                  </a:schemeClr>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700">
                    <a:latin typeface="Comic Sans MS" pitchFamily="66" charset="0"/>
                  </a:endParaRPr>
                </a:p>
              </p:txBody>
            </p:sp>
            <p:sp>
              <p:nvSpPr>
                <p:cNvPr id="206" name="Rounded Rectangle 205"/>
                <p:cNvSpPr/>
                <p:nvPr/>
              </p:nvSpPr>
              <p:spPr>
                <a:xfrm>
                  <a:off x="838293" y="2397428"/>
                  <a:ext cx="458249" cy="296039"/>
                </a:xfrm>
                <a:prstGeom prst="round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07" name="Right Arrow 206"/>
                <p:cNvSpPr/>
                <p:nvPr/>
              </p:nvSpPr>
              <p:spPr>
                <a:xfrm rot="10800000">
                  <a:off x="1254725" y="2435398"/>
                  <a:ext cx="393495" cy="2200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08" name="Rounded Rectangle 207"/>
                <p:cNvSpPr/>
                <p:nvPr/>
              </p:nvSpPr>
              <p:spPr>
                <a:xfrm>
                  <a:off x="1624096"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09" name="Rounded Rectangle 208"/>
                <p:cNvSpPr/>
                <p:nvPr/>
              </p:nvSpPr>
              <p:spPr>
                <a:xfrm>
                  <a:off x="2435624"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10" name="Right Arrow 209"/>
                <p:cNvSpPr/>
                <p:nvPr/>
              </p:nvSpPr>
              <p:spPr>
                <a:xfrm rot="10800000">
                  <a:off x="2040529" y="2446797"/>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11" name="Right Arrow 210"/>
                <p:cNvSpPr/>
                <p:nvPr/>
              </p:nvSpPr>
              <p:spPr>
                <a:xfrm rot="9513157">
                  <a:off x="2793597" y="2265827"/>
                  <a:ext cx="779426" cy="219257"/>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12" name="Right Arrow 211"/>
                <p:cNvSpPr/>
                <p:nvPr/>
              </p:nvSpPr>
              <p:spPr>
                <a:xfrm rot="11515972">
                  <a:off x="2823098" y="2637936"/>
                  <a:ext cx="1057676" cy="23491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13" name="Rounded Rectangle 212"/>
                <p:cNvSpPr/>
                <p:nvPr/>
              </p:nvSpPr>
              <p:spPr>
                <a:xfrm>
                  <a:off x="3211410" y="2151721"/>
                  <a:ext cx="458249" cy="296039"/>
                </a:xfrm>
                <a:prstGeom prst="roundRect">
                  <a:avLst/>
                </a:prstGeom>
                <a:pattFill prst="wdDnDiag">
                  <a:fgClr>
                    <a:schemeClr val="accent2"/>
                  </a:fgClr>
                  <a:bgClr>
                    <a:schemeClr val="bg1"/>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14" name="Rounded Rectangle 213"/>
                <p:cNvSpPr/>
                <p:nvPr/>
              </p:nvSpPr>
              <p:spPr>
                <a:xfrm>
                  <a:off x="3810000" y="2743200"/>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15" name="TextBox 214"/>
                <p:cNvSpPr txBox="1"/>
                <p:nvPr/>
              </p:nvSpPr>
              <p:spPr>
                <a:xfrm>
                  <a:off x="2681095" y="2954355"/>
                  <a:ext cx="1099506" cy="403361"/>
                </a:xfrm>
                <a:prstGeom prst="rect">
                  <a:avLst/>
                </a:prstGeom>
                <a:noFill/>
              </p:spPr>
              <p:txBody>
                <a:bodyPr wrap="none" rtlCol="0">
                  <a:spAutoFit/>
                </a:bodyPr>
                <a:lstStyle/>
                <a:p>
                  <a:pPr algn="ctr"/>
                  <a:r>
                    <a:rPr lang="en-US" sz="700" dirty="0">
                      <a:solidFill>
                        <a:prstClr val="black"/>
                      </a:solidFill>
                    </a:rPr>
                    <a:t>Hash </a:t>
                  </a:r>
                  <a:r>
                    <a:rPr lang="en-US" sz="700" dirty="0" err="1">
                      <a:solidFill>
                        <a:prstClr val="black"/>
                      </a:solidFill>
                    </a:rPr>
                    <a:t>Ptr</a:t>
                  </a:r>
                  <a:endParaRPr lang="en-US" sz="700" dirty="0">
                    <a:solidFill>
                      <a:prstClr val="black"/>
                    </a:solidFill>
                  </a:endParaRPr>
                </a:p>
              </p:txBody>
            </p:sp>
            <p:cxnSp>
              <p:nvCxnSpPr>
                <p:cNvPr id="216" name="Straight Arrow Connector 215"/>
                <p:cNvCxnSpPr/>
                <p:nvPr/>
              </p:nvCxnSpPr>
              <p:spPr>
                <a:xfrm flipV="1">
                  <a:off x="3253979" y="2865330"/>
                  <a:ext cx="195869" cy="1967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7" name="TextBox 216"/>
                <p:cNvSpPr txBox="1"/>
                <p:nvPr/>
              </p:nvSpPr>
              <p:spPr>
                <a:xfrm>
                  <a:off x="683024" y="2653180"/>
                  <a:ext cx="783768" cy="620555"/>
                </a:xfrm>
                <a:prstGeom prst="rect">
                  <a:avLst/>
                </a:prstGeom>
                <a:noFill/>
              </p:spPr>
              <p:txBody>
                <a:bodyPr wrap="none" rtlCol="0">
                  <a:spAutoFit/>
                </a:bodyPr>
                <a:lstStyle/>
                <a:p>
                  <a:pPr algn="ctr"/>
                  <a:r>
                    <a:rPr lang="en-US" sz="700" dirty="0">
                      <a:solidFill>
                        <a:prstClr val="black"/>
                      </a:solidFill>
                    </a:rPr>
                    <a:t>Root</a:t>
                  </a:r>
                </a:p>
                <a:p>
                  <a:pPr algn="ctr"/>
                  <a:r>
                    <a:rPr lang="en-US" sz="700" dirty="0">
                      <a:solidFill>
                        <a:prstClr val="black"/>
                      </a:solidFill>
                    </a:rPr>
                    <a:t>Block</a:t>
                  </a:r>
                </a:p>
              </p:txBody>
            </p:sp>
            <p:sp>
              <p:nvSpPr>
                <p:cNvPr id="218" name="Right Arrow 217"/>
                <p:cNvSpPr/>
                <p:nvPr/>
              </p:nvSpPr>
              <p:spPr>
                <a:xfrm rot="10800000">
                  <a:off x="3582376" y="2201090"/>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19" name="Rounded Rectangle 218"/>
                <p:cNvSpPr/>
                <p:nvPr/>
              </p:nvSpPr>
              <p:spPr>
                <a:xfrm>
                  <a:off x="3937937" y="2151721"/>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grpSp>
          <p:sp>
            <p:nvSpPr>
              <p:cNvPr id="204" name="Rectangle 203"/>
              <p:cNvSpPr/>
              <p:nvPr/>
            </p:nvSpPr>
            <p:spPr bwMode="auto">
              <a:xfrm>
                <a:off x="808934" y="2399625"/>
                <a:ext cx="1734819" cy="890092"/>
              </a:xfrm>
              <a:prstGeom prst="rect">
                <a:avLst/>
              </a:prstGeom>
              <a:solidFill>
                <a:srgbClr val="FFFF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1600" dirty="0">
                    <a:latin typeface="Gill Sans"/>
                  </a:rPr>
                  <a:t>Observer:</a:t>
                </a:r>
              </a:p>
              <a:p>
                <a:pPr algn="ctr"/>
                <a:r>
                  <a:rPr lang="en-US" sz="1600" dirty="0">
                    <a:latin typeface="Gill Sans"/>
                  </a:rPr>
                  <a:t>Tracks state of</a:t>
                </a:r>
                <a:br>
                  <a:rPr lang="en-US" sz="1600" dirty="0">
                    <a:latin typeface="Gill Sans"/>
                  </a:rPr>
                </a:br>
                <a:r>
                  <a:rPr lang="en-US" sz="1600" dirty="0" err="1">
                    <a:latin typeface="Gill Sans"/>
                  </a:rPr>
                  <a:t>BlockChain</a:t>
                </a:r>
                <a:endParaRPr lang="en-US" sz="1600" dirty="0">
                  <a:latin typeface="Gill Sans"/>
                </a:endParaRPr>
              </a:p>
            </p:txBody>
          </p:sp>
        </p:grpSp>
        <p:grpSp>
          <p:nvGrpSpPr>
            <p:cNvPr id="220" name="Group 219"/>
            <p:cNvGrpSpPr/>
            <p:nvPr/>
          </p:nvGrpSpPr>
          <p:grpSpPr>
            <a:xfrm>
              <a:off x="906645" y="4554908"/>
              <a:ext cx="2209800" cy="1603192"/>
              <a:chOff x="588498" y="2399625"/>
              <a:chExt cx="2209800" cy="1603192"/>
            </a:xfrm>
          </p:grpSpPr>
          <p:grpSp>
            <p:nvGrpSpPr>
              <p:cNvPr id="221" name="Group 220"/>
              <p:cNvGrpSpPr/>
              <p:nvPr/>
            </p:nvGrpSpPr>
            <p:grpSpPr>
              <a:xfrm>
                <a:off x="588498" y="3320472"/>
                <a:ext cx="2209800" cy="682345"/>
                <a:chOff x="533400" y="1981939"/>
                <a:chExt cx="4267200" cy="1375777"/>
              </a:xfrm>
            </p:grpSpPr>
            <p:sp>
              <p:nvSpPr>
                <p:cNvPr id="223" name="Rounded Rectangle 222"/>
                <p:cNvSpPr/>
                <p:nvPr/>
              </p:nvSpPr>
              <p:spPr bwMode="auto">
                <a:xfrm>
                  <a:off x="533400" y="1981939"/>
                  <a:ext cx="4267200" cy="1375777"/>
                </a:xfrm>
                <a:prstGeom prst="roundRect">
                  <a:avLst/>
                </a:prstGeom>
                <a:solidFill>
                  <a:schemeClr val="accent1">
                    <a:lumMod val="20000"/>
                    <a:lumOff val="80000"/>
                  </a:schemeClr>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700">
                    <a:latin typeface="Comic Sans MS" pitchFamily="66" charset="0"/>
                  </a:endParaRPr>
                </a:p>
              </p:txBody>
            </p:sp>
            <p:sp>
              <p:nvSpPr>
                <p:cNvPr id="224" name="Rounded Rectangle 223"/>
                <p:cNvSpPr/>
                <p:nvPr/>
              </p:nvSpPr>
              <p:spPr>
                <a:xfrm>
                  <a:off x="838293" y="2397428"/>
                  <a:ext cx="458249" cy="296039"/>
                </a:xfrm>
                <a:prstGeom prst="round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25" name="Right Arrow 224"/>
                <p:cNvSpPr/>
                <p:nvPr/>
              </p:nvSpPr>
              <p:spPr>
                <a:xfrm rot="10800000">
                  <a:off x="1254725" y="2435398"/>
                  <a:ext cx="393495" cy="2200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26" name="Rounded Rectangle 225"/>
                <p:cNvSpPr/>
                <p:nvPr/>
              </p:nvSpPr>
              <p:spPr>
                <a:xfrm>
                  <a:off x="1624096"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27" name="Rounded Rectangle 226"/>
                <p:cNvSpPr/>
                <p:nvPr/>
              </p:nvSpPr>
              <p:spPr>
                <a:xfrm>
                  <a:off x="2435624"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28" name="Right Arrow 227"/>
                <p:cNvSpPr/>
                <p:nvPr/>
              </p:nvSpPr>
              <p:spPr>
                <a:xfrm rot="10800000">
                  <a:off x="2040529" y="2446797"/>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29" name="Right Arrow 228"/>
                <p:cNvSpPr/>
                <p:nvPr/>
              </p:nvSpPr>
              <p:spPr>
                <a:xfrm rot="9513157">
                  <a:off x="2793597" y="2265827"/>
                  <a:ext cx="779426" cy="219257"/>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30" name="Right Arrow 229"/>
                <p:cNvSpPr/>
                <p:nvPr/>
              </p:nvSpPr>
              <p:spPr>
                <a:xfrm rot="11515972">
                  <a:off x="2823098" y="2637936"/>
                  <a:ext cx="1057676" cy="23491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31" name="Rounded Rectangle 230"/>
                <p:cNvSpPr/>
                <p:nvPr/>
              </p:nvSpPr>
              <p:spPr>
                <a:xfrm>
                  <a:off x="3211410" y="2151721"/>
                  <a:ext cx="458249" cy="296039"/>
                </a:xfrm>
                <a:prstGeom prst="roundRect">
                  <a:avLst/>
                </a:prstGeom>
                <a:pattFill prst="wdDnDiag">
                  <a:fgClr>
                    <a:schemeClr val="accent2"/>
                  </a:fgClr>
                  <a:bgClr>
                    <a:schemeClr val="bg1"/>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32" name="Rounded Rectangle 231"/>
                <p:cNvSpPr/>
                <p:nvPr/>
              </p:nvSpPr>
              <p:spPr>
                <a:xfrm>
                  <a:off x="3810000" y="2743200"/>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33" name="TextBox 232"/>
                <p:cNvSpPr txBox="1"/>
                <p:nvPr/>
              </p:nvSpPr>
              <p:spPr>
                <a:xfrm>
                  <a:off x="2681095" y="2954355"/>
                  <a:ext cx="1099506" cy="403361"/>
                </a:xfrm>
                <a:prstGeom prst="rect">
                  <a:avLst/>
                </a:prstGeom>
                <a:noFill/>
              </p:spPr>
              <p:txBody>
                <a:bodyPr wrap="none" rtlCol="0">
                  <a:spAutoFit/>
                </a:bodyPr>
                <a:lstStyle/>
                <a:p>
                  <a:pPr algn="ctr"/>
                  <a:r>
                    <a:rPr lang="en-US" sz="700" dirty="0">
                      <a:solidFill>
                        <a:prstClr val="black"/>
                      </a:solidFill>
                    </a:rPr>
                    <a:t>Hash </a:t>
                  </a:r>
                  <a:r>
                    <a:rPr lang="en-US" sz="700" dirty="0" err="1">
                      <a:solidFill>
                        <a:prstClr val="black"/>
                      </a:solidFill>
                    </a:rPr>
                    <a:t>Ptr</a:t>
                  </a:r>
                  <a:endParaRPr lang="en-US" sz="700" dirty="0">
                    <a:solidFill>
                      <a:prstClr val="black"/>
                    </a:solidFill>
                  </a:endParaRPr>
                </a:p>
              </p:txBody>
            </p:sp>
            <p:cxnSp>
              <p:nvCxnSpPr>
                <p:cNvPr id="234" name="Straight Arrow Connector 233"/>
                <p:cNvCxnSpPr/>
                <p:nvPr/>
              </p:nvCxnSpPr>
              <p:spPr>
                <a:xfrm flipV="1">
                  <a:off x="3253979" y="2865330"/>
                  <a:ext cx="195869" cy="1967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5" name="TextBox 234"/>
                <p:cNvSpPr txBox="1"/>
                <p:nvPr/>
              </p:nvSpPr>
              <p:spPr>
                <a:xfrm>
                  <a:off x="683024" y="2653180"/>
                  <a:ext cx="783768" cy="620555"/>
                </a:xfrm>
                <a:prstGeom prst="rect">
                  <a:avLst/>
                </a:prstGeom>
                <a:noFill/>
              </p:spPr>
              <p:txBody>
                <a:bodyPr wrap="none" rtlCol="0">
                  <a:spAutoFit/>
                </a:bodyPr>
                <a:lstStyle/>
                <a:p>
                  <a:pPr algn="ctr"/>
                  <a:r>
                    <a:rPr lang="en-US" sz="700" dirty="0">
                      <a:solidFill>
                        <a:prstClr val="black"/>
                      </a:solidFill>
                    </a:rPr>
                    <a:t>Root</a:t>
                  </a:r>
                </a:p>
                <a:p>
                  <a:pPr algn="ctr"/>
                  <a:r>
                    <a:rPr lang="en-US" sz="700" dirty="0">
                      <a:solidFill>
                        <a:prstClr val="black"/>
                      </a:solidFill>
                    </a:rPr>
                    <a:t>Block</a:t>
                  </a:r>
                </a:p>
              </p:txBody>
            </p:sp>
            <p:sp>
              <p:nvSpPr>
                <p:cNvPr id="236" name="Right Arrow 235"/>
                <p:cNvSpPr/>
                <p:nvPr/>
              </p:nvSpPr>
              <p:spPr>
                <a:xfrm rot="10800000">
                  <a:off x="3582376" y="2201090"/>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37" name="Rounded Rectangle 236"/>
                <p:cNvSpPr/>
                <p:nvPr/>
              </p:nvSpPr>
              <p:spPr>
                <a:xfrm>
                  <a:off x="3937937" y="2151721"/>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grpSp>
          <p:sp>
            <p:nvSpPr>
              <p:cNvPr id="222" name="Rectangle 221"/>
              <p:cNvSpPr/>
              <p:nvPr/>
            </p:nvSpPr>
            <p:spPr bwMode="auto">
              <a:xfrm>
                <a:off x="808934" y="2399625"/>
                <a:ext cx="1734819" cy="890092"/>
              </a:xfrm>
              <a:prstGeom prst="rect">
                <a:avLst/>
              </a:prstGeom>
              <a:solidFill>
                <a:srgbClr val="FFFF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1600" dirty="0">
                    <a:latin typeface="Gill Sans"/>
                  </a:rPr>
                  <a:t>Observer:</a:t>
                </a:r>
              </a:p>
              <a:p>
                <a:pPr algn="ctr"/>
                <a:r>
                  <a:rPr lang="en-US" sz="1600" dirty="0">
                    <a:latin typeface="Gill Sans"/>
                  </a:rPr>
                  <a:t>Tracks state of</a:t>
                </a:r>
                <a:br>
                  <a:rPr lang="en-US" sz="1600" dirty="0">
                    <a:latin typeface="Gill Sans"/>
                  </a:rPr>
                </a:br>
                <a:r>
                  <a:rPr lang="en-US" sz="1600" dirty="0" err="1">
                    <a:latin typeface="Gill Sans"/>
                  </a:rPr>
                  <a:t>BlockChain</a:t>
                </a:r>
                <a:endParaRPr lang="en-US" sz="1600" dirty="0">
                  <a:latin typeface="Gill Sans"/>
                </a:endParaRPr>
              </a:p>
            </p:txBody>
          </p:sp>
        </p:grpSp>
        <p:grpSp>
          <p:nvGrpSpPr>
            <p:cNvPr id="238" name="Group 237"/>
            <p:cNvGrpSpPr/>
            <p:nvPr/>
          </p:nvGrpSpPr>
          <p:grpSpPr>
            <a:xfrm>
              <a:off x="1059045" y="4707308"/>
              <a:ext cx="2209800" cy="1603192"/>
              <a:chOff x="588498" y="2399625"/>
              <a:chExt cx="2209800" cy="1603192"/>
            </a:xfrm>
          </p:grpSpPr>
          <p:grpSp>
            <p:nvGrpSpPr>
              <p:cNvPr id="239" name="Group 238"/>
              <p:cNvGrpSpPr/>
              <p:nvPr/>
            </p:nvGrpSpPr>
            <p:grpSpPr>
              <a:xfrm>
                <a:off x="588498" y="3320472"/>
                <a:ext cx="2209800" cy="682345"/>
                <a:chOff x="533400" y="1981939"/>
                <a:chExt cx="4267200" cy="1375777"/>
              </a:xfrm>
            </p:grpSpPr>
            <p:sp>
              <p:nvSpPr>
                <p:cNvPr id="241" name="Rounded Rectangle 240"/>
                <p:cNvSpPr/>
                <p:nvPr/>
              </p:nvSpPr>
              <p:spPr bwMode="auto">
                <a:xfrm>
                  <a:off x="533400" y="1981939"/>
                  <a:ext cx="4267200" cy="1375777"/>
                </a:xfrm>
                <a:prstGeom prst="roundRect">
                  <a:avLst/>
                </a:prstGeom>
                <a:solidFill>
                  <a:schemeClr val="accent1">
                    <a:lumMod val="20000"/>
                    <a:lumOff val="80000"/>
                  </a:schemeClr>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700">
                    <a:latin typeface="Comic Sans MS" pitchFamily="66" charset="0"/>
                  </a:endParaRPr>
                </a:p>
              </p:txBody>
            </p:sp>
            <p:sp>
              <p:nvSpPr>
                <p:cNvPr id="242" name="Rounded Rectangle 241"/>
                <p:cNvSpPr/>
                <p:nvPr/>
              </p:nvSpPr>
              <p:spPr>
                <a:xfrm>
                  <a:off x="838293" y="2397428"/>
                  <a:ext cx="458249" cy="296039"/>
                </a:xfrm>
                <a:prstGeom prst="round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43" name="Right Arrow 242"/>
                <p:cNvSpPr/>
                <p:nvPr/>
              </p:nvSpPr>
              <p:spPr>
                <a:xfrm rot="10800000">
                  <a:off x="1254725" y="2435398"/>
                  <a:ext cx="393495" cy="2200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44" name="Rounded Rectangle 243"/>
                <p:cNvSpPr/>
                <p:nvPr/>
              </p:nvSpPr>
              <p:spPr>
                <a:xfrm>
                  <a:off x="1624096"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45" name="Rounded Rectangle 244"/>
                <p:cNvSpPr/>
                <p:nvPr/>
              </p:nvSpPr>
              <p:spPr>
                <a:xfrm>
                  <a:off x="2435624"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46" name="Right Arrow 245"/>
                <p:cNvSpPr/>
                <p:nvPr/>
              </p:nvSpPr>
              <p:spPr>
                <a:xfrm rot="10800000">
                  <a:off x="2040529" y="2446797"/>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47" name="Right Arrow 246"/>
                <p:cNvSpPr/>
                <p:nvPr/>
              </p:nvSpPr>
              <p:spPr>
                <a:xfrm rot="9513157">
                  <a:off x="2793597" y="2265827"/>
                  <a:ext cx="779426" cy="219257"/>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48" name="Right Arrow 247"/>
                <p:cNvSpPr/>
                <p:nvPr/>
              </p:nvSpPr>
              <p:spPr>
                <a:xfrm rot="11515972">
                  <a:off x="2823098" y="2637936"/>
                  <a:ext cx="1057676" cy="23491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49" name="Rounded Rectangle 248"/>
                <p:cNvSpPr/>
                <p:nvPr/>
              </p:nvSpPr>
              <p:spPr>
                <a:xfrm>
                  <a:off x="3211410" y="2151721"/>
                  <a:ext cx="458249" cy="296039"/>
                </a:xfrm>
                <a:prstGeom prst="roundRect">
                  <a:avLst/>
                </a:prstGeom>
                <a:pattFill prst="wdDnDiag">
                  <a:fgClr>
                    <a:schemeClr val="accent2"/>
                  </a:fgClr>
                  <a:bgClr>
                    <a:schemeClr val="bg1"/>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50" name="Rounded Rectangle 249"/>
                <p:cNvSpPr/>
                <p:nvPr/>
              </p:nvSpPr>
              <p:spPr>
                <a:xfrm>
                  <a:off x="3810000" y="2743200"/>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51" name="TextBox 250"/>
                <p:cNvSpPr txBox="1"/>
                <p:nvPr/>
              </p:nvSpPr>
              <p:spPr>
                <a:xfrm>
                  <a:off x="2681095" y="2954355"/>
                  <a:ext cx="1099506" cy="403361"/>
                </a:xfrm>
                <a:prstGeom prst="rect">
                  <a:avLst/>
                </a:prstGeom>
                <a:noFill/>
              </p:spPr>
              <p:txBody>
                <a:bodyPr wrap="none" rtlCol="0">
                  <a:spAutoFit/>
                </a:bodyPr>
                <a:lstStyle/>
                <a:p>
                  <a:pPr algn="ctr"/>
                  <a:r>
                    <a:rPr lang="en-US" sz="700" dirty="0">
                      <a:solidFill>
                        <a:prstClr val="black"/>
                      </a:solidFill>
                    </a:rPr>
                    <a:t>Hash </a:t>
                  </a:r>
                  <a:r>
                    <a:rPr lang="en-US" sz="700" dirty="0" err="1">
                      <a:solidFill>
                        <a:prstClr val="black"/>
                      </a:solidFill>
                    </a:rPr>
                    <a:t>Ptr</a:t>
                  </a:r>
                  <a:endParaRPr lang="en-US" sz="700" dirty="0">
                    <a:solidFill>
                      <a:prstClr val="black"/>
                    </a:solidFill>
                  </a:endParaRPr>
                </a:p>
              </p:txBody>
            </p:sp>
            <p:cxnSp>
              <p:nvCxnSpPr>
                <p:cNvPr id="252" name="Straight Arrow Connector 251"/>
                <p:cNvCxnSpPr/>
                <p:nvPr/>
              </p:nvCxnSpPr>
              <p:spPr>
                <a:xfrm flipV="1">
                  <a:off x="3253979" y="2865330"/>
                  <a:ext cx="195869" cy="1967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3" name="TextBox 252"/>
                <p:cNvSpPr txBox="1"/>
                <p:nvPr/>
              </p:nvSpPr>
              <p:spPr>
                <a:xfrm>
                  <a:off x="683024" y="2653180"/>
                  <a:ext cx="783768" cy="620555"/>
                </a:xfrm>
                <a:prstGeom prst="rect">
                  <a:avLst/>
                </a:prstGeom>
                <a:noFill/>
              </p:spPr>
              <p:txBody>
                <a:bodyPr wrap="none" rtlCol="0">
                  <a:spAutoFit/>
                </a:bodyPr>
                <a:lstStyle/>
                <a:p>
                  <a:pPr algn="ctr"/>
                  <a:r>
                    <a:rPr lang="en-US" sz="700" dirty="0">
                      <a:solidFill>
                        <a:prstClr val="black"/>
                      </a:solidFill>
                    </a:rPr>
                    <a:t>Root</a:t>
                  </a:r>
                </a:p>
                <a:p>
                  <a:pPr algn="ctr"/>
                  <a:r>
                    <a:rPr lang="en-US" sz="700" dirty="0">
                      <a:solidFill>
                        <a:prstClr val="black"/>
                      </a:solidFill>
                    </a:rPr>
                    <a:t>Block</a:t>
                  </a:r>
                </a:p>
              </p:txBody>
            </p:sp>
            <p:sp>
              <p:nvSpPr>
                <p:cNvPr id="254" name="Right Arrow 253"/>
                <p:cNvSpPr/>
                <p:nvPr/>
              </p:nvSpPr>
              <p:spPr>
                <a:xfrm rot="10800000">
                  <a:off x="3582376" y="2201090"/>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55" name="Rounded Rectangle 254"/>
                <p:cNvSpPr/>
                <p:nvPr/>
              </p:nvSpPr>
              <p:spPr>
                <a:xfrm>
                  <a:off x="3937937" y="2151721"/>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grpSp>
          <p:sp>
            <p:nvSpPr>
              <p:cNvPr id="240" name="Rectangle 239"/>
              <p:cNvSpPr/>
              <p:nvPr/>
            </p:nvSpPr>
            <p:spPr bwMode="auto">
              <a:xfrm>
                <a:off x="808934" y="2399625"/>
                <a:ext cx="1734819" cy="890092"/>
              </a:xfrm>
              <a:prstGeom prst="rect">
                <a:avLst/>
              </a:prstGeom>
              <a:solidFill>
                <a:srgbClr val="FFFF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1600" dirty="0">
                    <a:latin typeface="Gill Sans"/>
                  </a:rPr>
                  <a:t>Observer:</a:t>
                </a:r>
              </a:p>
              <a:p>
                <a:pPr algn="ctr"/>
                <a:r>
                  <a:rPr lang="en-US" sz="1600" dirty="0">
                    <a:latin typeface="Gill Sans"/>
                  </a:rPr>
                  <a:t>Tracks state of</a:t>
                </a:r>
                <a:br>
                  <a:rPr lang="en-US" sz="1600" dirty="0">
                    <a:latin typeface="Gill Sans"/>
                  </a:rPr>
                </a:br>
                <a:r>
                  <a:rPr lang="en-US" sz="1600" dirty="0" err="1">
                    <a:latin typeface="Gill Sans"/>
                  </a:rPr>
                  <a:t>BlockChain</a:t>
                </a:r>
                <a:endParaRPr lang="en-US" sz="1600" dirty="0">
                  <a:latin typeface="Gill Sans"/>
                </a:endParaRPr>
              </a:p>
            </p:txBody>
          </p:sp>
        </p:grpSp>
        <p:grpSp>
          <p:nvGrpSpPr>
            <p:cNvPr id="256" name="Group 255"/>
            <p:cNvGrpSpPr/>
            <p:nvPr/>
          </p:nvGrpSpPr>
          <p:grpSpPr>
            <a:xfrm>
              <a:off x="1211445" y="4859708"/>
              <a:ext cx="2209800" cy="1603192"/>
              <a:chOff x="588498" y="2399625"/>
              <a:chExt cx="2209800" cy="1603192"/>
            </a:xfrm>
          </p:grpSpPr>
          <p:grpSp>
            <p:nvGrpSpPr>
              <p:cNvPr id="257" name="Group 256"/>
              <p:cNvGrpSpPr/>
              <p:nvPr/>
            </p:nvGrpSpPr>
            <p:grpSpPr>
              <a:xfrm>
                <a:off x="588498" y="3320472"/>
                <a:ext cx="2209800" cy="682345"/>
                <a:chOff x="533400" y="1981939"/>
                <a:chExt cx="4267200" cy="1375777"/>
              </a:xfrm>
            </p:grpSpPr>
            <p:sp>
              <p:nvSpPr>
                <p:cNvPr id="259" name="Rounded Rectangle 258"/>
                <p:cNvSpPr/>
                <p:nvPr/>
              </p:nvSpPr>
              <p:spPr bwMode="auto">
                <a:xfrm>
                  <a:off x="533400" y="1981939"/>
                  <a:ext cx="4267200" cy="1375777"/>
                </a:xfrm>
                <a:prstGeom prst="roundRect">
                  <a:avLst/>
                </a:prstGeom>
                <a:solidFill>
                  <a:schemeClr val="accent1">
                    <a:lumMod val="20000"/>
                    <a:lumOff val="80000"/>
                  </a:schemeClr>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700">
                    <a:latin typeface="Comic Sans MS" pitchFamily="66" charset="0"/>
                  </a:endParaRPr>
                </a:p>
              </p:txBody>
            </p:sp>
            <p:sp>
              <p:nvSpPr>
                <p:cNvPr id="260" name="Rounded Rectangle 259"/>
                <p:cNvSpPr/>
                <p:nvPr/>
              </p:nvSpPr>
              <p:spPr>
                <a:xfrm>
                  <a:off x="838293" y="2397428"/>
                  <a:ext cx="458249" cy="296039"/>
                </a:xfrm>
                <a:prstGeom prst="round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61" name="Right Arrow 260"/>
                <p:cNvSpPr/>
                <p:nvPr/>
              </p:nvSpPr>
              <p:spPr>
                <a:xfrm rot="10800000">
                  <a:off x="1254725" y="2435398"/>
                  <a:ext cx="393495" cy="2200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62" name="Rounded Rectangle 261"/>
                <p:cNvSpPr/>
                <p:nvPr/>
              </p:nvSpPr>
              <p:spPr>
                <a:xfrm>
                  <a:off x="1624096"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63" name="Rounded Rectangle 262"/>
                <p:cNvSpPr/>
                <p:nvPr/>
              </p:nvSpPr>
              <p:spPr>
                <a:xfrm>
                  <a:off x="2435624"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64" name="Right Arrow 263"/>
                <p:cNvSpPr/>
                <p:nvPr/>
              </p:nvSpPr>
              <p:spPr>
                <a:xfrm rot="10800000">
                  <a:off x="2040529" y="2446797"/>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65" name="Right Arrow 264"/>
                <p:cNvSpPr/>
                <p:nvPr/>
              </p:nvSpPr>
              <p:spPr>
                <a:xfrm rot="9513157">
                  <a:off x="2793597" y="2265827"/>
                  <a:ext cx="779426" cy="219257"/>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66" name="Right Arrow 265"/>
                <p:cNvSpPr/>
                <p:nvPr/>
              </p:nvSpPr>
              <p:spPr>
                <a:xfrm rot="11515972">
                  <a:off x="2823098" y="2637936"/>
                  <a:ext cx="1057676" cy="23491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67" name="Rounded Rectangle 266"/>
                <p:cNvSpPr/>
                <p:nvPr/>
              </p:nvSpPr>
              <p:spPr>
                <a:xfrm>
                  <a:off x="3211410" y="2151721"/>
                  <a:ext cx="458249" cy="296039"/>
                </a:xfrm>
                <a:prstGeom prst="roundRect">
                  <a:avLst/>
                </a:prstGeom>
                <a:pattFill prst="wdDnDiag">
                  <a:fgClr>
                    <a:schemeClr val="accent2"/>
                  </a:fgClr>
                  <a:bgClr>
                    <a:schemeClr val="bg1"/>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68" name="Rounded Rectangle 267"/>
                <p:cNvSpPr/>
                <p:nvPr/>
              </p:nvSpPr>
              <p:spPr>
                <a:xfrm>
                  <a:off x="3810000" y="2743200"/>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69" name="TextBox 268"/>
                <p:cNvSpPr txBox="1"/>
                <p:nvPr/>
              </p:nvSpPr>
              <p:spPr>
                <a:xfrm>
                  <a:off x="2681095" y="2954355"/>
                  <a:ext cx="1099506" cy="403361"/>
                </a:xfrm>
                <a:prstGeom prst="rect">
                  <a:avLst/>
                </a:prstGeom>
                <a:noFill/>
              </p:spPr>
              <p:txBody>
                <a:bodyPr wrap="none" rtlCol="0">
                  <a:spAutoFit/>
                </a:bodyPr>
                <a:lstStyle/>
                <a:p>
                  <a:pPr algn="ctr"/>
                  <a:r>
                    <a:rPr lang="en-US" sz="700" dirty="0">
                      <a:solidFill>
                        <a:prstClr val="black"/>
                      </a:solidFill>
                    </a:rPr>
                    <a:t>Hash </a:t>
                  </a:r>
                  <a:r>
                    <a:rPr lang="en-US" sz="700" dirty="0" err="1">
                      <a:solidFill>
                        <a:prstClr val="black"/>
                      </a:solidFill>
                    </a:rPr>
                    <a:t>Ptr</a:t>
                  </a:r>
                  <a:endParaRPr lang="en-US" sz="700" dirty="0">
                    <a:solidFill>
                      <a:prstClr val="black"/>
                    </a:solidFill>
                  </a:endParaRPr>
                </a:p>
              </p:txBody>
            </p:sp>
            <p:cxnSp>
              <p:nvCxnSpPr>
                <p:cNvPr id="270" name="Straight Arrow Connector 269"/>
                <p:cNvCxnSpPr/>
                <p:nvPr/>
              </p:nvCxnSpPr>
              <p:spPr>
                <a:xfrm flipV="1">
                  <a:off x="3253979" y="2865330"/>
                  <a:ext cx="195869" cy="1967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1" name="TextBox 270"/>
                <p:cNvSpPr txBox="1"/>
                <p:nvPr/>
              </p:nvSpPr>
              <p:spPr>
                <a:xfrm>
                  <a:off x="683024" y="2653180"/>
                  <a:ext cx="783768" cy="620555"/>
                </a:xfrm>
                <a:prstGeom prst="rect">
                  <a:avLst/>
                </a:prstGeom>
                <a:noFill/>
              </p:spPr>
              <p:txBody>
                <a:bodyPr wrap="none" rtlCol="0">
                  <a:spAutoFit/>
                </a:bodyPr>
                <a:lstStyle/>
                <a:p>
                  <a:pPr algn="ctr"/>
                  <a:r>
                    <a:rPr lang="en-US" sz="700" dirty="0">
                      <a:solidFill>
                        <a:prstClr val="black"/>
                      </a:solidFill>
                    </a:rPr>
                    <a:t>Root</a:t>
                  </a:r>
                </a:p>
                <a:p>
                  <a:pPr algn="ctr"/>
                  <a:r>
                    <a:rPr lang="en-US" sz="700" dirty="0">
                      <a:solidFill>
                        <a:prstClr val="black"/>
                      </a:solidFill>
                    </a:rPr>
                    <a:t>Block</a:t>
                  </a:r>
                </a:p>
              </p:txBody>
            </p:sp>
            <p:sp>
              <p:nvSpPr>
                <p:cNvPr id="272" name="Right Arrow 271"/>
                <p:cNvSpPr/>
                <p:nvPr/>
              </p:nvSpPr>
              <p:spPr>
                <a:xfrm rot="10800000">
                  <a:off x="3582376" y="2201090"/>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73" name="Rounded Rectangle 272"/>
                <p:cNvSpPr/>
                <p:nvPr/>
              </p:nvSpPr>
              <p:spPr>
                <a:xfrm>
                  <a:off x="3937937" y="2151721"/>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grpSp>
          <p:sp>
            <p:nvSpPr>
              <p:cNvPr id="258" name="Rectangle 257"/>
              <p:cNvSpPr/>
              <p:nvPr/>
            </p:nvSpPr>
            <p:spPr bwMode="auto">
              <a:xfrm>
                <a:off x="808934" y="2399625"/>
                <a:ext cx="1734819" cy="890092"/>
              </a:xfrm>
              <a:prstGeom prst="rect">
                <a:avLst/>
              </a:prstGeom>
              <a:solidFill>
                <a:srgbClr val="FFFF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1600" dirty="0">
                    <a:latin typeface="Gill Sans"/>
                  </a:rPr>
                  <a:t>Observer:</a:t>
                </a:r>
              </a:p>
              <a:p>
                <a:pPr algn="ctr"/>
                <a:r>
                  <a:rPr lang="en-US" sz="1600" dirty="0">
                    <a:latin typeface="Gill Sans"/>
                  </a:rPr>
                  <a:t>Tracks state of</a:t>
                </a:r>
                <a:br>
                  <a:rPr lang="en-US" sz="1600" dirty="0">
                    <a:latin typeface="Gill Sans"/>
                  </a:rPr>
                </a:br>
                <a:r>
                  <a:rPr lang="en-US" sz="1600" dirty="0" err="1">
                    <a:latin typeface="Gill Sans"/>
                  </a:rPr>
                  <a:t>BlockChain</a:t>
                </a:r>
                <a:endParaRPr lang="en-US" sz="1600" dirty="0">
                  <a:latin typeface="Gill Sans"/>
                </a:endParaRPr>
              </a:p>
            </p:txBody>
          </p:sp>
        </p:grpSp>
      </p:grpSp>
      <p:grpSp>
        <p:nvGrpSpPr>
          <p:cNvPr id="340" name="Group 339"/>
          <p:cNvGrpSpPr/>
          <p:nvPr/>
        </p:nvGrpSpPr>
        <p:grpSpPr>
          <a:xfrm>
            <a:off x="8912803" y="4826211"/>
            <a:ext cx="1366246" cy="1591873"/>
            <a:chOff x="7484328" y="2345024"/>
            <a:chExt cx="1366246" cy="1591873"/>
          </a:xfrm>
        </p:grpSpPr>
        <p:sp>
          <p:nvSpPr>
            <p:cNvPr id="17" name="Down Arrow 16"/>
            <p:cNvSpPr/>
            <p:nvPr/>
          </p:nvSpPr>
          <p:spPr bwMode="auto">
            <a:xfrm rot="9503393">
              <a:off x="7660721" y="2345024"/>
              <a:ext cx="376237" cy="1010936"/>
            </a:xfrm>
            <a:prstGeom prst="downArrow">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Comic Sans MS" pitchFamily="66" charset="0"/>
              </a:endParaRPr>
            </a:p>
          </p:txBody>
        </p:sp>
        <p:grpSp>
          <p:nvGrpSpPr>
            <p:cNvPr id="18" name="Group 17"/>
            <p:cNvGrpSpPr/>
            <p:nvPr/>
          </p:nvGrpSpPr>
          <p:grpSpPr>
            <a:xfrm>
              <a:off x="7484328" y="2952629"/>
              <a:ext cx="1366246" cy="984268"/>
              <a:chOff x="7403905" y="1102601"/>
              <a:chExt cx="1366246" cy="984268"/>
            </a:xfrm>
          </p:grpSpPr>
          <p:sp>
            <p:nvSpPr>
              <p:cNvPr id="8" name="Oval 7"/>
              <p:cNvSpPr/>
              <p:nvPr/>
            </p:nvSpPr>
            <p:spPr bwMode="auto">
              <a:xfrm>
                <a:off x="7403905" y="1102601"/>
                <a:ext cx="1366246" cy="984268"/>
              </a:xfrm>
              <a:prstGeom prst="ellipse">
                <a:avLst/>
              </a:prstGeom>
              <a:solidFill>
                <a:srgbClr val="FF79DC"/>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endParaRPr lang="en-US" sz="1600" dirty="0">
                  <a:latin typeface="Gill Sans"/>
                </a:endParaRPr>
              </a:p>
            </p:txBody>
          </p:sp>
          <p:sp>
            <p:nvSpPr>
              <p:cNvPr id="9" name="TextBox 8"/>
              <p:cNvSpPr txBox="1"/>
              <p:nvPr/>
            </p:nvSpPr>
            <p:spPr>
              <a:xfrm>
                <a:off x="7452780" y="1394680"/>
                <a:ext cx="1268496" cy="369332"/>
              </a:xfrm>
              <a:prstGeom prst="rect">
                <a:avLst/>
              </a:prstGeom>
              <a:noFill/>
            </p:spPr>
            <p:txBody>
              <a:bodyPr wrap="square" rtlCol="0">
                <a:spAutoFit/>
              </a:bodyPr>
              <a:lstStyle/>
              <a:p>
                <a:pPr algn="ctr"/>
                <a:r>
                  <a:rPr lang="en-US" dirty="0">
                    <a:latin typeface="Gill Sans"/>
                  </a:rPr>
                  <a:t>Proposal</a:t>
                </a:r>
              </a:p>
            </p:txBody>
          </p:sp>
        </p:grpSp>
      </p:grpSp>
      <p:grpSp>
        <p:nvGrpSpPr>
          <p:cNvPr id="25" name="Group 24"/>
          <p:cNvGrpSpPr/>
          <p:nvPr/>
        </p:nvGrpSpPr>
        <p:grpSpPr>
          <a:xfrm>
            <a:off x="3637544" y="783289"/>
            <a:ext cx="2059052" cy="984268"/>
            <a:chOff x="2197787" y="1088914"/>
            <a:chExt cx="2059052" cy="984268"/>
          </a:xfrm>
        </p:grpSpPr>
        <p:sp>
          <p:nvSpPr>
            <p:cNvPr id="284" name="Down Arrow 283"/>
            <p:cNvSpPr/>
            <p:nvPr/>
          </p:nvSpPr>
          <p:spPr bwMode="auto">
            <a:xfrm rot="5943123">
              <a:off x="2515136" y="977836"/>
              <a:ext cx="376237" cy="1010936"/>
            </a:xfrm>
            <a:prstGeom prst="downArrow">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Comic Sans MS" pitchFamily="66" charset="0"/>
              </a:endParaRPr>
            </a:p>
          </p:txBody>
        </p:sp>
        <p:grpSp>
          <p:nvGrpSpPr>
            <p:cNvPr id="281" name="Group 280"/>
            <p:cNvGrpSpPr/>
            <p:nvPr/>
          </p:nvGrpSpPr>
          <p:grpSpPr>
            <a:xfrm>
              <a:off x="2890593" y="1088914"/>
              <a:ext cx="1366246" cy="984268"/>
              <a:chOff x="7403905" y="1102601"/>
              <a:chExt cx="1366246" cy="984268"/>
            </a:xfrm>
          </p:grpSpPr>
          <p:sp>
            <p:nvSpPr>
              <p:cNvPr id="282" name="Oval 281"/>
              <p:cNvSpPr/>
              <p:nvPr/>
            </p:nvSpPr>
            <p:spPr bwMode="auto">
              <a:xfrm>
                <a:off x="7403905" y="1102601"/>
                <a:ext cx="1366246" cy="984268"/>
              </a:xfrm>
              <a:prstGeom prst="ellipse">
                <a:avLst/>
              </a:prstGeom>
              <a:solidFill>
                <a:srgbClr val="FF79DC"/>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endParaRPr lang="en-US" sz="1600" dirty="0">
                  <a:latin typeface="Gill Sans"/>
                </a:endParaRPr>
              </a:p>
            </p:txBody>
          </p:sp>
          <p:sp>
            <p:nvSpPr>
              <p:cNvPr id="283" name="TextBox 282"/>
              <p:cNvSpPr txBox="1"/>
              <p:nvPr/>
            </p:nvSpPr>
            <p:spPr>
              <a:xfrm>
                <a:off x="7452780" y="1394680"/>
                <a:ext cx="1268496" cy="369332"/>
              </a:xfrm>
              <a:prstGeom prst="rect">
                <a:avLst/>
              </a:prstGeom>
              <a:noFill/>
            </p:spPr>
            <p:txBody>
              <a:bodyPr wrap="square" rtlCol="0">
                <a:spAutoFit/>
              </a:bodyPr>
              <a:lstStyle/>
              <a:p>
                <a:pPr algn="ctr"/>
                <a:r>
                  <a:rPr lang="en-US" dirty="0">
                    <a:latin typeface="Gill Sans"/>
                  </a:rPr>
                  <a:t>Proposal</a:t>
                </a:r>
              </a:p>
            </p:txBody>
          </p:sp>
        </p:grpSp>
      </p:grpSp>
      <p:sp>
        <p:nvSpPr>
          <p:cNvPr id="20" name="TextBox 19"/>
          <p:cNvSpPr txBox="1"/>
          <p:nvPr/>
        </p:nvSpPr>
        <p:spPr>
          <a:xfrm>
            <a:off x="5572040" y="2429989"/>
            <a:ext cx="1566454" cy="707886"/>
          </a:xfrm>
          <a:prstGeom prst="rect">
            <a:avLst/>
          </a:prstGeom>
          <a:noFill/>
        </p:spPr>
        <p:txBody>
          <a:bodyPr wrap="none" rtlCol="0">
            <a:spAutoFit/>
          </a:bodyPr>
          <a:lstStyle/>
          <a:p>
            <a:pPr algn="ctr"/>
            <a:r>
              <a:rPr lang="en-US" sz="2000" dirty="0">
                <a:latin typeface="Gill Sans"/>
              </a:rPr>
              <a:t>Epidemic </a:t>
            </a:r>
          </a:p>
          <a:p>
            <a:pPr algn="ctr"/>
            <a:r>
              <a:rPr lang="en-US" sz="2000" dirty="0">
                <a:latin typeface="Gill Sans"/>
              </a:rPr>
              <a:t>Replication</a:t>
            </a:r>
          </a:p>
        </p:txBody>
      </p:sp>
      <p:grpSp>
        <p:nvGrpSpPr>
          <p:cNvPr id="22" name="Group 21"/>
          <p:cNvGrpSpPr/>
          <p:nvPr/>
        </p:nvGrpSpPr>
        <p:grpSpPr>
          <a:xfrm>
            <a:off x="8102550" y="633908"/>
            <a:ext cx="2514600" cy="1914724"/>
            <a:chOff x="6597157" y="825819"/>
            <a:chExt cx="2514600" cy="1914724"/>
          </a:xfrm>
        </p:grpSpPr>
        <p:grpSp>
          <p:nvGrpSpPr>
            <p:cNvPr id="285" name="Group 284"/>
            <p:cNvGrpSpPr/>
            <p:nvPr/>
          </p:nvGrpSpPr>
          <p:grpSpPr>
            <a:xfrm>
              <a:off x="6597157" y="825819"/>
              <a:ext cx="2209800" cy="1609924"/>
              <a:chOff x="588498" y="2392893"/>
              <a:chExt cx="2209800" cy="1609924"/>
            </a:xfrm>
          </p:grpSpPr>
          <p:grpSp>
            <p:nvGrpSpPr>
              <p:cNvPr id="286" name="Group 285"/>
              <p:cNvGrpSpPr/>
              <p:nvPr/>
            </p:nvGrpSpPr>
            <p:grpSpPr>
              <a:xfrm>
                <a:off x="588498" y="3320472"/>
                <a:ext cx="2209800" cy="682345"/>
                <a:chOff x="533400" y="1981939"/>
                <a:chExt cx="4267200" cy="1375777"/>
              </a:xfrm>
            </p:grpSpPr>
            <p:sp>
              <p:nvSpPr>
                <p:cNvPr id="288" name="Rounded Rectangle 287"/>
                <p:cNvSpPr/>
                <p:nvPr/>
              </p:nvSpPr>
              <p:spPr bwMode="auto">
                <a:xfrm>
                  <a:off x="533400" y="1981939"/>
                  <a:ext cx="4267200" cy="1375777"/>
                </a:xfrm>
                <a:prstGeom prst="roundRect">
                  <a:avLst/>
                </a:prstGeom>
                <a:solidFill>
                  <a:schemeClr val="accent1">
                    <a:lumMod val="20000"/>
                    <a:lumOff val="80000"/>
                  </a:schemeClr>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700">
                    <a:latin typeface="Comic Sans MS" pitchFamily="66" charset="0"/>
                  </a:endParaRPr>
                </a:p>
              </p:txBody>
            </p:sp>
            <p:sp>
              <p:nvSpPr>
                <p:cNvPr id="289" name="Rounded Rectangle 288"/>
                <p:cNvSpPr/>
                <p:nvPr/>
              </p:nvSpPr>
              <p:spPr>
                <a:xfrm>
                  <a:off x="838293" y="2397428"/>
                  <a:ext cx="458249" cy="296039"/>
                </a:xfrm>
                <a:prstGeom prst="round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90" name="Right Arrow 289"/>
                <p:cNvSpPr/>
                <p:nvPr/>
              </p:nvSpPr>
              <p:spPr>
                <a:xfrm rot="10800000">
                  <a:off x="1254725" y="2435398"/>
                  <a:ext cx="393495" cy="2200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91" name="Rounded Rectangle 290"/>
                <p:cNvSpPr/>
                <p:nvPr/>
              </p:nvSpPr>
              <p:spPr>
                <a:xfrm>
                  <a:off x="1624096"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92" name="Rounded Rectangle 291"/>
                <p:cNvSpPr/>
                <p:nvPr/>
              </p:nvSpPr>
              <p:spPr>
                <a:xfrm>
                  <a:off x="2435624"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93" name="Right Arrow 292"/>
                <p:cNvSpPr/>
                <p:nvPr/>
              </p:nvSpPr>
              <p:spPr>
                <a:xfrm rot="10800000">
                  <a:off x="2040529" y="2446797"/>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94" name="Right Arrow 293"/>
                <p:cNvSpPr/>
                <p:nvPr/>
              </p:nvSpPr>
              <p:spPr>
                <a:xfrm rot="9513157">
                  <a:off x="2793597" y="2265827"/>
                  <a:ext cx="779426" cy="219257"/>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95" name="Right Arrow 294"/>
                <p:cNvSpPr/>
                <p:nvPr/>
              </p:nvSpPr>
              <p:spPr>
                <a:xfrm rot="11515972">
                  <a:off x="2823098" y="2637936"/>
                  <a:ext cx="1057676" cy="23491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96" name="Rounded Rectangle 295"/>
                <p:cNvSpPr/>
                <p:nvPr/>
              </p:nvSpPr>
              <p:spPr>
                <a:xfrm>
                  <a:off x="3211410" y="2151721"/>
                  <a:ext cx="458249" cy="296039"/>
                </a:xfrm>
                <a:prstGeom prst="roundRect">
                  <a:avLst/>
                </a:prstGeom>
                <a:pattFill prst="wdDnDiag">
                  <a:fgClr>
                    <a:schemeClr val="accent2"/>
                  </a:fgClr>
                  <a:bgClr>
                    <a:schemeClr val="bg1"/>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97" name="Rounded Rectangle 296"/>
                <p:cNvSpPr/>
                <p:nvPr/>
              </p:nvSpPr>
              <p:spPr>
                <a:xfrm>
                  <a:off x="3810000" y="2743200"/>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298" name="TextBox 297"/>
                <p:cNvSpPr txBox="1"/>
                <p:nvPr/>
              </p:nvSpPr>
              <p:spPr>
                <a:xfrm>
                  <a:off x="2681095" y="2954355"/>
                  <a:ext cx="1099506" cy="403361"/>
                </a:xfrm>
                <a:prstGeom prst="rect">
                  <a:avLst/>
                </a:prstGeom>
                <a:noFill/>
              </p:spPr>
              <p:txBody>
                <a:bodyPr wrap="none" rtlCol="0">
                  <a:spAutoFit/>
                </a:bodyPr>
                <a:lstStyle/>
                <a:p>
                  <a:pPr algn="ctr"/>
                  <a:r>
                    <a:rPr lang="en-US" sz="700" dirty="0">
                      <a:solidFill>
                        <a:prstClr val="black"/>
                      </a:solidFill>
                    </a:rPr>
                    <a:t>Hash </a:t>
                  </a:r>
                  <a:r>
                    <a:rPr lang="en-US" sz="700" dirty="0" err="1">
                      <a:solidFill>
                        <a:prstClr val="black"/>
                      </a:solidFill>
                    </a:rPr>
                    <a:t>Ptr</a:t>
                  </a:r>
                  <a:endParaRPr lang="en-US" sz="700" dirty="0">
                    <a:solidFill>
                      <a:prstClr val="black"/>
                    </a:solidFill>
                  </a:endParaRPr>
                </a:p>
              </p:txBody>
            </p:sp>
            <p:cxnSp>
              <p:nvCxnSpPr>
                <p:cNvPr id="299" name="Straight Arrow Connector 298"/>
                <p:cNvCxnSpPr/>
                <p:nvPr/>
              </p:nvCxnSpPr>
              <p:spPr>
                <a:xfrm flipV="1">
                  <a:off x="3253979" y="2865330"/>
                  <a:ext cx="195869" cy="1967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0" name="TextBox 299"/>
                <p:cNvSpPr txBox="1"/>
                <p:nvPr/>
              </p:nvSpPr>
              <p:spPr>
                <a:xfrm>
                  <a:off x="683024" y="2653180"/>
                  <a:ext cx="783768" cy="620555"/>
                </a:xfrm>
                <a:prstGeom prst="rect">
                  <a:avLst/>
                </a:prstGeom>
                <a:noFill/>
              </p:spPr>
              <p:txBody>
                <a:bodyPr wrap="none" rtlCol="0">
                  <a:spAutoFit/>
                </a:bodyPr>
                <a:lstStyle/>
                <a:p>
                  <a:pPr algn="ctr"/>
                  <a:r>
                    <a:rPr lang="en-US" sz="700" dirty="0">
                      <a:solidFill>
                        <a:prstClr val="black"/>
                      </a:solidFill>
                    </a:rPr>
                    <a:t>Root</a:t>
                  </a:r>
                </a:p>
                <a:p>
                  <a:pPr algn="ctr"/>
                  <a:r>
                    <a:rPr lang="en-US" sz="700" dirty="0">
                      <a:solidFill>
                        <a:prstClr val="black"/>
                      </a:solidFill>
                    </a:rPr>
                    <a:t>Block</a:t>
                  </a:r>
                </a:p>
              </p:txBody>
            </p:sp>
            <p:sp>
              <p:nvSpPr>
                <p:cNvPr id="301" name="Right Arrow 300"/>
                <p:cNvSpPr/>
                <p:nvPr/>
              </p:nvSpPr>
              <p:spPr>
                <a:xfrm rot="10800000">
                  <a:off x="3582376" y="2201090"/>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302" name="Rounded Rectangle 301"/>
                <p:cNvSpPr/>
                <p:nvPr/>
              </p:nvSpPr>
              <p:spPr>
                <a:xfrm>
                  <a:off x="3937937" y="2151721"/>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grpSp>
          <p:sp>
            <p:nvSpPr>
              <p:cNvPr id="287" name="Rectangle 286"/>
              <p:cNvSpPr/>
              <p:nvPr/>
            </p:nvSpPr>
            <p:spPr bwMode="auto">
              <a:xfrm>
                <a:off x="808934" y="2392893"/>
                <a:ext cx="1734819" cy="890092"/>
              </a:xfrm>
              <a:prstGeom prst="rect">
                <a:avLst/>
              </a:prstGeom>
              <a:solidFill>
                <a:srgbClr val="FFFF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1600" dirty="0">
                    <a:latin typeface="Gill Sans"/>
                  </a:rPr>
                  <a:t>Observer:</a:t>
                </a:r>
              </a:p>
              <a:p>
                <a:pPr algn="ctr"/>
                <a:r>
                  <a:rPr lang="en-US" sz="1600" dirty="0">
                    <a:latin typeface="Gill Sans"/>
                  </a:rPr>
                  <a:t>Tracks state of</a:t>
                </a:r>
                <a:br>
                  <a:rPr lang="en-US" sz="1600" dirty="0">
                    <a:latin typeface="Gill Sans"/>
                  </a:rPr>
                </a:br>
                <a:r>
                  <a:rPr lang="en-US" sz="1600" dirty="0" err="1">
                    <a:latin typeface="Gill Sans"/>
                  </a:rPr>
                  <a:t>BlockChain</a:t>
                </a:r>
                <a:endParaRPr lang="en-US" sz="1600" dirty="0">
                  <a:latin typeface="Gill Sans"/>
                </a:endParaRPr>
              </a:p>
            </p:txBody>
          </p:sp>
        </p:grpSp>
        <p:grpSp>
          <p:nvGrpSpPr>
            <p:cNvPr id="303" name="Group 302"/>
            <p:cNvGrpSpPr/>
            <p:nvPr/>
          </p:nvGrpSpPr>
          <p:grpSpPr>
            <a:xfrm>
              <a:off x="6749557" y="978219"/>
              <a:ext cx="2209800" cy="1609924"/>
              <a:chOff x="588498" y="2392893"/>
              <a:chExt cx="2209800" cy="1609924"/>
            </a:xfrm>
          </p:grpSpPr>
          <p:grpSp>
            <p:nvGrpSpPr>
              <p:cNvPr id="304" name="Group 303"/>
              <p:cNvGrpSpPr/>
              <p:nvPr/>
            </p:nvGrpSpPr>
            <p:grpSpPr>
              <a:xfrm>
                <a:off x="588498" y="3320472"/>
                <a:ext cx="2209800" cy="682345"/>
                <a:chOff x="533400" y="1981939"/>
                <a:chExt cx="4267200" cy="1375777"/>
              </a:xfrm>
            </p:grpSpPr>
            <p:sp>
              <p:nvSpPr>
                <p:cNvPr id="306" name="Rounded Rectangle 305"/>
                <p:cNvSpPr/>
                <p:nvPr/>
              </p:nvSpPr>
              <p:spPr bwMode="auto">
                <a:xfrm>
                  <a:off x="533400" y="1981939"/>
                  <a:ext cx="4267200" cy="1375777"/>
                </a:xfrm>
                <a:prstGeom prst="roundRect">
                  <a:avLst/>
                </a:prstGeom>
                <a:solidFill>
                  <a:schemeClr val="accent1">
                    <a:lumMod val="20000"/>
                    <a:lumOff val="80000"/>
                  </a:schemeClr>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700">
                    <a:latin typeface="Comic Sans MS" pitchFamily="66" charset="0"/>
                  </a:endParaRPr>
                </a:p>
              </p:txBody>
            </p:sp>
            <p:sp>
              <p:nvSpPr>
                <p:cNvPr id="307" name="Rounded Rectangle 306"/>
                <p:cNvSpPr/>
                <p:nvPr/>
              </p:nvSpPr>
              <p:spPr>
                <a:xfrm>
                  <a:off x="838293" y="2397428"/>
                  <a:ext cx="458249" cy="296039"/>
                </a:xfrm>
                <a:prstGeom prst="round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308" name="Right Arrow 307"/>
                <p:cNvSpPr/>
                <p:nvPr/>
              </p:nvSpPr>
              <p:spPr>
                <a:xfrm rot="10800000">
                  <a:off x="1254725" y="2435398"/>
                  <a:ext cx="393495" cy="2200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309" name="Rounded Rectangle 308"/>
                <p:cNvSpPr/>
                <p:nvPr/>
              </p:nvSpPr>
              <p:spPr>
                <a:xfrm>
                  <a:off x="1624096"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310" name="Rounded Rectangle 309"/>
                <p:cNvSpPr/>
                <p:nvPr/>
              </p:nvSpPr>
              <p:spPr>
                <a:xfrm>
                  <a:off x="2435624"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311" name="Right Arrow 310"/>
                <p:cNvSpPr/>
                <p:nvPr/>
              </p:nvSpPr>
              <p:spPr>
                <a:xfrm rot="10800000">
                  <a:off x="2040529" y="2446797"/>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312" name="Right Arrow 311"/>
                <p:cNvSpPr/>
                <p:nvPr/>
              </p:nvSpPr>
              <p:spPr>
                <a:xfrm rot="9513157">
                  <a:off x="2793597" y="2265827"/>
                  <a:ext cx="779426" cy="219257"/>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313" name="Right Arrow 312"/>
                <p:cNvSpPr/>
                <p:nvPr/>
              </p:nvSpPr>
              <p:spPr>
                <a:xfrm rot="11515972">
                  <a:off x="2823098" y="2637936"/>
                  <a:ext cx="1057676" cy="23491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314" name="Rounded Rectangle 313"/>
                <p:cNvSpPr/>
                <p:nvPr/>
              </p:nvSpPr>
              <p:spPr>
                <a:xfrm>
                  <a:off x="3211410" y="2151721"/>
                  <a:ext cx="458249" cy="296039"/>
                </a:xfrm>
                <a:prstGeom prst="roundRect">
                  <a:avLst/>
                </a:prstGeom>
                <a:pattFill prst="wdDnDiag">
                  <a:fgClr>
                    <a:schemeClr val="accent2"/>
                  </a:fgClr>
                  <a:bgClr>
                    <a:schemeClr val="bg1"/>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315" name="Rounded Rectangle 314"/>
                <p:cNvSpPr/>
                <p:nvPr/>
              </p:nvSpPr>
              <p:spPr>
                <a:xfrm>
                  <a:off x="3810000" y="2743200"/>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316" name="TextBox 315"/>
                <p:cNvSpPr txBox="1"/>
                <p:nvPr/>
              </p:nvSpPr>
              <p:spPr>
                <a:xfrm>
                  <a:off x="2681095" y="2954355"/>
                  <a:ext cx="1099506" cy="403361"/>
                </a:xfrm>
                <a:prstGeom prst="rect">
                  <a:avLst/>
                </a:prstGeom>
                <a:noFill/>
              </p:spPr>
              <p:txBody>
                <a:bodyPr wrap="none" rtlCol="0">
                  <a:spAutoFit/>
                </a:bodyPr>
                <a:lstStyle/>
                <a:p>
                  <a:pPr algn="ctr"/>
                  <a:r>
                    <a:rPr lang="en-US" sz="700" dirty="0">
                      <a:solidFill>
                        <a:prstClr val="black"/>
                      </a:solidFill>
                    </a:rPr>
                    <a:t>Hash </a:t>
                  </a:r>
                  <a:r>
                    <a:rPr lang="en-US" sz="700" dirty="0" err="1">
                      <a:solidFill>
                        <a:prstClr val="black"/>
                      </a:solidFill>
                    </a:rPr>
                    <a:t>Ptr</a:t>
                  </a:r>
                  <a:endParaRPr lang="en-US" sz="700" dirty="0">
                    <a:solidFill>
                      <a:prstClr val="black"/>
                    </a:solidFill>
                  </a:endParaRPr>
                </a:p>
              </p:txBody>
            </p:sp>
            <p:cxnSp>
              <p:nvCxnSpPr>
                <p:cNvPr id="317" name="Straight Arrow Connector 316"/>
                <p:cNvCxnSpPr/>
                <p:nvPr/>
              </p:nvCxnSpPr>
              <p:spPr>
                <a:xfrm flipV="1">
                  <a:off x="3253979" y="2865330"/>
                  <a:ext cx="195869" cy="1967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8" name="TextBox 317"/>
                <p:cNvSpPr txBox="1"/>
                <p:nvPr/>
              </p:nvSpPr>
              <p:spPr>
                <a:xfrm>
                  <a:off x="683024" y="2653180"/>
                  <a:ext cx="783768" cy="620555"/>
                </a:xfrm>
                <a:prstGeom prst="rect">
                  <a:avLst/>
                </a:prstGeom>
                <a:noFill/>
              </p:spPr>
              <p:txBody>
                <a:bodyPr wrap="none" rtlCol="0">
                  <a:spAutoFit/>
                </a:bodyPr>
                <a:lstStyle/>
                <a:p>
                  <a:pPr algn="ctr"/>
                  <a:r>
                    <a:rPr lang="en-US" sz="700" dirty="0">
                      <a:solidFill>
                        <a:prstClr val="black"/>
                      </a:solidFill>
                    </a:rPr>
                    <a:t>Root</a:t>
                  </a:r>
                </a:p>
                <a:p>
                  <a:pPr algn="ctr"/>
                  <a:r>
                    <a:rPr lang="en-US" sz="700" dirty="0">
                      <a:solidFill>
                        <a:prstClr val="black"/>
                      </a:solidFill>
                    </a:rPr>
                    <a:t>Block</a:t>
                  </a:r>
                </a:p>
              </p:txBody>
            </p:sp>
            <p:sp>
              <p:nvSpPr>
                <p:cNvPr id="319" name="Right Arrow 318"/>
                <p:cNvSpPr/>
                <p:nvPr/>
              </p:nvSpPr>
              <p:spPr>
                <a:xfrm rot="10800000">
                  <a:off x="3582376" y="2201090"/>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320" name="Rounded Rectangle 319"/>
                <p:cNvSpPr/>
                <p:nvPr/>
              </p:nvSpPr>
              <p:spPr>
                <a:xfrm>
                  <a:off x="3937937" y="2151721"/>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grpSp>
          <p:sp>
            <p:nvSpPr>
              <p:cNvPr id="305" name="Rectangle 304"/>
              <p:cNvSpPr/>
              <p:nvPr/>
            </p:nvSpPr>
            <p:spPr bwMode="auto">
              <a:xfrm>
                <a:off x="808934" y="2392893"/>
                <a:ext cx="1734819" cy="890092"/>
              </a:xfrm>
              <a:prstGeom prst="rect">
                <a:avLst/>
              </a:prstGeom>
              <a:solidFill>
                <a:srgbClr val="FFFF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1600" dirty="0">
                    <a:latin typeface="Gill Sans"/>
                  </a:rPr>
                  <a:t>Observer:</a:t>
                </a:r>
              </a:p>
              <a:p>
                <a:pPr algn="ctr"/>
                <a:r>
                  <a:rPr lang="en-US" sz="1600" dirty="0">
                    <a:latin typeface="Gill Sans"/>
                  </a:rPr>
                  <a:t>Tracks state of</a:t>
                </a:r>
                <a:br>
                  <a:rPr lang="en-US" sz="1600" dirty="0">
                    <a:latin typeface="Gill Sans"/>
                  </a:rPr>
                </a:br>
                <a:r>
                  <a:rPr lang="en-US" sz="1600" dirty="0" err="1">
                    <a:latin typeface="Gill Sans"/>
                  </a:rPr>
                  <a:t>BlockChain</a:t>
                </a:r>
                <a:endParaRPr lang="en-US" sz="1600" dirty="0">
                  <a:latin typeface="Gill Sans"/>
                </a:endParaRPr>
              </a:p>
            </p:txBody>
          </p:sp>
        </p:grpSp>
        <p:grpSp>
          <p:nvGrpSpPr>
            <p:cNvPr id="321" name="Group 320"/>
            <p:cNvGrpSpPr/>
            <p:nvPr/>
          </p:nvGrpSpPr>
          <p:grpSpPr>
            <a:xfrm>
              <a:off x="6901957" y="1130619"/>
              <a:ext cx="2209800" cy="1609924"/>
              <a:chOff x="588498" y="2392893"/>
              <a:chExt cx="2209800" cy="1609924"/>
            </a:xfrm>
          </p:grpSpPr>
          <p:grpSp>
            <p:nvGrpSpPr>
              <p:cNvPr id="322" name="Group 321"/>
              <p:cNvGrpSpPr/>
              <p:nvPr/>
            </p:nvGrpSpPr>
            <p:grpSpPr>
              <a:xfrm>
                <a:off x="588498" y="3320472"/>
                <a:ext cx="2209800" cy="682345"/>
                <a:chOff x="533400" y="1981939"/>
                <a:chExt cx="4267200" cy="1375777"/>
              </a:xfrm>
            </p:grpSpPr>
            <p:sp>
              <p:nvSpPr>
                <p:cNvPr id="324" name="Rounded Rectangle 323"/>
                <p:cNvSpPr/>
                <p:nvPr/>
              </p:nvSpPr>
              <p:spPr bwMode="auto">
                <a:xfrm>
                  <a:off x="533400" y="1981939"/>
                  <a:ext cx="4267200" cy="1375777"/>
                </a:xfrm>
                <a:prstGeom prst="roundRect">
                  <a:avLst/>
                </a:prstGeom>
                <a:solidFill>
                  <a:schemeClr val="accent1">
                    <a:lumMod val="20000"/>
                    <a:lumOff val="80000"/>
                  </a:schemeClr>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sz="700">
                    <a:latin typeface="Comic Sans MS" pitchFamily="66" charset="0"/>
                  </a:endParaRPr>
                </a:p>
              </p:txBody>
            </p:sp>
            <p:sp>
              <p:nvSpPr>
                <p:cNvPr id="325" name="Rounded Rectangle 324"/>
                <p:cNvSpPr/>
                <p:nvPr/>
              </p:nvSpPr>
              <p:spPr>
                <a:xfrm>
                  <a:off x="838293" y="2397428"/>
                  <a:ext cx="458249" cy="296039"/>
                </a:xfrm>
                <a:prstGeom prst="round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326" name="Right Arrow 325"/>
                <p:cNvSpPr/>
                <p:nvPr/>
              </p:nvSpPr>
              <p:spPr>
                <a:xfrm rot="10800000">
                  <a:off x="1254725" y="2435398"/>
                  <a:ext cx="393495" cy="2200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327" name="Rounded Rectangle 326"/>
                <p:cNvSpPr/>
                <p:nvPr/>
              </p:nvSpPr>
              <p:spPr>
                <a:xfrm>
                  <a:off x="1624096"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328" name="Rounded Rectangle 327"/>
                <p:cNvSpPr/>
                <p:nvPr/>
              </p:nvSpPr>
              <p:spPr>
                <a:xfrm>
                  <a:off x="2435624" y="2397428"/>
                  <a:ext cx="458249" cy="296039"/>
                </a:xfrm>
                <a:prstGeom prst="round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329" name="Right Arrow 328"/>
                <p:cNvSpPr/>
                <p:nvPr/>
              </p:nvSpPr>
              <p:spPr>
                <a:xfrm rot="10800000">
                  <a:off x="2040529" y="2446797"/>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330" name="Right Arrow 329"/>
                <p:cNvSpPr/>
                <p:nvPr/>
              </p:nvSpPr>
              <p:spPr>
                <a:xfrm rot="9513157">
                  <a:off x="2793597" y="2265827"/>
                  <a:ext cx="779426" cy="219257"/>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331" name="Right Arrow 330"/>
                <p:cNvSpPr/>
                <p:nvPr/>
              </p:nvSpPr>
              <p:spPr>
                <a:xfrm rot="11515972">
                  <a:off x="2823098" y="2637936"/>
                  <a:ext cx="1057676" cy="23491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332" name="Rounded Rectangle 331"/>
                <p:cNvSpPr/>
                <p:nvPr/>
              </p:nvSpPr>
              <p:spPr>
                <a:xfrm>
                  <a:off x="3211410" y="2151721"/>
                  <a:ext cx="458249" cy="296039"/>
                </a:xfrm>
                <a:prstGeom prst="roundRect">
                  <a:avLst/>
                </a:prstGeom>
                <a:pattFill prst="wdDnDiag">
                  <a:fgClr>
                    <a:schemeClr val="accent2"/>
                  </a:fgClr>
                  <a:bgClr>
                    <a:schemeClr val="bg1"/>
                  </a:bgClr>
                </a:patt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333" name="Rounded Rectangle 332"/>
                <p:cNvSpPr/>
                <p:nvPr/>
              </p:nvSpPr>
              <p:spPr>
                <a:xfrm>
                  <a:off x="3810000" y="2743200"/>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334" name="TextBox 333"/>
                <p:cNvSpPr txBox="1"/>
                <p:nvPr/>
              </p:nvSpPr>
              <p:spPr>
                <a:xfrm>
                  <a:off x="2681095" y="2954355"/>
                  <a:ext cx="1099506" cy="403361"/>
                </a:xfrm>
                <a:prstGeom prst="rect">
                  <a:avLst/>
                </a:prstGeom>
                <a:noFill/>
              </p:spPr>
              <p:txBody>
                <a:bodyPr wrap="none" rtlCol="0">
                  <a:spAutoFit/>
                </a:bodyPr>
                <a:lstStyle/>
                <a:p>
                  <a:pPr algn="ctr"/>
                  <a:r>
                    <a:rPr lang="en-US" sz="700" dirty="0">
                      <a:solidFill>
                        <a:prstClr val="black"/>
                      </a:solidFill>
                    </a:rPr>
                    <a:t>Hash </a:t>
                  </a:r>
                  <a:r>
                    <a:rPr lang="en-US" sz="700" dirty="0" err="1">
                      <a:solidFill>
                        <a:prstClr val="black"/>
                      </a:solidFill>
                    </a:rPr>
                    <a:t>Ptr</a:t>
                  </a:r>
                  <a:endParaRPr lang="en-US" sz="700" dirty="0">
                    <a:solidFill>
                      <a:prstClr val="black"/>
                    </a:solidFill>
                  </a:endParaRPr>
                </a:p>
              </p:txBody>
            </p:sp>
            <p:cxnSp>
              <p:nvCxnSpPr>
                <p:cNvPr id="335" name="Straight Arrow Connector 334"/>
                <p:cNvCxnSpPr/>
                <p:nvPr/>
              </p:nvCxnSpPr>
              <p:spPr>
                <a:xfrm flipV="1">
                  <a:off x="3253979" y="2865330"/>
                  <a:ext cx="195869" cy="1967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6" name="TextBox 335"/>
                <p:cNvSpPr txBox="1"/>
                <p:nvPr/>
              </p:nvSpPr>
              <p:spPr>
                <a:xfrm>
                  <a:off x="683024" y="2653180"/>
                  <a:ext cx="783768" cy="620555"/>
                </a:xfrm>
                <a:prstGeom prst="rect">
                  <a:avLst/>
                </a:prstGeom>
                <a:noFill/>
              </p:spPr>
              <p:txBody>
                <a:bodyPr wrap="none" rtlCol="0">
                  <a:spAutoFit/>
                </a:bodyPr>
                <a:lstStyle/>
                <a:p>
                  <a:pPr algn="ctr"/>
                  <a:r>
                    <a:rPr lang="en-US" sz="700" dirty="0">
                      <a:solidFill>
                        <a:prstClr val="black"/>
                      </a:solidFill>
                    </a:rPr>
                    <a:t>Root</a:t>
                  </a:r>
                </a:p>
                <a:p>
                  <a:pPr algn="ctr"/>
                  <a:r>
                    <a:rPr lang="en-US" sz="700" dirty="0">
                      <a:solidFill>
                        <a:prstClr val="black"/>
                      </a:solidFill>
                    </a:rPr>
                    <a:t>Block</a:t>
                  </a:r>
                </a:p>
              </p:txBody>
            </p:sp>
            <p:sp>
              <p:nvSpPr>
                <p:cNvPr id="337" name="Right Arrow 336"/>
                <p:cNvSpPr/>
                <p:nvPr/>
              </p:nvSpPr>
              <p:spPr>
                <a:xfrm rot="10800000">
                  <a:off x="3582376" y="2201090"/>
                  <a:ext cx="395093" cy="197299"/>
                </a:xfrm>
                <a:prstGeom prst="rightArrow">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sp>
              <p:nvSpPr>
                <p:cNvPr id="338" name="Rounded Rectangle 337"/>
                <p:cNvSpPr/>
                <p:nvPr/>
              </p:nvSpPr>
              <p:spPr>
                <a:xfrm>
                  <a:off x="3937937" y="2151721"/>
                  <a:ext cx="458249" cy="296039"/>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500">
                    <a:solidFill>
                      <a:prstClr val="black"/>
                    </a:solidFill>
                  </a:endParaRPr>
                </a:p>
              </p:txBody>
            </p:sp>
          </p:grpSp>
          <p:sp>
            <p:nvSpPr>
              <p:cNvPr id="323" name="Rectangle 322"/>
              <p:cNvSpPr/>
              <p:nvPr/>
            </p:nvSpPr>
            <p:spPr bwMode="auto">
              <a:xfrm>
                <a:off x="808934" y="2392893"/>
                <a:ext cx="1734819" cy="890092"/>
              </a:xfrm>
              <a:prstGeom prst="rect">
                <a:avLst/>
              </a:prstGeom>
              <a:solidFill>
                <a:srgbClr val="FFFF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1600" dirty="0">
                    <a:latin typeface="Gill Sans"/>
                  </a:rPr>
                  <a:t>Observer:</a:t>
                </a:r>
              </a:p>
              <a:p>
                <a:pPr algn="ctr"/>
                <a:r>
                  <a:rPr lang="en-US" sz="1600" dirty="0">
                    <a:latin typeface="Gill Sans"/>
                  </a:rPr>
                  <a:t>Tracks state of</a:t>
                </a:r>
                <a:br>
                  <a:rPr lang="en-US" sz="1600" dirty="0">
                    <a:latin typeface="Gill Sans"/>
                  </a:rPr>
                </a:br>
                <a:r>
                  <a:rPr lang="en-US" sz="1600" dirty="0" err="1">
                    <a:latin typeface="Gill Sans"/>
                  </a:rPr>
                  <a:t>BlockChain</a:t>
                </a:r>
                <a:endParaRPr lang="en-US" sz="1600" dirty="0">
                  <a:latin typeface="Gill Sans"/>
                </a:endParaRPr>
              </a:p>
            </p:txBody>
          </p:sp>
        </p:grpSp>
      </p:grpSp>
      <p:sp>
        <p:nvSpPr>
          <p:cNvPr id="344" name="Down Arrow 343"/>
          <p:cNvSpPr/>
          <p:nvPr/>
        </p:nvSpPr>
        <p:spPr bwMode="auto">
          <a:xfrm>
            <a:off x="2462768" y="2108719"/>
            <a:ext cx="339159" cy="499107"/>
          </a:xfrm>
          <a:prstGeom prst="downArrow">
            <a:avLst/>
          </a:prstGeom>
          <a:solidFill>
            <a:schemeClr val="accent1">
              <a:lumMod val="60000"/>
              <a:lumOff val="40000"/>
            </a:schemeClr>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Comic Sans MS" pitchFamily="66" charset="0"/>
            </a:endParaRPr>
          </a:p>
        </p:txBody>
      </p:sp>
      <p:sp>
        <p:nvSpPr>
          <p:cNvPr id="345" name="Down Arrow 344"/>
          <p:cNvSpPr/>
          <p:nvPr/>
        </p:nvSpPr>
        <p:spPr bwMode="auto">
          <a:xfrm rot="6161706">
            <a:off x="5973982" y="2496863"/>
            <a:ext cx="408816" cy="3627153"/>
          </a:xfrm>
          <a:prstGeom prst="downArrow">
            <a:avLst/>
          </a:prstGeom>
          <a:solidFill>
            <a:schemeClr val="accent1">
              <a:lumMod val="60000"/>
              <a:lumOff val="40000"/>
            </a:schemeClr>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Comic Sans MS" pitchFamily="66" charset="0"/>
            </a:endParaRPr>
          </a:p>
        </p:txBody>
      </p:sp>
      <p:sp>
        <p:nvSpPr>
          <p:cNvPr id="346" name="Down Arrow 345"/>
          <p:cNvSpPr/>
          <p:nvPr/>
        </p:nvSpPr>
        <p:spPr bwMode="auto">
          <a:xfrm rot="3157062">
            <a:off x="4861736" y="1890345"/>
            <a:ext cx="339159" cy="1775790"/>
          </a:xfrm>
          <a:prstGeom prst="downArrow">
            <a:avLst/>
          </a:prstGeom>
          <a:solidFill>
            <a:schemeClr val="accent1">
              <a:lumMod val="60000"/>
              <a:lumOff val="40000"/>
            </a:schemeClr>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Comic Sans MS" pitchFamily="66" charset="0"/>
            </a:endParaRPr>
          </a:p>
        </p:txBody>
      </p:sp>
      <p:sp>
        <p:nvSpPr>
          <p:cNvPr id="347" name="Down Arrow 346"/>
          <p:cNvSpPr/>
          <p:nvPr/>
        </p:nvSpPr>
        <p:spPr bwMode="auto">
          <a:xfrm rot="10800000">
            <a:off x="8888159" y="2489172"/>
            <a:ext cx="339159" cy="725821"/>
          </a:xfrm>
          <a:prstGeom prst="downArrow">
            <a:avLst/>
          </a:prstGeom>
          <a:solidFill>
            <a:schemeClr val="accent1">
              <a:lumMod val="60000"/>
              <a:lumOff val="40000"/>
            </a:schemeClr>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Comic Sans MS" pitchFamily="66" charset="0"/>
            </a:endParaRPr>
          </a:p>
        </p:txBody>
      </p:sp>
      <p:grpSp>
        <p:nvGrpSpPr>
          <p:cNvPr id="24" name="Group 23"/>
          <p:cNvGrpSpPr/>
          <p:nvPr/>
        </p:nvGrpSpPr>
        <p:grpSpPr>
          <a:xfrm>
            <a:off x="3396079" y="1780597"/>
            <a:ext cx="4841248" cy="2648681"/>
            <a:chOff x="1849339" y="2088624"/>
            <a:chExt cx="4841248" cy="2648681"/>
          </a:xfrm>
        </p:grpSpPr>
        <p:sp>
          <p:nvSpPr>
            <p:cNvPr id="7" name="Up-Down Arrow 6"/>
            <p:cNvSpPr/>
            <p:nvPr/>
          </p:nvSpPr>
          <p:spPr bwMode="auto">
            <a:xfrm rot="18005100">
              <a:off x="4034490" y="1305414"/>
              <a:ext cx="470945" cy="4841248"/>
            </a:xfrm>
            <a:prstGeom prst="upDownArrow">
              <a:avLst/>
            </a:prstGeom>
            <a:solidFill>
              <a:schemeClr val="accent1">
                <a:lumMod val="60000"/>
                <a:lumOff val="40000"/>
              </a:schemeClr>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Comic Sans MS" pitchFamily="66" charset="0"/>
              </a:endParaRPr>
            </a:p>
          </p:txBody>
        </p:sp>
        <p:sp>
          <p:nvSpPr>
            <p:cNvPr id="275" name="Up-Down Arrow 274"/>
            <p:cNvSpPr/>
            <p:nvPr/>
          </p:nvSpPr>
          <p:spPr bwMode="auto">
            <a:xfrm rot="20198877">
              <a:off x="5791645" y="2601442"/>
              <a:ext cx="432987" cy="2135863"/>
            </a:xfrm>
            <a:prstGeom prst="upDownArrow">
              <a:avLst/>
            </a:prstGeom>
            <a:solidFill>
              <a:schemeClr val="accent1">
                <a:lumMod val="60000"/>
                <a:lumOff val="40000"/>
              </a:schemeClr>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Comic Sans MS" pitchFamily="66" charset="0"/>
              </a:endParaRPr>
            </a:p>
          </p:txBody>
        </p:sp>
        <p:sp>
          <p:nvSpPr>
            <p:cNvPr id="278" name="Up-Down Arrow 277"/>
            <p:cNvSpPr/>
            <p:nvPr/>
          </p:nvSpPr>
          <p:spPr bwMode="auto">
            <a:xfrm rot="5562560">
              <a:off x="3028868" y="1355780"/>
              <a:ext cx="407187" cy="1872875"/>
            </a:xfrm>
            <a:prstGeom prst="upDownArrow">
              <a:avLst/>
            </a:prstGeom>
            <a:solidFill>
              <a:schemeClr val="accent1">
                <a:lumMod val="60000"/>
                <a:lumOff val="40000"/>
              </a:schemeClr>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Comic Sans MS" pitchFamily="66" charset="0"/>
              </a:endParaRPr>
            </a:p>
          </p:txBody>
        </p:sp>
      </p:grpSp>
    </p:spTree>
    <p:extLst>
      <p:ext uri="{BB962C8B-B14F-4D97-AF65-F5344CB8AC3E}">
        <p14:creationId xmlns:p14="http://schemas.microsoft.com/office/powerpoint/2010/main" val="693355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27"/>
                                        </p:tgtEl>
                                        <p:attrNameLst>
                                          <p:attrName>style.visibility</p:attrName>
                                        </p:attrNameLst>
                                      </p:cBhvr>
                                      <p:to>
                                        <p:strVal val="visible"/>
                                      </p:to>
                                    </p:set>
                                    <p:anim calcmode="lin" valueType="num">
                                      <p:cBhvr>
                                        <p:cTn id="13" dur="500" fill="hold"/>
                                        <p:tgtEl>
                                          <p:spTgt spid="127"/>
                                        </p:tgtEl>
                                        <p:attrNameLst>
                                          <p:attrName>ppt_w</p:attrName>
                                        </p:attrNameLst>
                                      </p:cBhvr>
                                      <p:tavLst>
                                        <p:tav tm="0">
                                          <p:val>
                                            <p:fltVal val="0"/>
                                          </p:val>
                                        </p:tav>
                                        <p:tav tm="100000">
                                          <p:val>
                                            <p:strVal val="#ppt_w"/>
                                          </p:val>
                                        </p:tav>
                                      </p:tavLst>
                                    </p:anim>
                                    <p:anim calcmode="lin" valueType="num">
                                      <p:cBhvr>
                                        <p:cTn id="14" dur="500" fill="hold"/>
                                        <p:tgtEl>
                                          <p:spTgt spid="127"/>
                                        </p:tgtEl>
                                        <p:attrNameLst>
                                          <p:attrName>ppt_h</p:attrName>
                                        </p:attrNameLst>
                                      </p:cBhvr>
                                      <p:tavLst>
                                        <p:tav tm="0">
                                          <p:val>
                                            <p:fltVal val="0"/>
                                          </p:val>
                                        </p:tav>
                                        <p:tav tm="100000">
                                          <p:val>
                                            <p:strVal val="#ppt_h"/>
                                          </p:val>
                                        </p:tav>
                                      </p:tavLst>
                                    </p:anim>
                                    <p:animEffect transition="in" filter="fade">
                                      <p:cBhvr>
                                        <p:cTn id="15" dur="500"/>
                                        <p:tgtEl>
                                          <p:spTgt spid="12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6"/>
                                        </p:tgtEl>
                                        <p:attrNameLst>
                                          <p:attrName>style.visibility</p:attrName>
                                        </p:attrNameLst>
                                      </p:cBhvr>
                                      <p:to>
                                        <p:strVal val="visible"/>
                                      </p:to>
                                    </p:set>
                                    <p:anim calcmode="lin" valueType="num">
                                      <p:cBhvr>
                                        <p:cTn id="19" dur="500" fill="hold"/>
                                        <p:tgtEl>
                                          <p:spTgt spid="146"/>
                                        </p:tgtEl>
                                        <p:attrNameLst>
                                          <p:attrName>ppt_w</p:attrName>
                                        </p:attrNameLst>
                                      </p:cBhvr>
                                      <p:tavLst>
                                        <p:tav tm="0">
                                          <p:val>
                                            <p:fltVal val="0"/>
                                          </p:val>
                                        </p:tav>
                                        <p:tav tm="100000">
                                          <p:val>
                                            <p:strVal val="#ppt_w"/>
                                          </p:val>
                                        </p:tav>
                                      </p:tavLst>
                                    </p:anim>
                                    <p:anim calcmode="lin" valueType="num">
                                      <p:cBhvr>
                                        <p:cTn id="20" dur="500" fill="hold"/>
                                        <p:tgtEl>
                                          <p:spTgt spid="146"/>
                                        </p:tgtEl>
                                        <p:attrNameLst>
                                          <p:attrName>ppt_h</p:attrName>
                                        </p:attrNameLst>
                                      </p:cBhvr>
                                      <p:tavLst>
                                        <p:tav tm="0">
                                          <p:val>
                                            <p:fltVal val="0"/>
                                          </p:val>
                                        </p:tav>
                                        <p:tav tm="100000">
                                          <p:val>
                                            <p:strVal val="#ppt_h"/>
                                          </p:val>
                                        </p:tav>
                                      </p:tavLst>
                                    </p:anim>
                                    <p:animEffect transition="in" filter="fade">
                                      <p:cBhvr>
                                        <p:cTn id="21" dur="500"/>
                                        <p:tgtEl>
                                          <p:spTgt spid="14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right)">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40"/>
                                        </p:tgtEl>
                                        <p:attrNameLst>
                                          <p:attrName>style.visibility</p:attrName>
                                        </p:attrNameLst>
                                      </p:cBhvr>
                                      <p:to>
                                        <p:strVal val="visible"/>
                                      </p:to>
                                    </p:set>
                                    <p:animEffect transition="in" filter="wipe(down)">
                                      <p:cBhvr>
                                        <p:cTn id="41" dur="500"/>
                                        <p:tgtEl>
                                          <p:spTgt spid="340"/>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43">
                                            <p:txEl>
                                              <p:pRg st="0" end="0"/>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43">
                                            <p:txEl>
                                              <p:pRg st="1" end="1"/>
                                            </p:txEl>
                                          </p:spTgt>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43">
                                            <p:txEl>
                                              <p:pRg st="2" end="2"/>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43">
                                            <p:txEl>
                                              <p:pRg st="3" end="3"/>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1000"/>
                            </p:stCondLst>
                            <p:childTnLst>
                              <p:par>
                                <p:cTn id="63" presetID="22" presetClass="entr" presetSubtype="1" fill="hold" grpId="0" nodeType="afterEffect">
                                  <p:stCondLst>
                                    <p:cond delay="0"/>
                                  </p:stCondLst>
                                  <p:childTnLst>
                                    <p:set>
                                      <p:cBhvr>
                                        <p:cTn id="64" dur="1" fill="hold">
                                          <p:stCondLst>
                                            <p:cond delay="0"/>
                                          </p:stCondLst>
                                        </p:cTn>
                                        <p:tgtEl>
                                          <p:spTgt spid="344"/>
                                        </p:tgtEl>
                                        <p:attrNameLst>
                                          <p:attrName>style.visibility</p:attrName>
                                        </p:attrNameLst>
                                      </p:cBhvr>
                                      <p:to>
                                        <p:strVal val="visible"/>
                                      </p:to>
                                    </p:set>
                                    <p:animEffect transition="in" filter="wipe(up)">
                                      <p:cBhvr>
                                        <p:cTn id="65" dur="500"/>
                                        <p:tgtEl>
                                          <p:spTgt spid="344"/>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345"/>
                                        </p:tgtEl>
                                        <p:attrNameLst>
                                          <p:attrName>style.visibility</p:attrName>
                                        </p:attrNameLst>
                                      </p:cBhvr>
                                      <p:to>
                                        <p:strVal val="visible"/>
                                      </p:to>
                                    </p:set>
                                    <p:animEffect transition="in" filter="wipe(right)">
                                      <p:cBhvr>
                                        <p:cTn id="68" dur="500"/>
                                        <p:tgtEl>
                                          <p:spTgt spid="345"/>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346"/>
                                        </p:tgtEl>
                                        <p:attrNameLst>
                                          <p:attrName>style.visibility</p:attrName>
                                        </p:attrNameLst>
                                      </p:cBhvr>
                                      <p:to>
                                        <p:strVal val="visible"/>
                                      </p:to>
                                    </p:set>
                                    <p:animEffect transition="in" filter="wipe(up)">
                                      <p:cBhvr>
                                        <p:cTn id="71" dur="500"/>
                                        <p:tgtEl>
                                          <p:spTgt spid="346"/>
                                        </p:tgtEl>
                                      </p:cBhvr>
                                    </p:animEffect>
                                  </p:childTnLst>
                                </p:cTn>
                              </p:par>
                            </p:childTnLst>
                          </p:cTn>
                        </p:par>
                        <p:par>
                          <p:cTn id="72" fill="hold">
                            <p:stCondLst>
                              <p:cond delay="1500"/>
                            </p:stCondLst>
                            <p:childTnLst>
                              <p:par>
                                <p:cTn id="73" presetID="31"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1000" fill="hold"/>
                                        <p:tgtEl>
                                          <p:spTgt spid="22"/>
                                        </p:tgtEl>
                                        <p:attrNameLst>
                                          <p:attrName>ppt_w</p:attrName>
                                        </p:attrNameLst>
                                      </p:cBhvr>
                                      <p:tavLst>
                                        <p:tav tm="0">
                                          <p:val>
                                            <p:fltVal val="0"/>
                                          </p:val>
                                        </p:tav>
                                        <p:tav tm="100000">
                                          <p:val>
                                            <p:strVal val="#ppt_w"/>
                                          </p:val>
                                        </p:tav>
                                      </p:tavLst>
                                    </p:anim>
                                    <p:anim calcmode="lin" valueType="num">
                                      <p:cBhvr>
                                        <p:cTn id="76" dur="1000" fill="hold"/>
                                        <p:tgtEl>
                                          <p:spTgt spid="22"/>
                                        </p:tgtEl>
                                        <p:attrNameLst>
                                          <p:attrName>ppt_h</p:attrName>
                                        </p:attrNameLst>
                                      </p:cBhvr>
                                      <p:tavLst>
                                        <p:tav tm="0">
                                          <p:val>
                                            <p:fltVal val="0"/>
                                          </p:val>
                                        </p:tav>
                                        <p:tav tm="100000">
                                          <p:val>
                                            <p:strVal val="#ppt_h"/>
                                          </p:val>
                                        </p:tav>
                                      </p:tavLst>
                                    </p:anim>
                                    <p:anim calcmode="lin" valueType="num">
                                      <p:cBhvr>
                                        <p:cTn id="77" dur="1000" fill="hold"/>
                                        <p:tgtEl>
                                          <p:spTgt spid="22"/>
                                        </p:tgtEl>
                                        <p:attrNameLst>
                                          <p:attrName>style.rotation</p:attrName>
                                        </p:attrNameLst>
                                      </p:cBhvr>
                                      <p:tavLst>
                                        <p:tav tm="0">
                                          <p:val>
                                            <p:fltVal val="90"/>
                                          </p:val>
                                        </p:tav>
                                        <p:tav tm="100000">
                                          <p:val>
                                            <p:fltVal val="0"/>
                                          </p:val>
                                        </p:tav>
                                      </p:tavLst>
                                    </p:anim>
                                    <p:animEffect transition="in" filter="fade">
                                      <p:cBhvr>
                                        <p:cTn id="78" dur="1000"/>
                                        <p:tgtEl>
                                          <p:spTgt spid="22"/>
                                        </p:tgtEl>
                                      </p:cBhvr>
                                    </p:animEffect>
                                  </p:childTnLst>
                                </p:cTn>
                              </p:par>
                            </p:childTnLst>
                          </p:cTn>
                        </p:par>
                        <p:par>
                          <p:cTn id="79" fill="hold">
                            <p:stCondLst>
                              <p:cond delay="2500"/>
                            </p:stCondLst>
                            <p:childTnLst>
                              <p:par>
                                <p:cTn id="80" presetID="22" presetClass="entr" presetSubtype="4" fill="hold" grpId="0" nodeType="afterEffect">
                                  <p:stCondLst>
                                    <p:cond delay="0"/>
                                  </p:stCondLst>
                                  <p:childTnLst>
                                    <p:set>
                                      <p:cBhvr>
                                        <p:cTn id="81" dur="1" fill="hold">
                                          <p:stCondLst>
                                            <p:cond delay="0"/>
                                          </p:stCondLst>
                                        </p:cTn>
                                        <p:tgtEl>
                                          <p:spTgt spid="347"/>
                                        </p:tgtEl>
                                        <p:attrNameLst>
                                          <p:attrName>style.visibility</p:attrName>
                                        </p:attrNameLst>
                                      </p:cBhvr>
                                      <p:to>
                                        <p:strVal val="visible"/>
                                      </p:to>
                                    </p:set>
                                    <p:animEffect transition="in" filter="wipe(down)">
                                      <p:cBhvr>
                                        <p:cTn id="82" dur="500"/>
                                        <p:tgtEl>
                                          <p:spTgt spid="347"/>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 grpId="0" uiExpand="1" build="p"/>
      <p:bldP spid="20" grpId="0"/>
      <p:bldP spid="344" grpId="0" animBg="1"/>
      <p:bldP spid="345" grpId="0" animBg="1"/>
      <p:bldP spid="346" grpId="0" animBg="1"/>
      <p:bldP spid="34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A7C6C-BC3D-0848-A5F0-9AE9173FCA09}"/>
              </a:ext>
            </a:extLst>
          </p:cNvPr>
          <p:cNvSpPr>
            <a:spLocks noGrp="1"/>
          </p:cNvSpPr>
          <p:nvPr>
            <p:ph type="title"/>
          </p:nvPr>
        </p:nvSpPr>
        <p:spPr/>
        <p:txBody>
          <a:bodyPr/>
          <a:lstStyle/>
          <a:p>
            <a:r>
              <a:rPr lang="en-US" dirty="0" smtClean="0"/>
              <a:t>Summary (1/3) </a:t>
            </a:r>
            <a:endParaRPr lang="en-US" dirty="0"/>
          </a:p>
        </p:txBody>
      </p:sp>
      <p:sp>
        <p:nvSpPr>
          <p:cNvPr id="3" name="Content Placeholder 2">
            <a:extLst>
              <a:ext uri="{FF2B5EF4-FFF2-40B4-BE49-F238E27FC236}">
                <a16:creationId xmlns:a16="http://schemas.microsoft.com/office/drawing/2014/main" id="{DB8B3605-5A73-134D-8E8D-D25B52AACF32}"/>
              </a:ext>
            </a:extLst>
          </p:cNvPr>
          <p:cNvSpPr>
            <a:spLocks noGrp="1"/>
          </p:cNvSpPr>
          <p:nvPr>
            <p:ph idx="1"/>
          </p:nvPr>
        </p:nvSpPr>
        <p:spPr>
          <a:xfrm>
            <a:off x="533400" y="838200"/>
            <a:ext cx="10972800" cy="5943600"/>
          </a:xfrm>
        </p:spPr>
        <p:txBody>
          <a:bodyPr>
            <a:normAutofit/>
          </a:bodyPr>
          <a:lstStyle/>
          <a:p>
            <a:r>
              <a:rPr lang="en-US" dirty="0" smtClean="0"/>
              <a:t>Copy-on-write </a:t>
            </a:r>
            <a:r>
              <a:rPr lang="en-US" dirty="0"/>
              <a:t>provides richer function (versions) with much simpler recovery</a:t>
            </a:r>
          </a:p>
          <a:p>
            <a:pPr lvl="1"/>
            <a:r>
              <a:rPr lang="en-US" dirty="0"/>
              <a:t>Little performance impact since sequential write to storage device is nearly free</a:t>
            </a:r>
          </a:p>
          <a:p>
            <a:r>
              <a:rPr lang="en-US" dirty="0" smtClean="0"/>
              <a:t>Transactions </a:t>
            </a:r>
            <a:r>
              <a:rPr lang="en-US" dirty="0"/>
              <a:t>over a log provide a general solution</a:t>
            </a:r>
          </a:p>
          <a:p>
            <a:pPr lvl="1"/>
            <a:r>
              <a:rPr lang="en-US" altLang="ko-KR" dirty="0" err="1">
                <a:ea typeface="굴림" panose="020B0600000101010101" pitchFamily="34" charset="-127"/>
              </a:rPr>
              <a:t>Journaled</a:t>
            </a:r>
            <a:r>
              <a:rPr lang="en-US" altLang="ko-KR" dirty="0">
                <a:ea typeface="굴림" panose="020B0600000101010101" pitchFamily="34" charset="-127"/>
              </a:rPr>
              <a:t> file systems such as ext3, NTFS </a:t>
            </a:r>
            <a:endParaRPr lang="en-US" altLang="ko-KR" dirty="0" smtClean="0">
              <a:ea typeface="굴림" panose="020B0600000101010101" pitchFamily="34" charset="-127"/>
            </a:endParaRPr>
          </a:p>
          <a:p>
            <a:pPr lvl="1"/>
            <a:r>
              <a:rPr lang="en-US" dirty="0" smtClean="0"/>
              <a:t>Commit </a:t>
            </a:r>
            <a:r>
              <a:rPr lang="en-US" dirty="0"/>
              <a:t>sequence to durable log, then update the disk</a:t>
            </a:r>
          </a:p>
          <a:p>
            <a:pPr lvl="1"/>
            <a:r>
              <a:rPr lang="en-US" dirty="0"/>
              <a:t>Log takes precedence over disk</a:t>
            </a:r>
          </a:p>
          <a:p>
            <a:pPr lvl="1"/>
            <a:r>
              <a:rPr lang="en-US" dirty="0"/>
              <a:t>Replay committed transactions, discard partials</a:t>
            </a:r>
          </a:p>
        </p:txBody>
      </p:sp>
    </p:spTree>
    <p:extLst>
      <p:ext uri="{BB962C8B-B14F-4D97-AF65-F5344CB8AC3E}">
        <p14:creationId xmlns:p14="http://schemas.microsoft.com/office/powerpoint/2010/main" val="24380244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ko-KR" dirty="0" smtClean="0"/>
              <a:t>Summary (2/3)</a:t>
            </a:r>
          </a:p>
        </p:txBody>
      </p:sp>
      <p:sp>
        <p:nvSpPr>
          <p:cNvPr id="979971" name="Rectangle 3"/>
          <p:cNvSpPr>
            <a:spLocks noGrp="1" noChangeArrowheads="1"/>
          </p:cNvSpPr>
          <p:nvPr>
            <p:ph type="body" idx="1"/>
          </p:nvPr>
        </p:nvSpPr>
        <p:spPr>
          <a:xfrm>
            <a:off x="457200" y="914400"/>
            <a:ext cx="10922000" cy="5486400"/>
          </a:xfrm>
        </p:spPr>
        <p:txBody>
          <a:bodyPr>
            <a:normAutofit/>
          </a:bodyPr>
          <a:lstStyle/>
          <a:p>
            <a:r>
              <a:rPr lang="en-US" dirty="0" smtClean="0"/>
              <a:t>A </a:t>
            </a:r>
            <a:r>
              <a:rPr lang="en-US" dirty="0"/>
              <a:t>protocol is </a:t>
            </a:r>
            <a:r>
              <a:rPr lang="en-US" dirty="0">
                <a:solidFill>
                  <a:srgbClr val="FF0000"/>
                </a:solidFill>
              </a:rPr>
              <a:t>an agreement on how to communicate</a:t>
            </a:r>
            <a:r>
              <a:rPr lang="en-US" dirty="0"/>
              <a:t>, including:</a:t>
            </a:r>
          </a:p>
          <a:p>
            <a:pPr lvl="1"/>
            <a:r>
              <a:rPr lang="en-US" dirty="0">
                <a:solidFill>
                  <a:srgbClr val="FF0000"/>
                </a:solidFill>
              </a:rPr>
              <a:t>Syntax:</a:t>
            </a:r>
            <a:r>
              <a:rPr lang="en-US" dirty="0"/>
              <a:t> how a communication is specified &amp; structured</a:t>
            </a:r>
          </a:p>
          <a:p>
            <a:pPr lvl="2"/>
            <a:r>
              <a:rPr lang="en-US" dirty="0"/>
              <a:t>Format, order messages are sent and received</a:t>
            </a:r>
          </a:p>
          <a:p>
            <a:pPr lvl="1"/>
            <a:r>
              <a:rPr lang="en-US" dirty="0">
                <a:solidFill>
                  <a:srgbClr val="FF0000"/>
                </a:solidFill>
              </a:rPr>
              <a:t>Semantics:</a:t>
            </a:r>
            <a:r>
              <a:rPr lang="en-US" dirty="0"/>
              <a:t> what a communication means</a:t>
            </a:r>
          </a:p>
          <a:p>
            <a:pPr lvl="2"/>
            <a:r>
              <a:rPr lang="en-US" dirty="0"/>
              <a:t>Actions taken when transmitting, receiving, or when a timer expires</a:t>
            </a:r>
          </a:p>
          <a:p>
            <a:r>
              <a:rPr lang="en-US" dirty="0" smtClean="0"/>
              <a:t>Consensus </a:t>
            </a:r>
            <a:r>
              <a:rPr lang="en-US" dirty="0"/>
              <a:t>problem</a:t>
            </a:r>
          </a:p>
          <a:p>
            <a:pPr lvl="1"/>
            <a:r>
              <a:rPr lang="en-US" dirty="0"/>
              <a:t>All nodes propose a value</a:t>
            </a:r>
          </a:p>
          <a:p>
            <a:pPr lvl="1"/>
            <a:r>
              <a:rPr lang="en-US" dirty="0"/>
              <a:t>Some nodes might crash and stop responding</a:t>
            </a:r>
          </a:p>
          <a:p>
            <a:pPr lvl="1"/>
            <a:r>
              <a:rPr lang="en-US" dirty="0"/>
              <a:t>Eventually, all remaining nodes decide on the same value from set of proposed </a:t>
            </a:r>
            <a:r>
              <a:rPr lang="en-US" dirty="0" smtClean="0"/>
              <a:t>values</a:t>
            </a:r>
          </a:p>
          <a:p>
            <a:pPr>
              <a:defRPr/>
            </a:pPr>
            <a:r>
              <a:rPr lang="en-US" altLang="ko-KR" dirty="0"/>
              <a:t>Two-phase commit: a form of distributed decision making</a:t>
            </a:r>
          </a:p>
          <a:p>
            <a:pPr lvl="1">
              <a:defRPr/>
            </a:pPr>
            <a:r>
              <a:rPr lang="en-US" altLang="ko-KR" dirty="0"/>
              <a:t>First, make sure everyone guarantees they will commit if asked (prepare)</a:t>
            </a:r>
          </a:p>
          <a:p>
            <a:pPr lvl="1">
              <a:defRPr/>
            </a:pPr>
            <a:r>
              <a:rPr lang="en-US" altLang="ko-KR" dirty="0"/>
              <a:t>Next, ask everyone to commit</a:t>
            </a:r>
          </a:p>
          <a:p>
            <a:endParaRPr lang="en-US" dirty="0"/>
          </a:p>
          <a:p>
            <a:endParaRPr lang="en-US" dirty="0" smtClean="0"/>
          </a:p>
        </p:txBody>
      </p:sp>
    </p:spTree>
    <p:extLst>
      <p:ext uri="{BB962C8B-B14F-4D97-AF65-F5344CB8AC3E}">
        <p14:creationId xmlns:p14="http://schemas.microsoft.com/office/powerpoint/2010/main" val="2666182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99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99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99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99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7997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997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7997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7997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79971">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79971">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79971">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799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9971"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Summary </a:t>
            </a:r>
            <a:r>
              <a:rPr lang="en-US" dirty="0" smtClean="0">
                <a:latin typeface="Helvetica" charset="0"/>
                <a:ea typeface="ＭＳ Ｐゴシック" charset="0"/>
                <a:cs typeface="ＭＳ Ｐゴシック" charset="0"/>
              </a:rPr>
              <a:t>(3/3)</a:t>
            </a:r>
            <a:endParaRPr lang="en-US" dirty="0">
              <a:latin typeface="Helvetica" charset="0"/>
              <a:ea typeface="ＭＳ Ｐゴシック" charset="0"/>
              <a:cs typeface="ＭＳ Ｐゴシック" charset="0"/>
            </a:endParaRPr>
          </a:p>
        </p:txBody>
      </p:sp>
      <p:sp>
        <p:nvSpPr>
          <p:cNvPr id="1321987" name="Rectangle 3"/>
          <p:cNvSpPr>
            <a:spLocks noGrp="1" noChangeArrowheads="1"/>
          </p:cNvSpPr>
          <p:nvPr>
            <p:ph type="body" idx="1"/>
          </p:nvPr>
        </p:nvSpPr>
        <p:spPr>
          <a:xfrm>
            <a:off x="762000" y="838200"/>
            <a:ext cx="10668000" cy="5562600"/>
          </a:xfrm>
        </p:spPr>
        <p:txBody>
          <a:bodyPr>
            <a:normAutofit/>
          </a:bodyPr>
          <a:lstStyle/>
          <a:p>
            <a:pPr>
              <a:defRPr/>
            </a:pPr>
            <a:r>
              <a:rPr lang="en-US" altLang="ko-KR" dirty="0" smtClean="0">
                <a:solidFill>
                  <a:srgbClr val="FF0000"/>
                </a:solidFill>
              </a:rPr>
              <a:t>Byzantine </a:t>
            </a:r>
            <a:r>
              <a:rPr lang="en-US" altLang="ko-KR" dirty="0">
                <a:solidFill>
                  <a:srgbClr val="FF0000"/>
                </a:solidFill>
              </a:rPr>
              <a:t>General’s Problem</a:t>
            </a:r>
            <a:r>
              <a:rPr lang="en-US" altLang="ko-KR" dirty="0"/>
              <a:t>: distributed decision making with malicious failures</a:t>
            </a:r>
          </a:p>
          <a:p>
            <a:pPr lvl="1">
              <a:defRPr/>
            </a:pPr>
            <a:r>
              <a:rPr lang="en-US" altLang="ko-KR" dirty="0"/>
              <a:t>One general, n-1 lieutenants: some number of them may be malicious (often “f” of them)</a:t>
            </a:r>
          </a:p>
          <a:p>
            <a:pPr lvl="1">
              <a:defRPr/>
            </a:pPr>
            <a:r>
              <a:rPr lang="en-US" altLang="ko-KR" dirty="0"/>
              <a:t>All non-malicious lieutenants must come to same decision</a:t>
            </a:r>
          </a:p>
          <a:p>
            <a:pPr lvl="1">
              <a:defRPr/>
            </a:pPr>
            <a:r>
              <a:rPr lang="en-US" altLang="ko-KR" dirty="0"/>
              <a:t>If general not malicious, lieutenants must follow general</a:t>
            </a:r>
          </a:p>
          <a:p>
            <a:pPr lvl="1">
              <a:defRPr/>
            </a:pPr>
            <a:r>
              <a:rPr lang="en-US" altLang="ko-KR" dirty="0"/>
              <a:t>Only solvable if n </a:t>
            </a:r>
            <a:r>
              <a:rPr lang="en-US" altLang="ko-KR" dirty="0">
                <a:sym typeface="Symbol" pitchFamily="18" charset="2"/>
              </a:rPr>
              <a:t> </a:t>
            </a:r>
            <a:r>
              <a:rPr lang="en-US" altLang="ko-KR" dirty="0" smtClean="0">
                <a:sym typeface="Symbol" pitchFamily="18" charset="2"/>
              </a:rPr>
              <a:t>3f+1</a:t>
            </a:r>
          </a:p>
          <a:p>
            <a:pPr>
              <a:defRPr/>
            </a:pPr>
            <a:r>
              <a:rPr lang="en-US" altLang="ko-KR" dirty="0" err="1">
                <a:solidFill>
                  <a:srgbClr val="FF0000"/>
                </a:solidFill>
                <a:sym typeface="Symbol" pitchFamily="18" charset="2"/>
              </a:rPr>
              <a:t>BlockChain</a:t>
            </a:r>
            <a:r>
              <a:rPr lang="en-US" altLang="ko-KR" dirty="0">
                <a:solidFill>
                  <a:srgbClr val="FF0000"/>
                </a:solidFill>
                <a:sym typeface="Symbol" pitchFamily="18" charset="2"/>
              </a:rPr>
              <a:t> </a:t>
            </a:r>
            <a:r>
              <a:rPr lang="en-US" altLang="ko-KR" dirty="0" smtClean="0">
                <a:solidFill>
                  <a:srgbClr val="FF0000"/>
                </a:solidFill>
                <a:sym typeface="Symbol" pitchFamily="18" charset="2"/>
              </a:rPr>
              <a:t>protocols:</a:t>
            </a:r>
          </a:p>
          <a:p>
            <a:pPr lvl="1">
              <a:defRPr/>
            </a:pPr>
            <a:r>
              <a:rPr lang="en-US" altLang="ko-KR" dirty="0" smtClean="0">
                <a:sym typeface="Symbol" pitchFamily="18" charset="2"/>
              </a:rPr>
              <a:t>Cryptographically-driven ordering protocol</a:t>
            </a:r>
            <a:endParaRPr lang="en-US" altLang="ko-KR" dirty="0">
              <a:sym typeface="Symbol" pitchFamily="18" charset="2"/>
            </a:endParaRPr>
          </a:p>
          <a:p>
            <a:pPr lvl="1">
              <a:defRPr/>
            </a:pPr>
            <a:r>
              <a:rPr lang="en-US" altLang="ko-KR" dirty="0">
                <a:sym typeface="Symbol" pitchFamily="18" charset="2"/>
              </a:rPr>
              <a:t>Could be used for distributed decision </a:t>
            </a:r>
            <a:r>
              <a:rPr lang="en-US" altLang="ko-KR" dirty="0" smtClean="0">
                <a:sym typeface="Symbol" pitchFamily="18" charset="2"/>
              </a:rPr>
              <a:t>making</a:t>
            </a:r>
          </a:p>
          <a:p>
            <a:pPr>
              <a:defRPr/>
            </a:pPr>
            <a:endParaRPr lang="en-US" altLang="ko-KR" dirty="0">
              <a:sym typeface="Symbol" pitchFamily="18" charset="2"/>
            </a:endParaRPr>
          </a:p>
          <a:p>
            <a:pPr>
              <a:defRPr/>
            </a:pPr>
            <a:endParaRPr lang="en-US" altLang="ko-KR" dirty="0">
              <a:sym typeface="Symbol" pitchFamily="18" charset="2"/>
            </a:endParaRPr>
          </a:p>
        </p:txBody>
      </p:sp>
    </p:spTree>
    <p:extLst>
      <p:ext uri="{BB962C8B-B14F-4D97-AF65-F5344CB8AC3E}">
        <p14:creationId xmlns:p14="http://schemas.microsoft.com/office/powerpoint/2010/main" val="2222145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219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3219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3219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32198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3219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2198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32198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3219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98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Threats to Reliability</a:t>
            </a:r>
            <a:endParaRPr lang="en-US" dirty="0"/>
          </a:p>
        </p:txBody>
      </p:sp>
      <p:sp>
        <p:nvSpPr>
          <p:cNvPr id="3" name="Content Placeholder 2"/>
          <p:cNvSpPr>
            <a:spLocks noGrp="1"/>
          </p:cNvSpPr>
          <p:nvPr>
            <p:ph idx="1"/>
          </p:nvPr>
        </p:nvSpPr>
        <p:spPr>
          <a:xfrm>
            <a:off x="533400" y="762000"/>
            <a:ext cx="11201400" cy="5410200"/>
          </a:xfrm>
        </p:spPr>
        <p:txBody>
          <a:bodyPr/>
          <a:lstStyle/>
          <a:p>
            <a:r>
              <a:rPr lang="en-US" dirty="0"/>
              <a:t>Interrupted Operation</a:t>
            </a:r>
          </a:p>
          <a:p>
            <a:pPr lvl="1"/>
            <a:r>
              <a:rPr lang="en-US" dirty="0"/>
              <a:t>Crash or power failure in the middle of a series of related updates may leave stored data in an inconsistent state</a:t>
            </a:r>
          </a:p>
          <a:p>
            <a:pPr lvl="1"/>
            <a:r>
              <a:rPr lang="en-US" dirty="0"/>
              <a:t>Example: transfer funds from one bank account to another  </a:t>
            </a:r>
          </a:p>
          <a:p>
            <a:pPr lvl="1"/>
            <a:r>
              <a:rPr lang="en-US" dirty="0"/>
              <a:t>What if transfer is interrupted after withdrawal and before deposit?</a:t>
            </a:r>
          </a:p>
          <a:p>
            <a:pPr lvl="1"/>
            <a:endParaRPr lang="en-US" dirty="0"/>
          </a:p>
          <a:p>
            <a:r>
              <a:rPr lang="en-US" dirty="0"/>
              <a:t>Loss of stored data</a:t>
            </a:r>
          </a:p>
          <a:p>
            <a:pPr lvl="1"/>
            <a:r>
              <a:rPr lang="en-US" dirty="0"/>
              <a:t>Failure of non-volatile storage media may cause previously stored data to disappear or be corrupted</a:t>
            </a:r>
          </a:p>
        </p:txBody>
      </p:sp>
    </p:spTree>
    <p:extLst>
      <p:ext uri="{BB962C8B-B14F-4D97-AF65-F5344CB8AC3E}">
        <p14:creationId xmlns:p14="http://schemas.microsoft.com/office/powerpoint/2010/main" val="41486257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8839200" cy="533400"/>
          </a:xfrm>
        </p:spPr>
        <p:txBody>
          <a:bodyPr/>
          <a:lstStyle/>
          <a:p>
            <a:r>
              <a:rPr lang="en-US" dirty="0"/>
              <a:t>Reliability Approach #1: Careful Ordering</a:t>
            </a:r>
          </a:p>
        </p:txBody>
      </p:sp>
      <p:sp>
        <p:nvSpPr>
          <p:cNvPr id="3" name="Content Placeholder 2"/>
          <p:cNvSpPr>
            <a:spLocks noGrp="1"/>
          </p:cNvSpPr>
          <p:nvPr>
            <p:ph idx="1"/>
          </p:nvPr>
        </p:nvSpPr>
        <p:spPr>
          <a:xfrm>
            <a:off x="762000" y="838200"/>
            <a:ext cx="10820400" cy="5715000"/>
          </a:xfrm>
        </p:spPr>
        <p:txBody>
          <a:bodyPr/>
          <a:lstStyle/>
          <a:p>
            <a:r>
              <a:rPr lang="en-US" dirty="0"/>
              <a:t>Sequence operations in a specific order</a:t>
            </a:r>
          </a:p>
          <a:p>
            <a:pPr lvl="1"/>
            <a:r>
              <a:rPr lang="en-US" dirty="0"/>
              <a:t>Careful design to allow sequence to be interrupted </a:t>
            </a:r>
            <a:r>
              <a:rPr lang="en-US" dirty="0" smtClean="0"/>
              <a:t>safely</a:t>
            </a:r>
          </a:p>
          <a:p>
            <a:pPr lvl="1"/>
            <a:r>
              <a:rPr lang="en-US" dirty="0">
                <a:solidFill>
                  <a:srgbClr val="FF0000"/>
                </a:solidFill>
                <a:latin typeface="Gill Sans Light"/>
              </a:rPr>
              <a:t>Data block</a:t>
            </a:r>
            <a:r>
              <a:rPr lang="en-US" dirty="0">
                <a:solidFill>
                  <a:srgbClr val="FF0000"/>
                </a:solidFill>
                <a:latin typeface="Gill Sans Light"/>
                <a:sym typeface="Symbol" panose="05050102010706020507" pitchFamily="18" charset="2"/>
              </a:rPr>
              <a:t></a:t>
            </a:r>
            <a:r>
              <a:rPr lang="en-US" dirty="0">
                <a:solidFill>
                  <a:srgbClr val="FF0000"/>
                </a:solidFill>
                <a:latin typeface="Gill Sans Light"/>
              </a:rPr>
              <a:t> </a:t>
            </a:r>
            <a:r>
              <a:rPr lang="en-US" dirty="0" err="1">
                <a:solidFill>
                  <a:srgbClr val="FF0000"/>
                </a:solidFill>
                <a:latin typeface="Gill Sans Light"/>
              </a:rPr>
              <a:t>inode</a:t>
            </a:r>
            <a:r>
              <a:rPr lang="en-US" dirty="0">
                <a:solidFill>
                  <a:srgbClr val="FF0000"/>
                </a:solidFill>
                <a:latin typeface="Gill Sans Light"/>
              </a:rPr>
              <a:t> </a:t>
            </a:r>
            <a:r>
              <a:rPr lang="en-US" dirty="0">
                <a:solidFill>
                  <a:srgbClr val="FF0000"/>
                </a:solidFill>
                <a:latin typeface="Gill Sans Light"/>
                <a:sym typeface="Symbol" panose="05050102010706020507" pitchFamily="18" charset="2"/>
              </a:rPr>
              <a:t></a:t>
            </a:r>
            <a:r>
              <a:rPr lang="en-US" dirty="0">
                <a:solidFill>
                  <a:srgbClr val="FF0000"/>
                </a:solidFill>
                <a:latin typeface="Gill Sans Light"/>
              </a:rPr>
              <a:t> free </a:t>
            </a:r>
            <a:r>
              <a:rPr lang="en-US" dirty="0">
                <a:solidFill>
                  <a:srgbClr val="FF0000"/>
                </a:solidFill>
                <a:latin typeface="Gill Sans Light"/>
                <a:sym typeface="Symbol" panose="05050102010706020507" pitchFamily="18" charset="2"/>
              </a:rPr>
              <a:t> </a:t>
            </a:r>
            <a:r>
              <a:rPr lang="en-US" dirty="0" smtClean="0">
                <a:solidFill>
                  <a:srgbClr val="FF0000"/>
                </a:solidFill>
                <a:latin typeface="Gill Sans Light"/>
              </a:rPr>
              <a:t>directory</a:t>
            </a:r>
            <a:endParaRPr lang="en-US" dirty="0">
              <a:solidFill>
                <a:srgbClr val="FF0000"/>
              </a:solidFill>
            </a:endParaRPr>
          </a:p>
          <a:p>
            <a:endParaRPr lang="en-US" dirty="0"/>
          </a:p>
          <a:p>
            <a:r>
              <a:rPr lang="en-US" dirty="0"/>
              <a:t>Post-crash recovery</a:t>
            </a:r>
          </a:p>
          <a:p>
            <a:pPr lvl="1"/>
            <a:r>
              <a:rPr lang="en-US" dirty="0"/>
              <a:t>Read data structures to see if there were any operations in progress</a:t>
            </a:r>
          </a:p>
          <a:p>
            <a:pPr lvl="1"/>
            <a:r>
              <a:rPr lang="en-US" dirty="0"/>
              <a:t>Clean up/finish as needed</a:t>
            </a:r>
          </a:p>
          <a:p>
            <a:endParaRPr lang="en-US" dirty="0"/>
          </a:p>
          <a:p>
            <a:r>
              <a:rPr lang="en-US" dirty="0"/>
              <a:t>Approach taken by </a:t>
            </a:r>
          </a:p>
          <a:p>
            <a:pPr lvl="1"/>
            <a:r>
              <a:rPr lang="en-US" dirty="0"/>
              <a:t>FAT and FFS (</a:t>
            </a:r>
            <a:r>
              <a:rPr lang="en-US" dirty="0" err="1"/>
              <a:t>fsck</a:t>
            </a:r>
            <a:r>
              <a:rPr lang="en-US" dirty="0"/>
              <a:t>) to protect </a:t>
            </a:r>
            <a:r>
              <a:rPr lang="en-US" dirty="0" err="1"/>
              <a:t>filesystem</a:t>
            </a:r>
            <a:r>
              <a:rPr lang="en-US" dirty="0"/>
              <a:t> structure/metadata</a:t>
            </a:r>
          </a:p>
          <a:p>
            <a:pPr lvl="1"/>
            <a:r>
              <a:rPr lang="en-US" dirty="0"/>
              <a:t>Many app-level recovery schemes (e.g., Word, </a:t>
            </a:r>
            <a:r>
              <a:rPr lang="en-US" dirty="0" err="1"/>
              <a:t>emacs</a:t>
            </a:r>
            <a:r>
              <a:rPr lang="en-US" dirty="0"/>
              <a:t> </a:t>
            </a:r>
            <a:r>
              <a:rPr lang="en-US" dirty="0" err="1"/>
              <a:t>autosaves</a:t>
            </a:r>
            <a:r>
              <a:rPr lang="en-US" dirty="0"/>
              <a:t>)</a:t>
            </a:r>
          </a:p>
        </p:txBody>
      </p:sp>
    </p:spTree>
    <p:extLst>
      <p:ext uri="{BB962C8B-B14F-4D97-AF65-F5344CB8AC3E}">
        <p14:creationId xmlns:p14="http://schemas.microsoft.com/office/powerpoint/2010/main" val="4195639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70AA2-2ADF-4EC2-8065-146BF224127F}"/>
              </a:ext>
            </a:extLst>
          </p:cNvPr>
          <p:cNvSpPr>
            <a:spLocks noGrp="1"/>
          </p:cNvSpPr>
          <p:nvPr>
            <p:ph type="title"/>
          </p:nvPr>
        </p:nvSpPr>
        <p:spPr/>
        <p:txBody>
          <a:bodyPr/>
          <a:lstStyle/>
          <a:p>
            <a:r>
              <a:rPr lang="en-US" dirty="0"/>
              <a:t>Berkeley FFS: Create a File</a:t>
            </a:r>
          </a:p>
        </p:txBody>
      </p:sp>
      <p:sp>
        <p:nvSpPr>
          <p:cNvPr id="11" name="Content Placeholder 10">
            <a:extLst>
              <a:ext uri="{FF2B5EF4-FFF2-40B4-BE49-F238E27FC236}">
                <a16:creationId xmlns:a16="http://schemas.microsoft.com/office/drawing/2014/main" id="{BD56A329-CE58-4E03-9E34-476B54201A74}"/>
              </a:ext>
            </a:extLst>
          </p:cNvPr>
          <p:cNvSpPr>
            <a:spLocks noGrp="1"/>
          </p:cNvSpPr>
          <p:nvPr>
            <p:ph sz="half" idx="1"/>
          </p:nvPr>
        </p:nvSpPr>
        <p:spPr/>
        <p:txBody>
          <a:bodyPr>
            <a:normAutofit fontScale="92500" lnSpcReduction="10000"/>
          </a:bodyPr>
          <a:lstStyle/>
          <a:p>
            <a:pPr>
              <a:lnSpc>
                <a:spcPct val="100000"/>
              </a:lnSpc>
              <a:buNone/>
            </a:pPr>
            <a:r>
              <a:rPr lang="en-US" b="1" u="sng" dirty="0"/>
              <a:t>Normal operation:</a:t>
            </a:r>
          </a:p>
          <a:p>
            <a:pPr>
              <a:lnSpc>
                <a:spcPct val="100000"/>
              </a:lnSpc>
            </a:pPr>
            <a:r>
              <a:rPr lang="en-US" dirty="0"/>
              <a:t>Allocate data block</a:t>
            </a:r>
          </a:p>
          <a:p>
            <a:pPr>
              <a:lnSpc>
                <a:spcPct val="100000"/>
              </a:lnSpc>
            </a:pPr>
            <a:r>
              <a:rPr lang="en-US" dirty="0"/>
              <a:t>Write data block</a:t>
            </a:r>
          </a:p>
          <a:p>
            <a:pPr>
              <a:lnSpc>
                <a:spcPct val="100000"/>
              </a:lnSpc>
            </a:pPr>
            <a:r>
              <a:rPr lang="en-US" dirty="0"/>
              <a:t>Allocate </a:t>
            </a:r>
            <a:r>
              <a:rPr lang="en-US" dirty="0" err="1"/>
              <a:t>inode</a:t>
            </a:r>
            <a:endParaRPr lang="en-US" dirty="0"/>
          </a:p>
          <a:p>
            <a:pPr>
              <a:lnSpc>
                <a:spcPct val="100000"/>
              </a:lnSpc>
            </a:pPr>
            <a:r>
              <a:rPr lang="en-US" dirty="0"/>
              <a:t>Write </a:t>
            </a:r>
            <a:r>
              <a:rPr lang="en-US" dirty="0" err="1"/>
              <a:t>inode</a:t>
            </a:r>
            <a:r>
              <a:rPr lang="en-US" dirty="0"/>
              <a:t> block</a:t>
            </a:r>
          </a:p>
          <a:p>
            <a:pPr>
              <a:lnSpc>
                <a:spcPct val="100000"/>
              </a:lnSpc>
            </a:pPr>
            <a:r>
              <a:rPr lang="en-US" dirty="0"/>
              <a:t>Update bitmap of free blocks and </a:t>
            </a:r>
            <a:r>
              <a:rPr lang="en-US" dirty="0" err="1"/>
              <a:t>inodes</a:t>
            </a:r>
            <a:endParaRPr lang="en-US" dirty="0"/>
          </a:p>
          <a:p>
            <a:pPr>
              <a:lnSpc>
                <a:spcPct val="100000"/>
              </a:lnSpc>
            </a:pPr>
            <a:r>
              <a:rPr lang="en-US" dirty="0"/>
              <a:t>Update directory with file name</a:t>
            </a:r>
            <a:r>
              <a:rPr lang="en-US" altLang="ko-KR" dirty="0">
                <a:ea typeface="굴림" panose="020B0600000101010101" pitchFamily="34" charset="-127"/>
                <a:sym typeface="Symbol" panose="05050102010706020507" pitchFamily="18" charset="2"/>
              </a:rPr>
              <a:t>  </a:t>
            </a:r>
            <a:r>
              <a:rPr lang="en-US" dirty="0" err="1"/>
              <a:t>inode</a:t>
            </a:r>
            <a:r>
              <a:rPr lang="en-US" dirty="0"/>
              <a:t> number</a:t>
            </a:r>
          </a:p>
          <a:p>
            <a:pPr>
              <a:lnSpc>
                <a:spcPct val="100000"/>
              </a:lnSpc>
            </a:pPr>
            <a:r>
              <a:rPr lang="en-US" dirty="0"/>
              <a:t>Update modify time for directory</a:t>
            </a:r>
          </a:p>
        </p:txBody>
      </p:sp>
      <p:sp>
        <p:nvSpPr>
          <p:cNvPr id="12" name="Content Placeholder 11">
            <a:extLst>
              <a:ext uri="{FF2B5EF4-FFF2-40B4-BE49-F238E27FC236}">
                <a16:creationId xmlns:a16="http://schemas.microsoft.com/office/drawing/2014/main" id="{E05154CE-0522-4590-8EF4-02FC3861BCC7}"/>
              </a:ext>
            </a:extLst>
          </p:cNvPr>
          <p:cNvSpPr>
            <a:spLocks noGrp="1"/>
          </p:cNvSpPr>
          <p:nvPr>
            <p:ph sz="half" idx="2"/>
          </p:nvPr>
        </p:nvSpPr>
        <p:spPr/>
        <p:txBody>
          <a:bodyPr>
            <a:normAutofit fontScale="92500" lnSpcReduction="10000"/>
          </a:bodyPr>
          <a:lstStyle/>
          <a:p>
            <a:pPr>
              <a:lnSpc>
                <a:spcPct val="100000"/>
              </a:lnSpc>
              <a:buNone/>
            </a:pPr>
            <a:r>
              <a:rPr lang="en-US" b="1" u="sng" dirty="0"/>
              <a:t>Recovery:</a:t>
            </a:r>
          </a:p>
          <a:p>
            <a:pPr>
              <a:lnSpc>
                <a:spcPct val="100000"/>
              </a:lnSpc>
            </a:pPr>
            <a:r>
              <a:rPr lang="en-US" dirty="0"/>
              <a:t>Scan </a:t>
            </a:r>
            <a:r>
              <a:rPr lang="en-US" dirty="0" err="1"/>
              <a:t>inode</a:t>
            </a:r>
            <a:r>
              <a:rPr lang="en-US" dirty="0"/>
              <a:t> table</a:t>
            </a:r>
          </a:p>
          <a:p>
            <a:pPr>
              <a:lnSpc>
                <a:spcPct val="100000"/>
              </a:lnSpc>
            </a:pPr>
            <a:r>
              <a:rPr lang="en-US" dirty="0"/>
              <a:t>If any unlinked files (not in any directory), delete or put in lost &amp; found </a:t>
            </a:r>
            <a:r>
              <a:rPr lang="en-US" dirty="0" err="1"/>
              <a:t>dir</a:t>
            </a:r>
            <a:endParaRPr lang="en-US" dirty="0"/>
          </a:p>
          <a:p>
            <a:pPr>
              <a:lnSpc>
                <a:spcPct val="100000"/>
              </a:lnSpc>
            </a:pPr>
            <a:r>
              <a:rPr lang="en-US" dirty="0"/>
              <a:t>Compare free block bitmap against </a:t>
            </a:r>
            <a:r>
              <a:rPr lang="en-US" dirty="0" err="1"/>
              <a:t>inode</a:t>
            </a:r>
            <a:r>
              <a:rPr lang="en-US" dirty="0"/>
              <a:t> trees</a:t>
            </a:r>
          </a:p>
          <a:p>
            <a:pPr>
              <a:lnSpc>
                <a:spcPct val="100000"/>
              </a:lnSpc>
            </a:pPr>
            <a:r>
              <a:rPr lang="en-US" dirty="0"/>
              <a:t>Scan directories for missing update/access times</a:t>
            </a:r>
          </a:p>
          <a:p>
            <a:pPr>
              <a:lnSpc>
                <a:spcPct val="100000"/>
              </a:lnSpc>
            </a:pPr>
            <a:endParaRPr lang="en-US" dirty="0"/>
          </a:p>
          <a:p>
            <a:pPr>
              <a:lnSpc>
                <a:spcPct val="100000"/>
              </a:lnSpc>
              <a:buNone/>
            </a:pPr>
            <a:r>
              <a:rPr lang="en-US" i="1" dirty="0">
                <a:solidFill>
                  <a:srgbClr val="FF0000"/>
                </a:solidFill>
              </a:rPr>
              <a:t>Time proportional to disk size</a:t>
            </a:r>
          </a:p>
        </p:txBody>
      </p:sp>
    </p:spTree>
    <p:extLst>
      <p:ext uri="{BB962C8B-B14F-4D97-AF65-F5344CB8AC3E}">
        <p14:creationId xmlns:p14="http://schemas.microsoft.com/office/powerpoint/2010/main" val="12812441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Lst>
  </p:timing>
</p:sld>
</file>

<file path=ppt/theme/theme1.xml><?xml version="1.0" encoding="utf-8"?>
<a:theme xmlns:a="http://schemas.openxmlformats.org/drawingml/2006/main" name="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1" i="0" u="none" strike="noStrike" cap="none" normalizeH="0" baseline="0" dirty="0" smtClean="0">
            <a:ln>
              <a:noFill/>
            </a:ln>
            <a:solidFill>
              <a:schemeClr val="tx1"/>
            </a:solidFill>
            <a:effectLst/>
            <a:latin typeface="Gill Sans Light"/>
          </a:defRPr>
        </a:defPPr>
      </a:lstStyle>
    </a:spDef>
    <a:ln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lnDef>
    <a:txDef>
      <a:spPr>
        <a:noFill/>
      </a:spPr>
      <a:bodyPr wrap="none" rtlCol="0">
        <a:spAutoFit/>
      </a:bodyPr>
      <a:lstStyle>
        <a:defPPr>
          <a:defRPr dirty="0">
            <a:latin typeface="Gill Sans Light"/>
          </a:defRPr>
        </a:defPPr>
      </a:lstStyle>
    </a:tx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104127</TotalTime>
  <Pages>60</Pages>
  <Words>5591</Words>
  <Application>Microsoft Office PowerPoint</Application>
  <PresentationFormat>Widescreen</PresentationFormat>
  <Paragraphs>905</Paragraphs>
  <Slides>63</Slides>
  <Notes>23</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79" baseType="lpstr">
      <vt:lpstr>ＭＳ Ｐゴシック</vt:lpstr>
      <vt:lpstr>ＭＳ Ｐゴシック</vt:lpstr>
      <vt:lpstr>Arial</vt:lpstr>
      <vt:lpstr>Calibri</vt:lpstr>
      <vt:lpstr>Cambria Math</vt:lpstr>
      <vt:lpstr>Comic Sans MS</vt:lpstr>
      <vt:lpstr>Consolas</vt:lpstr>
      <vt:lpstr>Courier New</vt:lpstr>
      <vt:lpstr>Gill Sans</vt:lpstr>
      <vt:lpstr>Gill Sans Light</vt:lpstr>
      <vt:lpstr>굴림</vt:lpstr>
      <vt:lpstr>Helvetica</vt:lpstr>
      <vt:lpstr>Symbol</vt:lpstr>
      <vt:lpstr>Times New Roman</vt:lpstr>
      <vt:lpstr>Office</vt:lpstr>
      <vt:lpstr>Image</vt:lpstr>
      <vt:lpstr>CS162 Operating Systems and Systems Programming Lecture 24  Distributed 1: Reliability, Transactions, Distributed Decision Making, 2PC</vt:lpstr>
      <vt:lpstr>Review: Important “ilities”</vt:lpstr>
      <vt:lpstr>Review: How to Make File Systems more Durable?</vt:lpstr>
      <vt:lpstr>Review: RAID 6 and other Erasure Codes</vt:lpstr>
      <vt:lpstr>File System Reliability: (Difference from Block-level reliability)</vt:lpstr>
      <vt:lpstr>Storage Reliability Problem</vt:lpstr>
      <vt:lpstr>Threats to Reliability</vt:lpstr>
      <vt:lpstr>Reliability Approach #1: Careful Ordering</vt:lpstr>
      <vt:lpstr>Berkeley FFS: Create a File</vt:lpstr>
      <vt:lpstr>Reliability Approach #2: Copy on Write File Layout</vt:lpstr>
      <vt:lpstr>COW with Smaller-Radix Blocks</vt:lpstr>
      <vt:lpstr>Example: ZFS and OpenZFS</vt:lpstr>
      <vt:lpstr>Administrivia</vt:lpstr>
      <vt:lpstr>More General Reliability Solutions</vt:lpstr>
      <vt:lpstr>Transactions</vt:lpstr>
      <vt:lpstr>Key Concept: Transaction</vt:lpstr>
      <vt:lpstr>Typical Structure</vt:lpstr>
      <vt:lpstr>“Classic” Example: Transaction</vt:lpstr>
      <vt:lpstr>Concept of a log</vt:lpstr>
      <vt:lpstr>Transactional File Systems</vt:lpstr>
      <vt:lpstr>Journaling File Systems</vt:lpstr>
      <vt:lpstr>Creating a File (No Journaling Yet)</vt:lpstr>
      <vt:lpstr>Creating a File (With Journaling)</vt:lpstr>
      <vt:lpstr>After Commit, Eventually Replay Transaction</vt:lpstr>
      <vt:lpstr>Crash Recovery: Discard Partial Transactions</vt:lpstr>
      <vt:lpstr>Crash Recovery: Keep Complete Transactions</vt:lpstr>
      <vt:lpstr>Journaling Summary</vt:lpstr>
      <vt:lpstr>Recall: Societal Scale Information Systems</vt:lpstr>
      <vt:lpstr>Centralized vs Distributed Systems</vt:lpstr>
      <vt:lpstr>Distributed Systems: Motivation/Issues/Promise</vt:lpstr>
      <vt:lpstr>Distributed Systems: Reality</vt:lpstr>
      <vt:lpstr>Distributed Systems: Goals/Requirements</vt:lpstr>
      <vt:lpstr>How do entities communicate?  A Protocol!</vt:lpstr>
      <vt:lpstr>Examples of Protocols in Human Interactions</vt:lpstr>
      <vt:lpstr>Distributed Applications</vt:lpstr>
      <vt:lpstr>Using Messages: Send/Receive behavior</vt:lpstr>
      <vt:lpstr>Messaging for Producer-Consumer Style</vt:lpstr>
      <vt:lpstr>Messaging for Request/Response communication</vt:lpstr>
      <vt:lpstr>Distributed Consensus Making</vt:lpstr>
      <vt:lpstr>General’s Paradox</vt:lpstr>
      <vt:lpstr>General’s Paradox (con’t)</vt:lpstr>
      <vt:lpstr>Two-Phase Commit</vt:lpstr>
      <vt:lpstr>Two-Phase Commit Protocol</vt:lpstr>
      <vt:lpstr>2PC Algorithm</vt:lpstr>
      <vt:lpstr>Two-Phase Commit: Setup</vt:lpstr>
      <vt:lpstr>Two-Phase Commit: Preparing</vt:lpstr>
      <vt:lpstr>Two-Phase Commit: Finishing</vt:lpstr>
      <vt:lpstr>Two-Phase Commit: Finishing</vt:lpstr>
      <vt:lpstr>State Machine Description of 2PC</vt:lpstr>
      <vt:lpstr>Detailed Algorithm</vt:lpstr>
      <vt:lpstr>Failure Free Example Execution</vt:lpstr>
      <vt:lpstr>Example of Worker Failure</vt:lpstr>
      <vt:lpstr>Example of Coordinator Failure #1</vt:lpstr>
      <vt:lpstr>Example of Coordinator Failure #2</vt:lpstr>
      <vt:lpstr>Durability</vt:lpstr>
      <vt:lpstr>Alternatives to 2PC</vt:lpstr>
      <vt:lpstr>Byzantine General’s Problem</vt:lpstr>
      <vt:lpstr>Byzantine General’s Problem (con’t)</vt:lpstr>
      <vt:lpstr>Is a BlockChain a Distributed Decision Making Algorithm?</vt:lpstr>
      <vt:lpstr>Is a Blockchain a Distributed Decision Making Algorithm? (Con’t)</vt:lpstr>
      <vt:lpstr>Summary (1/3) </vt:lpstr>
      <vt:lpstr>Summary (2/3)</vt:lpstr>
      <vt:lpstr>Summary (3/3)</vt:lpstr>
    </vt:vector>
  </TitlesOfParts>
  <Company>UC Berkeley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Introduction and Overview</dc:title>
  <dc:creator>John D. Kubiatowicz</dc:creator>
  <dc:description>Imported some pictures from Silbershatz (c) 2005</dc:description>
  <cp:lastModifiedBy>kubitron</cp:lastModifiedBy>
  <cp:revision>1188</cp:revision>
  <cp:lastPrinted>2024-04-18T21:52:05Z</cp:lastPrinted>
  <dcterms:created xsi:type="dcterms:W3CDTF">1995-08-12T11:37:26Z</dcterms:created>
  <dcterms:modified xsi:type="dcterms:W3CDTF">2024-04-18T21:52:27Z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Joseph</vt:lpwstr>
  </property>
  <property fmtid="{D5CDD505-2E9C-101B-9397-08002B2CF9AE}" pid="3" name="Semester">
    <vt:lpwstr>Spring 2006</vt:lpwstr>
  </property>
</Properties>
</file>