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1814" r:id="rId3"/>
    <p:sldId id="1901" r:id="rId4"/>
    <p:sldId id="1794" r:id="rId5"/>
    <p:sldId id="1838" r:id="rId6"/>
    <p:sldId id="1796" r:id="rId7"/>
    <p:sldId id="1788" r:id="rId8"/>
    <p:sldId id="1797" r:id="rId9"/>
    <p:sldId id="1798" r:id="rId10"/>
    <p:sldId id="1789" r:id="rId11"/>
    <p:sldId id="1790" r:id="rId12"/>
    <p:sldId id="1791" r:id="rId13"/>
    <p:sldId id="1920" r:id="rId14"/>
    <p:sldId id="1922" r:id="rId15"/>
    <p:sldId id="1844" r:id="rId16"/>
    <p:sldId id="1818" r:id="rId17"/>
    <p:sldId id="1915" r:id="rId18"/>
    <p:sldId id="1917" r:id="rId19"/>
    <p:sldId id="1821" r:id="rId20"/>
    <p:sldId id="1822" r:id="rId21"/>
    <p:sldId id="1825" r:id="rId22"/>
    <p:sldId id="1823" r:id="rId23"/>
    <p:sldId id="1824" r:id="rId24"/>
    <p:sldId id="1909" r:id="rId25"/>
    <p:sldId id="1910" r:id="rId26"/>
    <p:sldId id="1911" r:id="rId27"/>
    <p:sldId id="1912" r:id="rId28"/>
    <p:sldId id="1921" r:id="rId29"/>
    <p:sldId id="1828" r:id="rId30"/>
    <p:sldId id="1906" r:id="rId31"/>
    <p:sldId id="1907" r:id="rId32"/>
    <p:sldId id="1829" r:id="rId33"/>
    <p:sldId id="1830" r:id="rId34"/>
    <p:sldId id="1924" r:id="rId35"/>
    <p:sldId id="1834" r:id="rId36"/>
    <p:sldId id="1919" r:id="rId37"/>
    <p:sldId id="1845" r:id="rId38"/>
    <p:sldId id="1846" r:id="rId39"/>
    <p:sldId id="1836" r:id="rId40"/>
    <p:sldId id="1847" r:id="rId41"/>
    <p:sldId id="1804" r:id="rId42"/>
    <p:sldId id="1837" r:id="rId4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8" autoAdjust="0"/>
    <p:restoredTop sz="95005" autoAdjust="0"/>
  </p:normalViewPr>
  <p:slideViewPr>
    <p:cSldViewPr>
      <p:cViewPr varScale="1">
        <p:scale>
          <a:sx n="97" d="100"/>
          <a:sy n="97" d="100"/>
        </p:scale>
        <p:origin x="74" y="1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4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45" y="6956428"/>
            <a:ext cx="847711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35" tIns="46959" rIns="92235" bIns="46959">
            <a:spAutoFit/>
          </a:bodyPr>
          <a:lstStyle/>
          <a:p>
            <a:pPr algn="ctr" defTabSz="916780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6780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42" y="6956428"/>
            <a:ext cx="877512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35" tIns="46959" rIns="92235" bIns="46959">
            <a:spAutoFit/>
          </a:bodyPr>
          <a:lstStyle/>
          <a:p>
            <a:pPr algn="ctr" defTabSz="916780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6780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7" y="3475046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8" tIns="46959" rIns="95588" bIns="46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9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052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07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707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91413" tIns="45708" rIns="91413" bIns="45708"/>
          <a:lstStyle/>
          <a:p>
            <a:pPr>
              <a:defRPr/>
            </a:pPr>
            <a:r>
              <a:rPr lang="en-US" smtClean="0"/>
              <a:t>CS252 S05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1413" tIns="45708" rIns="91413" bIns="45708"/>
          <a:lstStyle/>
          <a:p>
            <a:pPr>
              <a:defRPr/>
            </a:pPr>
            <a:fld id="{D1955130-ED17-496F-8501-441305981C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9"/>
            <a:ext cx="5910036" cy="4115594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7" tIns="46969" rIns="95617" bIns="46969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588963"/>
            <a:ext cx="6065838" cy="3413125"/>
          </a:xfr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2539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7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049000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4/4/2024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20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Device Drivers, Storage Devices, Performance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4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1346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14591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515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35583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287000" cy="5562600"/>
          </a:xfrm>
        </p:spPr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write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170055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Sorry about infrastructure disaster yesterday!</a:t>
            </a:r>
          </a:p>
          <a:p>
            <a:pPr lvl="1"/>
            <a:r>
              <a:rPr lang="en-US" dirty="0" smtClean="0"/>
              <a:t>We extended the HW4 deadline</a:t>
            </a:r>
          </a:p>
          <a:p>
            <a:r>
              <a:rPr lang="en-US" dirty="0" smtClean="0"/>
              <a:t>HW 5 will have a Rust option!</a:t>
            </a:r>
          </a:p>
          <a:p>
            <a:pPr lvl="1"/>
            <a:r>
              <a:rPr lang="en-US" dirty="0" smtClean="0"/>
              <a:t>Choose one or the other</a:t>
            </a:r>
          </a:p>
          <a:p>
            <a:r>
              <a:rPr lang="en-US" dirty="0" smtClean="0"/>
              <a:t>Project 2 still due Friday</a:t>
            </a:r>
          </a:p>
          <a:p>
            <a:r>
              <a:rPr lang="en-US" dirty="0"/>
              <a:t>Midterm 3 on April 25</a:t>
            </a:r>
          </a:p>
          <a:p>
            <a:pPr lvl="1"/>
            <a:r>
              <a:rPr lang="en-US" dirty="0"/>
              <a:t>All topics up to previous Tuesday (4/23) are in scope </a:t>
            </a:r>
          </a:p>
          <a:p>
            <a:pPr lvl="1"/>
            <a:r>
              <a:rPr lang="en-US" dirty="0"/>
              <a:t>Closed book, 3 pages, double-sided handwritten notes.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Attendance EC </a:t>
            </a:r>
            <a:r>
              <a:rPr lang="en-US" smtClean="0"/>
              <a:t>(4/4/2024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90" y="5791200"/>
            <a:ext cx="553741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https://tinyurl.com/yj3976p2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363" y="990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9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 level random access (except for SMR – later!)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sequential access</a:t>
            </a:r>
          </a:p>
          <a:p>
            <a:pPr lvl="1"/>
            <a:endParaRPr lang="en-US" dirty="0"/>
          </a:p>
          <a:p>
            <a:r>
              <a:rPr lang="en-US" dirty="0"/>
              <a:t>Flash memory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intermediate cost (5-20x disk)</a:t>
            </a:r>
          </a:p>
          <a:p>
            <a:pPr lvl="1"/>
            <a:r>
              <a:rPr lang="en-US" dirty="0"/>
              <a:t>Block level random access</a:t>
            </a:r>
          </a:p>
          <a:p>
            <a:pPr lvl="1"/>
            <a:r>
              <a:rPr lang="en-US" dirty="0"/>
              <a:t>Good performance for reads; worse for random writes</a:t>
            </a:r>
          </a:p>
          <a:p>
            <a:pPr lvl="1"/>
            <a:r>
              <a:rPr lang="en-US" dirty="0"/>
              <a:t>Erasure requirement in large blocks</a:t>
            </a:r>
          </a:p>
          <a:p>
            <a:pPr lvl="1"/>
            <a:r>
              <a:rPr lang="en-US" dirty="0"/>
              <a:t>Wear patterns issue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5D95-2F49-4886-8B74-ABB0A397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</a:t>
            </a:r>
            <a:r>
              <a:rPr lang="en-US" dirty="0" smtClean="0"/>
              <a:t>Drives </a:t>
            </a:r>
            <a:r>
              <a:rPr lang="en-US" dirty="0"/>
              <a:t>(HDDs)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BCFC0D1C-87AC-486F-97F7-3E171F1484F4}"/>
              </a:ext>
            </a:extLst>
          </p:cNvPr>
          <p:cNvGrpSpPr>
            <a:grpSpLocks/>
          </p:cNvGrpSpPr>
          <p:nvPr/>
        </p:nvGrpSpPr>
        <p:grpSpPr bwMode="auto">
          <a:xfrm>
            <a:off x="5153891" y="1793478"/>
            <a:ext cx="3276600" cy="2638425"/>
            <a:chOff x="3600" y="576"/>
            <a:chExt cx="2064" cy="1662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CCA6501-FE68-484B-8173-0642DEE26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76"/>
              <a:ext cx="206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48AF1A40-BCA3-4F4E-9288-DFF38F8BC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1968"/>
              <a:ext cx="185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IBM/Hitachi Microdrive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880C-51B1-4C1B-BCF5-CA65E373E2C7}"/>
              </a:ext>
            </a:extLst>
          </p:cNvPr>
          <p:cNvGrpSpPr>
            <a:grpSpLocks/>
          </p:cNvGrpSpPr>
          <p:nvPr/>
        </p:nvGrpSpPr>
        <p:grpSpPr bwMode="auto">
          <a:xfrm>
            <a:off x="212005" y="1422750"/>
            <a:ext cx="4941887" cy="4373460"/>
            <a:chOff x="192" y="336"/>
            <a:chExt cx="3396" cy="2939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6CDF651-6EB6-4DE4-856F-0CF661EB2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67181DD-8BB6-422F-AEAB-6DADA3E63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EDDC980-4B96-4141-8C97-FA615F485C1F}"/>
              </a:ext>
            </a:extLst>
          </p:cNvPr>
          <p:cNvGrpSpPr>
            <a:grpSpLocks/>
          </p:cNvGrpSpPr>
          <p:nvPr/>
        </p:nvGrpSpPr>
        <p:grpSpPr bwMode="auto">
          <a:xfrm>
            <a:off x="8698079" y="1873431"/>
            <a:ext cx="3276600" cy="2747963"/>
            <a:chOff x="3504" y="480"/>
            <a:chExt cx="2064" cy="1731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604E4D-A21A-49E8-A627-86F594D3E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C91A8DF-CBF4-40BF-8613-D3BC14FD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1728"/>
              <a:ext cx="140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Read/Write Head</a:t>
              </a:r>
            </a:p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Side View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3A9F5AE4-3D65-4CED-ABA2-8308A698F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723795"/>
            <a:ext cx="5192879" cy="1569660"/>
          </a:xfrm>
          <a:prstGeom prst="rect">
            <a:avLst/>
          </a:prstGeom>
          <a:solidFill>
            <a:srgbClr val="FFFCD0"/>
          </a:solidFill>
          <a:ln w="9525">
            <a:solidFill>
              <a:srgbClr val="618FF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latin typeface="+mn-lt"/>
              </a:rPr>
              <a:t>IBM Personal Computer/AT (1986)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 MB hard disk - $500 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30-40ms seek time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0.7-1 MB/s (est.)</a:t>
            </a:r>
          </a:p>
        </p:txBody>
      </p:sp>
    </p:spTree>
    <p:extLst>
      <p:ext uri="{BB962C8B-B14F-4D97-AF65-F5344CB8AC3E}">
        <p14:creationId xmlns:p14="http://schemas.microsoft.com/office/powerpoint/2010/main" val="73554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191000" y="718572"/>
            <a:ext cx="7758480" cy="58346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F87F66-C7FB-A04C-9992-EC90DCA9A3BA}"/>
              </a:ext>
            </a:extLst>
          </p:cNvPr>
          <p:cNvSpPr/>
          <p:nvPr/>
        </p:nvSpPr>
        <p:spPr bwMode="auto">
          <a:xfrm>
            <a:off x="7924800" y="1447800"/>
            <a:ext cx="1768294" cy="1219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92365B-8D51-5647-A622-0C885EAAAD7F}"/>
              </a:ext>
            </a:extLst>
          </p:cNvPr>
          <p:cNvSpPr/>
          <p:nvPr/>
        </p:nvSpPr>
        <p:spPr bwMode="auto">
          <a:xfrm>
            <a:off x="7710119" y="1295400"/>
            <a:ext cx="2249855" cy="1600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0180E6-656B-AE4F-8371-BB4D34BAA4D5}"/>
              </a:ext>
            </a:extLst>
          </p:cNvPr>
          <p:cNvSpPr/>
          <p:nvPr/>
        </p:nvSpPr>
        <p:spPr bwMode="auto">
          <a:xfrm>
            <a:off x="9699625" y="1949450"/>
            <a:ext cx="260350" cy="234950"/>
          </a:xfrm>
          <a:custGeom>
            <a:avLst/>
            <a:gdLst>
              <a:gd name="connsiteX0" fmla="*/ 0 w 260350"/>
              <a:gd name="connsiteY0" fmla="*/ 0 h 234950"/>
              <a:gd name="connsiteX1" fmla="*/ 247650 w 260350"/>
              <a:gd name="connsiteY1" fmla="*/ 3175 h 234950"/>
              <a:gd name="connsiteX2" fmla="*/ 260350 w 260350"/>
              <a:gd name="connsiteY2" fmla="*/ 234950 h 234950"/>
              <a:gd name="connsiteX3" fmla="*/ 3175 w 260350"/>
              <a:gd name="connsiteY3" fmla="*/ 187325 h 234950"/>
              <a:gd name="connsiteX4" fmla="*/ 0 w 260350"/>
              <a:gd name="connsiteY4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234950">
                <a:moveTo>
                  <a:pt x="0" y="0"/>
                </a:moveTo>
                <a:lnTo>
                  <a:pt x="247650" y="3175"/>
                </a:lnTo>
                <a:lnTo>
                  <a:pt x="260350" y="234950"/>
                </a:lnTo>
                <a:lnTo>
                  <a:pt x="3175" y="187325"/>
                </a:lnTo>
                <a:cubicBezTo>
                  <a:pt x="2117" y="124883"/>
                  <a:pt x="1058" y="62442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6D1D89-42BF-814D-BBE7-D0D0DF8F96D2}"/>
              </a:ext>
            </a:extLst>
          </p:cNvPr>
          <p:cNvSpPr/>
          <p:nvPr/>
        </p:nvSpPr>
        <p:spPr bwMode="auto">
          <a:xfrm>
            <a:off x="7696200" y="3810000"/>
            <a:ext cx="2249855" cy="1600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8D7323-6EF4-5746-B607-3B5FFC018516}"/>
              </a:ext>
            </a:extLst>
          </p:cNvPr>
          <p:cNvSpPr/>
          <p:nvPr/>
        </p:nvSpPr>
        <p:spPr bwMode="auto">
          <a:xfrm>
            <a:off x="7924800" y="3962400"/>
            <a:ext cx="1768294" cy="1219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B17D15-5BD9-FC43-84DF-F091CEEE0CD3}"/>
              </a:ext>
            </a:extLst>
          </p:cNvPr>
          <p:cNvCxnSpPr>
            <a:stCxn id="11" idx="2"/>
          </p:cNvCxnSpPr>
          <p:nvPr/>
        </p:nvCxnSpPr>
        <p:spPr bwMode="auto">
          <a:xfrm flipH="1">
            <a:off x="7696200" y="2095500"/>
            <a:ext cx="13919" cy="25527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21BA64-37BF-684E-B516-374A71066F86}"/>
              </a:ext>
            </a:extLst>
          </p:cNvPr>
          <p:cNvCxnSpPr>
            <a:cxnSpLocks/>
          </p:cNvCxnSpPr>
          <p:nvPr/>
        </p:nvCxnSpPr>
        <p:spPr bwMode="auto">
          <a:xfrm flipH="1">
            <a:off x="9959975" y="2184400"/>
            <a:ext cx="1" cy="24638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B03A13-CA9B-BC41-B6D5-81D993A0A31A}"/>
              </a:ext>
            </a:extLst>
          </p:cNvPr>
          <p:cNvCxnSpPr>
            <a:cxnSpLocks/>
            <a:endCxn id="13" idx="2"/>
          </p:cNvCxnSpPr>
          <p:nvPr/>
        </p:nvCxnSpPr>
        <p:spPr bwMode="auto">
          <a:xfrm>
            <a:off x="7924800" y="2095500"/>
            <a:ext cx="0" cy="24765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28A938-717C-7E46-9DDD-22E92BBE9EE2}"/>
              </a:ext>
            </a:extLst>
          </p:cNvPr>
          <p:cNvCxnSpPr>
            <a:cxnSpLocks/>
          </p:cNvCxnSpPr>
          <p:nvPr/>
        </p:nvCxnSpPr>
        <p:spPr bwMode="auto">
          <a:xfrm>
            <a:off x="9693093" y="1949450"/>
            <a:ext cx="1" cy="262255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23A2DA-C2D2-4145-B11F-30D06B3286E6}"/>
              </a:ext>
            </a:extLst>
          </p:cNvPr>
          <p:cNvSpPr/>
          <p:nvPr/>
        </p:nvSpPr>
        <p:spPr bwMode="auto">
          <a:xfrm>
            <a:off x="10121642" y="1828800"/>
            <a:ext cx="546358" cy="266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C34A8-26D1-2445-B2C7-BD6473C442C7}"/>
              </a:ext>
            </a:extLst>
          </p:cNvPr>
          <p:cNvSpPr/>
          <p:nvPr/>
        </p:nvSpPr>
        <p:spPr bwMode="auto">
          <a:xfrm>
            <a:off x="9796901" y="2736850"/>
            <a:ext cx="413899" cy="2667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01C853-B541-C347-9945-98BDDBFF1502}"/>
              </a:ext>
            </a:extLst>
          </p:cNvPr>
          <p:cNvCxnSpPr/>
          <p:nvPr/>
        </p:nvCxnSpPr>
        <p:spPr bwMode="auto">
          <a:xfrm>
            <a:off x="7391400" y="3429000"/>
            <a:ext cx="304800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29C607-8D48-2E4E-AC0B-283926C8584C}"/>
              </a:ext>
            </a:extLst>
          </p:cNvPr>
          <p:cNvSpPr txBox="1"/>
          <p:nvPr/>
        </p:nvSpPr>
        <p:spPr>
          <a:xfrm>
            <a:off x="6498422" y="326241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cylinder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CFA49F-9BE5-0A41-BB72-1B50C866C1F1}"/>
              </a:ext>
            </a:extLst>
          </p:cNvPr>
          <p:cNvSpPr/>
          <p:nvPr/>
        </p:nvSpPr>
        <p:spPr bwMode="auto">
          <a:xfrm>
            <a:off x="6520301" y="3276600"/>
            <a:ext cx="735715" cy="2667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51B26A-CFF6-CB4B-96F6-5185194D61B1}"/>
              </a:ext>
            </a:extLst>
          </p:cNvPr>
          <p:cNvSpPr/>
          <p:nvPr/>
        </p:nvSpPr>
        <p:spPr bwMode="auto">
          <a:xfrm>
            <a:off x="9620822" y="1629931"/>
            <a:ext cx="228600" cy="16764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9E8B2C-19DE-9545-9CD9-0ADA2F35F035}"/>
              </a:ext>
            </a:extLst>
          </p:cNvPr>
          <p:cNvSpPr/>
          <p:nvPr/>
        </p:nvSpPr>
        <p:spPr bwMode="auto">
          <a:xfrm>
            <a:off x="9617075" y="4169410"/>
            <a:ext cx="228600" cy="16764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D45E6-4BBD-1942-AED1-3DBC1D56E077}"/>
              </a:ext>
            </a:extLst>
          </p:cNvPr>
          <p:cNvSpPr/>
          <p:nvPr/>
        </p:nvSpPr>
        <p:spPr bwMode="auto">
          <a:xfrm>
            <a:off x="9296400" y="1104900"/>
            <a:ext cx="500501" cy="2667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6150935" cy="5580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Unit of Transfer: </a:t>
            </a:r>
            <a:r>
              <a:rPr lang="en-US" b="1" dirty="0" smtClean="0"/>
              <a:t>Sector</a:t>
            </a:r>
            <a:r>
              <a:rPr lang="en-US" dirty="0" smtClean="0"/>
              <a:t> (512B or 4096B)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Ring of sectors form a </a:t>
            </a:r>
            <a:r>
              <a:rPr lang="en-US" b="1" dirty="0"/>
              <a:t>track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Stack of tracks form a </a:t>
            </a:r>
            <a:r>
              <a:rPr lang="en-US" b="1" dirty="0"/>
              <a:t>cylinder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Heads position on </a:t>
            </a:r>
            <a:r>
              <a:rPr lang="en-US" b="1" dirty="0" smtClean="0"/>
              <a:t>cylinders</a:t>
            </a:r>
          </a:p>
          <a:p>
            <a:pPr>
              <a:lnSpc>
                <a:spcPct val="110000"/>
              </a:lnSpc>
            </a:pPr>
            <a:r>
              <a:rPr lang="en-US" dirty="0"/>
              <a:t>Disk Tracks ~ 1µm (micron) wide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Wavelength of light is ~ 0.5µm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Resolution of human eye: 50µm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100K tracks on a typical 2.5” disk</a:t>
            </a:r>
          </a:p>
          <a:p>
            <a:pPr>
              <a:lnSpc>
                <a:spcPct val="110000"/>
              </a:lnSpc>
            </a:pPr>
            <a:r>
              <a:rPr lang="en-US" dirty="0"/>
              <a:t>Separated by unused guard regions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Reduces likelihood neighboring tracks are corrupted during writes (still a small non-zero chance)</a:t>
            </a:r>
          </a:p>
          <a:p>
            <a:pPr>
              <a:lnSpc>
                <a:spcPct val="1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061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  <p:bldP spid="12" grpId="0" animBg="1"/>
      <p:bldP spid="13" grpId="0" animBg="1"/>
      <p:bldP spid="27" grpId="0" animBg="1"/>
      <p:bldP spid="28" grpId="0" animBg="1"/>
      <p:bldP spid="31" grpId="0"/>
      <p:bldP spid="32" grpId="0" animBg="1"/>
      <p:bldP spid="33" grpId="0" animBg="1"/>
      <p:bldP spid="34" grpId="0" animBg="1"/>
      <p:bldP spid="35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isk-2.pdf">
            <a:extLst>
              <a:ext uri="{FF2B5EF4-FFF2-40B4-BE49-F238E27FC236}">
                <a16:creationId xmlns:a16="http://schemas.microsoft.com/office/drawing/2014/main" id="{06EB31AF-9B53-4944-9FCF-9092A902A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191000" y="718572"/>
            <a:ext cx="7758480" cy="583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13" y="914400"/>
            <a:ext cx="6973187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Track length varies across disk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Outside: More sectors per track, higher bandwidth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Disk is organized into </a:t>
            </a:r>
            <a:br>
              <a:rPr lang="en-US" dirty="0"/>
            </a:br>
            <a:r>
              <a:rPr lang="en-US" dirty="0"/>
              <a:t>regions of tracks with </a:t>
            </a:r>
            <a:br>
              <a:rPr lang="en-US" dirty="0"/>
            </a:br>
            <a:r>
              <a:rPr lang="en-US" dirty="0"/>
              <a:t>same # of sectors/track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outer half of radius is used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Most of the disk area in the outer regions of the disk</a:t>
            </a:r>
          </a:p>
          <a:p>
            <a:r>
              <a:rPr lang="en-US" dirty="0"/>
              <a:t>OS Unit of Transfer: Block</a:t>
            </a:r>
          </a:p>
          <a:p>
            <a:pPr lvl="1"/>
            <a:r>
              <a:rPr lang="en-US" dirty="0"/>
              <a:t>Typically more than one Sector</a:t>
            </a:r>
          </a:p>
          <a:p>
            <a:pPr lvl="1"/>
            <a:r>
              <a:rPr lang="en-US" dirty="0"/>
              <a:t>Example: 4KB, 16KB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Disks </a:t>
            </a:r>
            <a:r>
              <a:rPr lang="en-US" dirty="0"/>
              <a:t>so big that some companies (like Google) reportedly only use part of disk for active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Rest is archival data</a:t>
            </a:r>
          </a:p>
        </p:txBody>
      </p:sp>
    </p:spTree>
    <p:extLst>
      <p:ext uri="{BB962C8B-B14F-4D97-AF65-F5344CB8AC3E}">
        <p14:creationId xmlns:p14="http://schemas.microsoft.com/office/powerpoint/2010/main" val="34325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0593-6359-4F31-A281-DAF7B407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Shingled Magnetic Recording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7956-6E1A-4A3A-A604-0609A80F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Overlapping tracks yields greater density, capacity</a:t>
            </a:r>
          </a:p>
          <a:p>
            <a:r>
              <a:rPr lang="en-US" sz="2200" dirty="0"/>
              <a:t>Restrictions on writing, complex DSP for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87F54-6802-49AB-8956-9E961C5A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31" y="1459831"/>
            <a:ext cx="6096000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How </a:t>
            </a:r>
            <a:r>
              <a:rPr lang="en-US" dirty="0"/>
              <a:t>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1" y="35544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  <a:endParaRPr lang="en-US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5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Magnetic Disk Performance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 smtClean="0">
                <a:latin typeface="Gill Sans Light"/>
              </a:rPr>
              <a:t>all the tracks under the </a:t>
            </a:r>
            <a:br>
              <a:rPr lang="en-US" dirty="0" smtClean="0">
                <a:latin typeface="Gill Sans Light"/>
              </a:rPr>
            </a:br>
            <a:r>
              <a:rPr lang="en-US" dirty="0" smtClean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latin typeface="Gill Sans Light"/>
              </a:rPr>
              <a:t>Read/write </a:t>
            </a:r>
            <a:r>
              <a:rPr lang="en-US" dirty="0">
                <a:latin typeface="Gill Sans Light"/>
              </a:rPr>
              <a:t>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</a:t>
            </a:r>
            <a:r>
              <a:rPr lang="en-US" dirty="0" smtClean="0">
                <a:latin typeface="Gill Sans Light"/>
              </a:rPr>
              <a:t>cylinder</a:t>
            </a:r>
            <a:endParaRPr lang="en-US" dirty="0">
              <a:latin typeface="Gill Sans Light"/>
            </a:endParaRP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8249838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74464"/>
              </p:ext>
            </p:extLst>
          </p:nvPr>
        </p:nvGraphicFramePr>
        <p:xfrm>
          <a:off x="457200" y="838198"/>
          <a:ext cx="112014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031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8106369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</a:t>
                      </a:r>
                      <a:r>
                        <a:rPr lang="en-US" dirty="0" smtClean="0">
                          <a:latin typeface="Gill Sans Light"/>
                        </a:rPr>
                        <a:t>18TB </a:t>
                      </a:r>
                      <a:r>
                        <a:rPr lang="en-US" dirty="0">
                          <a:latin typeface="Gill Sans Light"/>
                        </a:rPr>
                        <a:t>(Seagate), </a:t>
                      </a:r>
                      <a:r>
                        <a:rPr lang="en-US" dirty="0" smtClean="0">
                          <a:latin typeface="Gill Sans Light"/>
                        </a:rPr>
                        <a:t>9 </a:t>
                      </a:r>
                      <a:r>
                        <a:rPr lang="en-US" dirty="0">
                          <a:latin typeface="Gill Sans Light"/>
                        </a:rPr>
                        <a:t>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1099138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1758622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</a:t>
                      </a:r>
                      <a:r>
                        <a:rPr lang="en-US" dirty="0" smtClean="0">
                          <a:latin typeface="Gill Sans Light"/>
                        </a:rPr>
                        <a:t>270 </a:t>
                      </a:r>
                      <a:r>
                        <a:rPr lang="en-US" dirty="0">
                          <a:latin typeface="Gill Sans Light"/>
                        </a:rPr>
                        <a:t>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114300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Ignoring queuing and controller times for now</a:t>
            </a:r>
          </a:p>
          <a:p>
            <a:pPr lvl="1"/>
            <a:r>
              <a:rPr lang="en-US" dirty="0"/>
              <a:t>Avg seek time of </a:t>
            </a:r>
            <a:r>
              <a:rPr lang="en-US" dirty="0" smtClean="0"/>
              <a:t>5ms</a:t>
            </a:r>
            <a:endParaRPr lang="en-US" dirty="0"/>
          </a:p>
          <a:p>
            <a:pPr lvl="1"/>
            <a:r>
              <a:rPr lang="en-US" dirty="0"/>
              <a:t>7200RPM </a:t>
            </a:r>
            <a:r>
              <a:rPr lang="en-US" dirty="0">
                <a:sym typeface="Symbol" charset="0"/>
              </a:rPr>
              <a:t> </a:t>
            </a:r>
            <a:r>
              <a:rPr lang="en-US" dirty="0"/>
              <a:t>Time for rotation: 60000 (</a:t>
            </a:r>
            <a:r>
              <a:rPr lang="en-US" dirty="0" err="1"/>
              <a:t>ms</a:t>
            </a:r>
            <a:r>
              <a:rPr lang="en-US" dirty="0"/>
              <a:t>/min) / 7200(rev/min) </a:t>
            </a:r>
            <a:r>
              <a:rPr lang="en-US" dirty="0" smtClean="0"/>
              <a:t>= 8ms</a:t>
            </a:r>
            <a:br>
              <a:rPr lang="en-US" dirty="0" smtClean="0"/>
            </a:br>
            <a:r>
              <a:rPr lang="en-US" dirty="0" err="1" smtClean="0"/>
              <a:t>Avg</a:t>
            </a:r>
            <a:r>
              <a:rPr lang="en-US" dirty="0" smtClean="0"/>
              <a:t> time to find block = ½ </a:t>
            </a:r>
            <a:r>
              <a:rPr lang="en-US" dirty="0" smtClean="0">
                <a:sym typeface="Symbol" panose="05050102010706020507" pitchFamily="18" charset="2"/>
              </a:rPr>
              <a:t>× 8ms = 4ms</a:t>
            </a:r>
            <a:endParaRPr lang="en-US" dirty="0"/>
          </a:p>
          <a:p>
            <a:pPr lvl="1"/>
            <a:r>
              <a:rPr lang="en-US" dirty="0"/>
              <a:t>Transfer rate of 50MByte/s, block size of 4Kbyte </a:t>
            </a:r>
            <a:r>
              <a:rPr lang="en-US" dirty="0">
                <a:sym typeface="Symbol" panose="05050102010706020507" pitchFamily="18" charset="2"/>
              </a:rPr>
              <a:t>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4096 bytes/50×10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(bytes/s) = 81.92 × 10</a:t>
            </a:r>
            <a:r>
              <a:rPr lang="en-US" baseline="30000" dirty="0">
                <a:sym typeface="Symbol" panose="05050102010706020507" pitchFamily="18" charset="2"/>
              </a:rPr>
              <a:t>-6</a:t>
            </a:r>
            <a:r>
              <a:rPr lang="en-US" dirty="0">
                <a:sym typeface="Symbol" panose="05050102010706020507" pitchFamily="18" charset="2"/>
              </a:rPr>
              <a:t> sec  0.082 </a:t>
            </a:r>
            <a:r>
              <a:rPr lang="en-US" dirty="0" err="1">
                <a:sym typeface="Symbol" panose="05050102010706020507" pitchFamily="18" charset="2"/>
              </a:rPr>
              <a:t>ms</a:t>
            </a:r>
            <a:r>
              <a:rPr lang="en-US" dirty="0">
                <a:sym typeface="Symbol" panose="05050102010706020507" pitchFamily="18" charset="2"/>
              </a:rPr>
              <a:t> for 1 sector</a:t>
            </a:r>
            <a:endParaRPr lang="en-US" dirty="0"/>
          </a:p>
          <a:p>
            <a:r>
              <a:rPr lang="en-US" dirty="0"/>
              <a:t>Read block from random place on disk:</a:t>
            </a:r>
          </a:p>
          <a:p>
            <a:pPr lvl="1"/>
            <a:r>
              <a:rPr lang="en-US" dirty="0"/>
              <a:t>Seek (5ms) + Rot. Delay (4ms) + Transfer (0.082ms) = 9.082ms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9ms to fetch/put data: 4096 bytes/9.082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451KB/s</a:t>
            </a:r>
          </a:p>
          <a:p>
            <a:r>
              <a:rPr lang="en-US" dirty="0"/>
              <a:t>Read block from random place in same cylinder:</a:t>
            </a:r>
          </a:p>
          <a:p>
            <a:pPr lvl="1"/>
            <a:r>
              <a:rPr lang="en-US" dirty="0"/>
              <a:t>Rot. Delay (4ms) + Transfer (0.082ms) = 4.082ms 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4ms to fetch/put data: 4096 bytes/4.082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1.03MB/s</a:t>
            </a:r>
          </a:p>
          <a:p>
            <a:r>
              <a:rPr lang="en-US" dirty="0"/>
              <a:t>Read next block on same track:</a:t>
            </a:r>
          </a:p>
          <a:p>
            <a:pPr lvl="1"/>
            <a:r>
              <a:rPr lang="en-US" dirty="0"/>
              <a:t>Transfer (0.082ms): 4096 bytes/0.082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50MB/sec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Key to using disk effectively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to 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4004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2B3-EE31-447E-B710-56C9DFF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Intelligence in the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FBD5-E531-4FA0-B22B-62788256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</p:txBody>
      </p:sp>
    </p:spTree>
    <p:extLst>
      <p:ext uri="{BB962C8B-B14F-4D97-AF65-F5344CB8AC3E}">
        <p14:creationId xmlns:p14="http://schemas.microsoft.com/office/powerpoint/2010/main" val="197256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9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763000" y="3891810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50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7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65ACF-6A87-4C2B-A69F-ABFA8BDD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4BF2B-40CF-4158-91D1-8D41970E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96" y="838200"/>
            <a:ext cx="8382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</a:t>
            </a:r>
            <a:r>
              <a:rPr lang="en-US" dirty="0" smtClean="0"/>
              <a:t>X24 </a:t>
            </a:r>
            <a:r>
              <a:rPr lang="en-US" dirty="0"/>
              <a:t>(</a:t>
            </a:r>
            <a:r>
              <a:rPr lang="en-US" dirty="0" smtClean="0"/>
              <a:t>2023)</a:t>
            </a:r>
            <a:endParaRPr lang="en-US" dirty="0"/>
          </a:p>
          <a:p>
            <a:pPr lvl="1"/>
            <a:r>
              <a:rPr lang="en-US" dirty="0" smtClean="0"/>
              <a:t>24 </a:t>
            </a:r>
            <a:r>
              <a:rPr lang="en-US" dirty="0"/>
              <a:t>TB hard disk</a:t>
            </a:r>
          </a:p>
          <a:p>
            <a:pPr lvl="2"/>
            <a:r>
              <a:rPr lang="en-US" dirty="0" smtClean="0"/>
              <a:t>10 </a:t>
            </a:r>
            <a:r>
              <a:rPr lang="en-US" dirty="0"/>
              <a:t>platters, </a:t>
            </a:r>
            <a:r>
              <a:rPr lang="en-US" dirty="0" smtClean="0"/>
              <a:t>20 heads</a:t>
            </a:r>
          </a:p>
          <a:p>
            <a:pPr lvl="2"/>
            <a:r>
              <a:rPr lang="en-US" dirty="0" smtClean="0"/>
              <a:t>1.26 TB/in</a:t>
            </a:r>
            <a:r>
              <a:rPr lang="en-US" baseline="30000" dirty="0" smtClean="0"/>
              <a:t>2</a:t>
            </a:r>
            <a:endParaRPr lang="en-US" dirty="0"/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 </a:t>
            </a:r>
            <a:r>
              <a:rPr lang="en-US" dirty="0" err="1"/>
              <a:t>ms</a:t>
            </a:r>
            <a:r>
              <a:rPr lang="en-US" dirty="0"/>
              <a:t>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/>
              <a:t>Dual 6 Gbps SATA /12Gbps SAS interface</a:t>
            </a:r>
          </a:p>
          <a:p>
            <a:pPr lvl="2"/>
            <a:r>
              <a:rPr lang="en-US" dirty="0" smtClean="0"/>
              <a:t>285MB/s </a:t>
            </a:r>
            <a:r>
              <a:rPr lang="en-US" dirty="0"/>
              <a:t>MAX transfer rate</a:t>
            </a:r>
          </a:p>
          <a:p>
            <a:pPr lvl="2"/>
            <a:r>
              <a:rPr lang="en-US" dirty="0"/>
              <a:t>Cache size: </a:t>
            </a:r>
            <a:r>
              <a:rPr lang="en-US" dirty="0" smtClean="0"/>
              <a:t>512MB </a:t>
            </a:r>
            <a:endParaRPr lang="en-US" dirty="0"/>
          </a:p>
          <a:p>
            <a:pPr lvl="1"/>
            <a:r>
              <a:rPr lang="en-US" dirty="0"/>
              <a:t>Price: $ </a:t>
            </a:r>
            <a:r>
              <a:rPr lang="en-US" dirty="0" smtClean="0"/>
              <a:t>479 </a:t>
            </a:r>
            <a:r>
              <a:rPr lang="en-US" dirty="0"/>
              <a:t>(~ $</a:t>
            </a:r>
            <a:r>
              <a:rPr lang="en-US" dirty="0" smtClean="0"/>
              <a:t>0.02/GB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smtClean="0"/>
              <a:t>average seek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</a:t>
            </a:r>
            <a:r>
              <a:rPr lang="en-US" dirty="0" smtClean="0"/>
              <a:t>$500 </a:t>
            </a:r>
            <a:r>
              <a:rPr lang="en-US" dirty="0"/>
              <a:t>($17K/GB)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F8B1DF7-0870-2243-831E-592C4002FFF6}"/>
              </a:ext>
            </a:extLst>
          </p:cNvPr>
          <p:cNvSpPr/>
          <p:nvPr/>
        </p:nvSpPr>
        <p:spPr bwMode="auto">
          <a:xfrm>
            <a:off x="1010683" y="1324640"/>
            <a:ext cx="620233" cy="3933160"/>
          </a:xfrm>
          <a:custGeom>
            <a:avLst/>
            <a:gdLst>
              <a:gd name="connsiteX0" fmla="*/ 609600 w 620233"/>
              <a:gd name="connsiteY0" fmla="*/ 0 h 1456660"/>
              <a:gd name="connsiteX1" fmla="*/ 0 w 620233"/>
              <a:gd name="connsiteY1" fmla="*/ 3544 h 1456660"/>
              <a:gd name="connsiteX2" fmla="*/ 3544 w 620233"/>
              <a:gd name="connsiteY2" fmla="*/ 1456660 h 1456660"/>
              <a:gd name="connsiteX3" fmla="*/ 620233 w 620233"/>
              <a:gd name="connsiteY3" fmla="*/ 1449572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33" h="1456660">
                <a:moveTo>
                  <a:pt x="609600" y="0"/>
                </a:moveTo>
                <a:lnTo>
                  <a:pt x="0" y="3544"/>
                </a:lnTo>
                <a:cubicBezTo>
                  <a:pt x="1181" y="487916"/>
                  <a:pt x="2363" y="972288"/>
                  <a:pt x="3544" y="1456660"/>
                </a:cubicBezTo>
                <a:lnTo>
                  <a:pt x="620233" y="14495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3FAAF-81C4-F740-AA34-0406DE2DF919}"/>
              </a:ext>
            </a:extLst>
          </p:cNvPr>
          <p:cNvSpPr txBox="1"/>
          <p:nvPr/>
        </p:nvSpPr>
        <p:spPr>
          <a:xfrm>
            <a:off x="76200" y="2938764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8</a:t>
            </a:r>
            <a:r>
              <a:rPr lang="en-US" sz="2000" dirty="0" smtClean="0">
                <a:solidFill>
                  <a:srgbClr val="FF0000"/>
                </a:solidFill>
                <a:latin typeface="Gill Sans Light"/>
              </a:rPr>
              <a:t>00K </a:t>
            </a:r>
            <a:r>
              <a:rPr lang="en-US" sz="2000" dirty="0">
                <a:solidFill>
                  <a:srgbClr val="FF0000"/>
                </a:solidFill>
                <a:latin typeface="Gill Sans Light"/>
              </a:rPr>
              <a:t>x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DFCFD4-E0A9-0140-882E-99783821EABF}"/>
              </a:ext>
            </a:extLst>
          </p:cNvPr>
          <p:cNvSpPr/>
          <p:nvPr/>
        </p:nvSpPr>
        <p:spPr bwMode="auto">
          <a:xfrm flipH="1">
            <a:off x="5105400" y="2514600"/>
            <a:ext cx="620233" cy="3048000"/>
          </a:xfrm>
          <a:custGeom>
            <a:avLst/>
            <a:gdLst>
              <a:gd name="connsiteX0" fmla="*/ 609600 w 620233"/>
              <a:gd name="connsiteY0" fmla="*/ 0 h 1456660"/>
              <a:gd name="connsiteX1" fmla="*/ 0 w 620233"/>
              <a:gd name="connsiteY1" fmla="*/ 3544 h 1456660"/>
              <a:gd name="connsiteX2" fmla="*/ 3544 w 620233"/>
              <a:gd name="connsiteY2" fmla="*/ 1456660 h 1456660"/>
              <a:gd name="connsiteX3" fmla="*/ 620233 w 620233"/>
              <a:gd name="connsiteY3" fmla="*/ 1449572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33" h="1456660">
                <a:moveTo>
                  <a:pt x="609600" y="0"/>
                </a:moveTo>
                <a:lnTo>
                  <a:pt x="0" y="3544"/>
                </a:lnTo>
                <a:cubicBezTo>
                  <a:pt x="1181" y="487916"/>
                  <a:pt x="2363" y="972288"/>
                  <a:pt x="3544" y="1456660"/>
                </a:cubicBezTo>
                <a:lnTo>
                  <a:pt x="620233" y="14495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AF3C-8E38-EA40-BE78-83A6ABECDA8B}"/>
              </a:ext>
            </a:extLst>
          </p:cNvPr>
          <p:cNvSpPr txBox="1"/>
          <p:nvPr/>
        </p:nvSpPr>
        <p:spPr>
          <a:xfrm>
            <a:off x="5715000" y="409569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10 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B510DA-FA5C-834B-A0CC-01BAB97F3D80}"/>
              </a:ext>
            </a:extLst>
          </p:cNvPr>
          <p:cNvCxnSpPr/>
          <p:nvPr/>
        </p:nvCxnSpPr>
        <p:spPr bwMode="auto">
          <a:xfrm>
            <a:off x="2743200" y="3810000"/>
            <a:ext cx="0" cy="1905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523157-76C1-DF40-9DB6-E031B9456114}"/>
              </a:ext>
            </a:extLst>
          </p:cNvPr>
          <p:cNvSpPr txBox="1"/>
          <p:nvPr/>
        </p:nvSpPr>
        <p:spPr>
          <a:xfrm>
            <a:off x="1905000" y="43434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 Light"/>
              </a:rPr>
              <a:t>385 </a:t>
            </a:r>
            <a:r>
              <a:rPr lang="en-US" sz="2000" dirty="0">
                <a:solidFill>
                  <a:srgbClr val="FF0000"/>
                </a:solidFill>
                <a:latin typeface="Gill Sans Light"/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F62950-B210-7948-A4DA-3EEDBA506729}"/>
              </a:ext>
            </a:extLst>
          </p:cNvPr>
          <p:cNvCxnSpPr>
            <a:cxnSpLocks/>
          </p:cNvCxnSpPr>
          <p:nvPr/>
        </p:nvCxnSpPr>
        <p:spPr bwMode="auto">
          <a:xfrm>
            <a:off x="3810000" y="4343400"/>
            <a:ext cx="1" cy="1676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CD8B0D-FDF7-9B4D-A3EC-D139C8D99870}"/>
              </a:ext>
            </a:extLst>
          </p:cNvPr>
          <p:cNvSpPr txBox="1"/>
          <p:nvPr/>
        </p:nvSpPr>
        <p:spPr>
          <a:xfrm>
            <a:off x="3813923" y="508629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 Light"/>
              </a:rPr>
              <a:t>850K </a:t>
            </a:r>
            <a:r>
              <a:rPr lang="en-US" sz="2000" dirty="0">
                <a:solidFill>
                  <a:srgbClr val="FF0000"/>
                </a:solidFill>
                <a:latin typeface="Gill Sans Light"/>
              </a:rPr>
              <a:t>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382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8" grpId="0"/>
      <p:bldP spid="9" grpId="0" animBg="1"/>
      <p:bldP spid="10" grpId="0"/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000-BD52-43A5-963C-172CFC5C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44D6-2EF6-43C1-8119-132143EE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914400"/>
            <a:ext cx="7010400" cy="5033963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(2 or 3-bit/cell)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r>
              <a:rPr lang="en-US" sz="2400" dirty="0"/>
              <a:t>Rapid advances in capacity and cost ever since!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1BFFE9-C0B9-4F74-9B73-96A242569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8" y="2297112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B9C5D70D-6F1E-4FD2-9396-F9FC713BD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7746657" y="544512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CD3A7-9099-45EF-958B-2CD4B9D0A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14" y="4619411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dirty="0" smtClean="0"/>
              <a:t>Recall: Example Memory-Mapped </a:t>
            </a:r>
            <a:r>
              <a:rPr lang="en-US" dirty="0"/>
              <a:t>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/>
              <a:t>Memory-Mapped:</a:t>
            </a:r>
          </a:p>
          <a:p>
            <a:pPr lvl="1"/>
            <a:r>
              <a:rPr lang="en-US" dirty="0"/>
              <a:t>Hardware maps control registers and display memory into physical address space</a:t>
            </a:r>
          </a:p>
          <a:p>
            <a:pPr lvl="2"/>
            <a:r>
              <a:rPr lang="en-US" dirty="0"/>
              <a:t>Addresses set by HW jumpers or at boot time</a:t>
            </a:r>
          </a:p>
          <a:p>
            <a:pPr lvl="1"/>
            <a:r>
              <a:rPr lang="en-US" dirty="0"/>
              <a:t>Simply writing to display memory (also called the </a:t>
            </a:r>
            <a:r>
              <a:rPr lang="ja-JP" altLang="en-US" dirty="0"/>
              <a:t>“</a:t>
            </a:r>
            <a:r>
              <a:rPr lang="en-US" altLang="ja-JP" dirty="0"/>
              <a:t>frame buffer</a:t>
            </a:r>
            <a:r>
              <a:rPr lang="ja-JP" altLang="en-US" dirty="0"/>
              <a:t>”</a:t>
            </a:r>
            <a:r>
              <a:rPr lang="en-US" altLang="ja-JP" dirty="0"/>
              <a:t>) changes image on screen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0x8000F000 — 0x8000FFFF</a:t>
            </a:r>
          </a:p>
          <a:p>
            <a:pPr lvl="1"/>
            <a:r>
              <a:rPr lang="en-US" dirty="0"/>
              <a:t>Writing graphics description to </a:t>
            </a:r>
            <a:r>
              <a:rPr lang="en-US" dirty="0" err="1"/>
              <a:t>cmd</a:t>
            </a:r>
            <a:r>
              <a:rPr lang="en-US" dirty="0"/>
              <a:t> queue</a:t>
            </a:r>
          </a:p>
          <a:p>
            <a:pPr lvl="2"/>
            <a:r>
              <a:rPr lang="en-US" dirty="0"/>
              <a:t>Say enter a set of triangles describing some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0x80010000 — 0x8001FFFF</a:t>
            </a:r>
          </a:p>
          <a:p>
            <a:pPr lvl="1"/>
            <a:r>
              <a:rPr lang="en-US" dirty="0"/>
              <a:t>Writing to the command register may cause on-board graphics hardware to do something</a:t>
            </a:r>
          </a:p>
          <a:p>
            <a:pPr lvl="2"/>
            <a:r>
              <a:rPr lang="en-US" dirty="0"/>
              <a:t>Say render the above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0x0007F004</a:t>
            </a:r>
          </a:p>
          <a:p>
            <a:r>
              <a:rPr lang="en-US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3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M951 – Best with NVMe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2" y="533400"/>
            <a:ext cx="4778734" cy="2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</a:t>
            </a:r>
            <a:r>
              <a:rPr lang="en-US" dirty="0" smtClean="0"/>
              <a:t>Memory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832" y="3581400"/>
            <a:ext cx="10946968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Like a normal transistor but: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a floating gate that can hold charge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write: raise or lower </a:t>
            </a:r>
            <a:r>
              <a:rPr lang="en-US" dirty="0" err="1" smtClean="0"/>
              <a:t>wordline</a:t>
            </a:r>
            <a:r>
              <a:rPr lang="en-US" dirty="0" smtClean="0"/>
              <a:t> high enough to cause charges to tunnel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read: turn on </a:t>
            </a:r>
            <a:r>
              <a:rPr lang="en-US" dirty="0" err="1" smtClean="0"/>
              <a:t>wordline</a:t>
            </a:r>
            <a:r>
              <a:rPr lang="en-US" dirty="0" smtClean="0"/>
              <a:t> as if normal transistor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presence of charge changes threshold and thus measured current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Two varieties: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NAND: denser, must be read and written in blocks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NOR: much less dense, fast to read and write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V-NAND: 3D stacking (Samsung claims 1TB possible in 1 chip)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4527"/>
            <a:ext cx="3390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627736" y="2649095"/>
            <a:ext cx="36006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Samsung 2015: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512GB, NAND Flash</a:t>
            </a:r>
          </a:p>
        </p:txBody>
      </p:sp>
    </p:spTree>
    <p:extLst>
      <p:ext uri="{BB962C8B-B14F-4D97-AF65-F5344CB8AC3E}">
        <p14:creationId xmlns:p14="http://schemas.microsoft.com/office/powerpoint/2010/main" val="37796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608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Memory (Con’t)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644" y="4192172"/>
            <a:ext cx="8693002" cy="2250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read and written in page-sized chunks (e.g. 4K)</a:t>
            </a:r>
          </a:p>
          <a:p>
            <a:pPr lvl="1"/>
            <a:r>
              <a:rPr lang="en-US" dirty="0" smtClean="0"/>
              <a:t>Cannot be addressed at byte level</a:t>
            </a:r>
          </a:p>
          <a:p>
            <a:pPr lvl="1"/>
            <a:r>
              <a:rPr lang="en-US" dirty="0" smtClean="0"/>
              <a:t>Random access at block level for reads (no locality advantage)</a:t>
            </a:r>
          </a:p>
          <a:p>
            <a:pPr lvl="1"/>
            <a:r>
              <a:rPr lang="en-US" dirty="0" smtClean="0"/>
              <a:t>Writing of new blocks handled in order (</a:t>
            </a:r>
            <a:r>
              <a:rPr lang="en-US" dirty="0" err="1" smtClean="0"/>
              <a:t>kinda</a:t>
            </a:r>
            <a:r>
              <a:rPr lang="en-US" dirty="0" smtClean="0"/>
              <a:t> like a log)</a:t>
            </a:r>
          </a:p>
          <a:p>
            <a:r>
              <a:rPr lang="en-US" dirty="0" smtClean="0"/>
              <a:t>Before writing, must be </a:t>
            </a:r>
            <a:r>
              <a:rPr lang="en-US" i="1" dirty="0" smtClean="0"/>
              <a:t>erased</a:t>
            </a:r>
            <a:r>
              <a:rPr lang="en-US" dirty="0" smtClean="0"/>
              <a:t> (256K block at a time)</a:t>
            </a:r>
          </a:p>
          <a:p>
            <a:pPr lvl="1"/>
            <a:r>
              <a:rPr lang="en-US" dirty="0" smtClean="0"/>
              <a:t>Requires free-list management</a:t>
            </a:r>
          </a:p>
          <a:p>
            <a:pPr lvl="1"/>
            <a:r>
              <a:rPr lang="en-US" dirty="0" smtClean="0"/>
              <a:t>CANNOT write over existing block (Copy-on-Write is normal case)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939607"/>
            <a:ext cx="48958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22278" y="3094464"/>
            <a:ext cx="184731" cy="3385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026" name="Picture 2" descr="http://upload.wikimedia.org/wikipedia/commons/c/c8/NAND_Flash_Pages_and_Blo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45" y="1214515"/>
            <a:ext cx="4200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72280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5E0-91E0-45AB-AFF2-0B35CEDD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SSD Architecture – 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6C-4B60-48AD-8863-6BFFC8D5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5" y="3200400"/>
            <a:ext cx="7372866" cy="320516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Read 4 KB Page: ~25 </a:t>
            </a:r>
            <a:r>
              <a:rPr lang="en-US" dirty="0" err="1">
                <a:latin typeface="Gill Sans Light"/>
              </a:rPr>
              <a:t>usec</a:t>
            </a:r>
            <a:r>
              <a:rPr lang="en-US" dirty="0">
                <a:latin typeface="Gill Sans Light"/>
              </a:rPr>
              <a:t>	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No seek or rotational latency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Transfer time: transfer a 4KB page</a:t>
            </a:r>
          </a:p>
          <a:p>
            <a:pPr marL="685800" lvl="2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>
                <a:latin typeface="Gill Sans Light"/>
              </a:rPr>
              <a:t>SATA: 300-600MB/s =&gt; ~4 x10</a:t>
            </a:r>
            <a:r>
              <a:rPr lang="en-US" sz="1800" baseline="30000" dirty="0">
                <a:latin typeface="Gill Sans Light"/>
              </a:rPr>
              <a:t>3</a:t>
            </a:r>
            <a:r>
              <a:rPr lang="en-US" sz="1800" dirty="0">
                <a:latin typeface="Gill Sans Light"/>
              </a:rPr>
              <a:t> b / 400 x 10</a:t>
            </a:r>
            <a:r>
              <a:rPr lang="en-US" sz="1800" baseline="30000" dirty="0">
                <a:latin typeface="Gill Sans Light"/>
              </a:rPr>
              <a:t>6</a:t>
            </a:r>
            <a:r>
              <a:rPr lang="en-US" sz="1800" dirty="0">
                <a:latin typeface="Gill Sans Light"/>
              </a:rPr>
              <a:t> bps =&gt; 10 us</a:t>
            </a:r>
            <a:endParaRPr lang="en-US" sz="1800" baseline="30000" dirty="0">
              <a:latin typeface="Gill Sans Light"/>
            </a:endParaRP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Latency = Queuing Time + Controller time + Xfer Time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Highest Bandwidth: </a:t>
            </a:r>
            <a:r>
              <a:rPr lang="en-US" dirty="0">
                <a:latin typeface="Gill Sans Light"/>
              </a:rPr>
              <a:t>Sequential OR Random reads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9BCDA18-A204-4DC0-A493-FD54642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330BCE7-8A6F-442A-87C6-AE97F69D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27483A-D276-4DE5-8F06-8B53FF82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1430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6F9E347-5975-4508-9782-789F4A5E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11" name="Straight Arrow Connector 84">
            <a:extLst>
              <a:ext uri="{FF2B5EF4-FFF2-40B4-BE49-F238E27FC236}">
                <a16:creationId xmlns:a16="http://schemas.microsoft.com/office/drawing/2014/main" id="{566C860A-5936-4F1B-9456-9B4E165D6E7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4114800" y="18288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Arrow Connector 86">
            <a:extLst>
              <a:ext uri="{FF2B5EF4-FFF2-40B4-BE49-F238E27FC236}">
                <a16:creationId xmlns:a16="http://schemas.microsoft.com/office/drawing/2014/main" id="{58149B56-9824-4417-B1FD-300F36083935}"/>
              </a:ext>
            </a:extLst>
          </p:cNvPr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019800" y="18288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89">
            <a:extLst>
              <a:ext uri="{FF2B5EF4-FFF2-40B4-BE49-F238E27FC236}">
                <a16:creationId xmlns:a16="http://schemas.microsoft.com/office/drawing/2014/main" id="{3773DB7B-5083-46B3-BAFB-BC95FE876DCC}"/>
              </a:ext>
            </a:extLst>
          </p:cNvPr>
          <p:cNvCxnSpPr>
            <a:cxnSpLocks noChangeShapeType="1"/>
            <a:stCxn id="10" idx="0"/>
            <a:endCxn id="8" idx="2"/>
          </p:cNvCxnSpPr>
          <p:nvPr/>
        </p:nvCxnSpPr>
        <p:spPr bwMode="auto">
          <a:xfrm flipH="1" flipV="1">
            <a:off x="5410200" y="25146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" name="Group 95">
            <a:extLst>
              <a:ext uri="{FF2B5EF4-FFF2-40B4-BE49-F238E27FC236}">
                <a16:creationId xmlns:a16="http://schemas.microsoft.com/office/drawing/2014/main" id="{D5646DB2-0580-4671-B9A4-60BFD1412504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3810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49DD19F-C63F-4A2B-9021-46C7D879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72E7ACB-D8AA-47A7-A731-40BFDAC3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A46E31E3-F6AA-48D2-9615-D5DB8010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98435AB4-5C95-4609-87DA-A629ACD4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9A5DA7C4-D446-41A7-A824-922BB197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E9FAD24A-C125-4DB8-A6C8-CAD60F95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0E834E47-54EF-468D-B757-390EC03B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16A9D865-7154-4277-9674-EC996553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23" name="Straight Arrow Connector 17">
              <a:extLst>
                <a:ext uri="{FF2B5EF4-FFF2-40B4-BE49-F238E27FC236}">
                  <a16:creationId xmlns:a16="http://schemas.microsoft.com/office/drawing/2014/main" id="{E50E6AEE-7E33-4CB1-93CF-65E5428E3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9DED1FC9-3BDF-4273-8951-C580FDF69BF7}"/>
                </a:ext>
              </a:extLst>
            </p:cNvPr>
            <p:cNvCxnSpPr>
              <a:cxnSpLocks noChangeShapeType="1"/>
              <a:stCxn id="18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E12724B1-4575-4FB8-B49D-D30BB20DE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1">
              <a:extLst>
                <a:ext uri="{FF2B5EF4-FFF2-40B4-BE49-F238E27FC236}">
                  <a16:creationId xmlns:a16="http://schemas.microsoft.com/office/drawing/2014/main" id="{D1676ADF-900C-4C39-A930-AAF61E560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C184BF49-DDCB-4870-B496-AE16D0CA63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FBC71268-2E6C-48E2-87AB-973575782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Straight Connector 26">
              <a:extLst>
                <a:ext uri="{FF2B5EF4-FFF2-40B4-BE49-F238E27FC236}">
                  <a16:creationId xmlns:a16="http://schemas.microsoft.com/office/drawing/2014/main" id="{E05C8452-7D5E-4322-91C6-79A120C7C7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7">
              <a:extLst>
                <a:ext uri="{FF2B5EF4-FFF2-40B4-BE49-F238E27FC236}">
                  <a16:creationId xmlns:a16="http://schemas.microsoft.com/office/drawing/2014/main" id="{061E2B9D-E824-4395-9824-227BD5275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9113C646-FB80-4DDD-8BC4-5FA748490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36B69F0B-7F0E-403D-AAE1-90157E11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70" name="Rounded Rectangle 29">
                <a:extLst>
                  <a:ext uri="{FF2B5EF4-FFF2-40B4-BE49-F238E27FC236}">
                    <a16:creationId xmlns:a16="http://schemas.microsoft.com/office/drawing/2014/main" id="{B0CA6866-AF4C-4E4E-B808-C0FDCBA3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0">
                <a:extLst>
                  <a:ext uri="{FF2B5EF4-FFF2-40B4-BE49-F238E27FC236}">
                    <a16:creationId xmlns:a16="http://schemas.microsoft.com/office/drawing/2014/main" id="{541EB504-619D-4A45-8899-F0F8ED8E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1">
                <a:extLst>
                  <a:ext uri="{FF2B5EF4-FFF2-40B4-BE49-F238E27FC236}">
                    <a16:creationId xmlns:a16="http://schemas.microsoft.com/office/drawing/2014/main" id="{1A191971-C218-4A76-8C28-40A43AD2D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2">
                <a:extLst>
                  <a:ext uri="{FF2B5EF4-FFF2-40B4-BE49-F238E27FC236}">
                    <a16:creationId xmlns:a16="http://schemas.microsoft.com/office/drawing/2014/main" id="{0549F7C9-AB6B-49D8-9300-F7AFEB6F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3">
                <a:extLst>
                  <a:ext uri="{FF2B5EF4-FFF2-40B4-BE49-F238E27FC236}">
                    <a16:creationId xmlns:a16="http://schemas.microsoft.com/office/drawing/2014/main" id="{BBF05DDB-17E6-47CA-A4F6-F86BBBDEB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5" name="Rounded Rectangle 34">
                <a:extLst>
                  <a:ext uri="{FF2B5EF4-FFF2-40B4-BE49-F238E27FC236}">
                    <a16:creationId xmlns:a16="http://schemas.microsoft.com/office/drawing/2014/main" id="{7BA20E83-9599-4B67-811D-B7461A55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6" name="Rounded Rectangle 35">
                <a:extLst>
                  <a:ext uri="{FF2B5EF4-FFF2-40B4-BE49-F238E27FC236}">
                    <a16:creationId xmlns:a16="http://schemas.microsoft.com/office/drawing/2014/main" id="{2027033F-9FB0-41E0-AC4C-0258A1B5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7" name="Rounded Rectangle 36">
                <a:extLst>
                  <a:ext uri="{FF2B5EF4-FFF2-40B4-BE49-F238E27FC236}">
                    <a16:creationId xmlns:a16="http://schemas.microsoft.com/office/drawing/2014/main" id="{3B9AEA74-E3BD-44DF-97DA-786D13FD7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78" name="Straight Arrow Connector 37">
                <a:extLst>
                  <a:ext uri="{FF2B5EF4-FFF2-40B4-BE49-F238E27FC236}">
                    <a16:creationId xmlns:a16="http://schemas.microsoft.com/office/drawing/2014/main" id="{9E63A6DD-EEB2-471C-99AF-9A99AA65F6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9" name="Straight Connector 38">
                <a:extLst>
                  <a:ext uri="{FF2B5EF4-FFF2-40B4-BE49-F238E27FC236}">
                    <a16:creationId xmlns:a16="http://schemas.microsoft.com/office/drawing/2014/main" id="{527464FB-FD46-44BA-9DED-90B40138D973}"/>
                  </a:ext>
                </a:extLst>
              </p:cNvPr>
              <p:cNvCxnSpPr>
                <a:cxnSpLocks noChangeShapeType="1"/>
                <a:stCxn id="7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39">
                <a:extLst>
                  <a:ext uri="{FF2B5EF4-FFF2-40B4-BE49-F238E27FC236}">
                    <a16:creationId xmlns:a16="http://schemas.microsoft.com/office/drawing/2014/main" id="{9CA31A2F-9F52-4B28-B8E3-69FEF107BA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0">
                <a:extLst>
                  <a:ext uri="{FF2B5EF4-FFF2-40B4-BE49-F238E27FC236}">
                    <a16:creationId xmlns:a16="http://schemas.microsoft.com/office/drawing/2014/main" id="{5154912E-CF95-465E-9614-9DEB11C5C6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1">
                <a:extLst>
                  <a:ext uri="{FF2B5EF4-FFF2-40B4-BE49-F238E27FC236}">
                    <a16:creationId xmlns:a16="http://schemas.microsoft.com/office/drawing/2014/main" id="{ABE583FE-6FFB-446C-959C-672FE9D27F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2">
                <a:extLst>
                  <a:ext uri="{FF2B5EF4-FFF2-40B4-BE49-F238E27FC236}">
                    <a16:creationId xmlns:a16="http://schemas.microsoft.com/office/drawing/2014/main" id="{85AEE9C5-E6D1-4D60-BC3D-F38DDCEF6D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43">
                <a:extLst>
                  <a:ext uri="{FF2B5EF4-FFF2-40B4-BE49-F238E27FC236}">
                    <a16:creationId xmlns:a16="http://schemas.microsoft.com/office/drawing/2014/main" id="{31E48F6C-6026-4923-87F8-C59A537EEB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44">
                <a:extLst>
                  <a:ext uri="{FF2B5EF4-FFF2-40B4-BE49-F238E27FC236}">
                    <a16:creationId xmlns:a16="http://schemas.microsoft.com/office/drawing/2014/main" id="{5F2758C3-53E6-4927-95D0-DB8B236859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45">
                <a:extLst>
                  <a:ext uri="{FF2B5EF4-FFF2-40B4-BE49-F238E27FC236}">
                    <a16:creationId xmlns:a16="http://schemas.microsoft.com/office/drawing/2014/main" id="{9B6747BF-26E7-415E-B5E6-7DC0272765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D4B1669E-720B-4E83-A3E0-BA00A4D2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3" name="Rounded Rectangle 48">
                <a:extLst>
                  <a:ext uri="{FF2B5EF4-FFF2-40B4-BE49-F238E27FC236}">
                    <a16:creationId xmlns:a16="http://schemas.microsoft.com/office/drawing/2014/main" id="{98EA5BCE-6261-409E-9260-74E0D094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49">
                <a:extLst>
                  <a:ext uri="{FF2B5EF4-FFF2-40B4-BE49-F238E27FC236}">
                    <a16:creationId xmlns:a16="http://schemas.microsoft.com/office/drawing/2014/main" id="{C5BCF46D-8600-413E-95A5-0991E4B5E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A645406D-6D93-4CB1-A876-A903E0DC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735048FC-94B1-42AF-96A5-50D41619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ABA26758-CF58-438F-B1DB-EFF0645D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7869C8D0-4B9C-43D5-8670-633A8DED0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9" name="Rounded Rectangle 54">
                <a:extLst>
                  <a:ext uri="{FF2B5EF4-FFF2-40B4-BE49-F238E27FC236}">
                    <a16:creationId xmlns:a16="http://schemas.microsoft.com/office/drawing/2014/main" id="{2FE9AF45-E95C-4308-8916-87CDC49B4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60" name="Rounded Rectangle 55">
                <a:extLst>
                  <a:ext uri="{FF2B5EF4-FFF2-40B4-BE49-F238E27FC236}">
                    <a16:creationId xmlns:a16="http://schemas.microsoft.com/office/drawing/2014/main" id="{63B3D0BD-ED80-468C-AA9C-1E9EA78EC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61" name="Straight Arrow Connector 56">
                <a:extLst>
                  <a:ext uri="{FF2B5EF4-FFF2-40B4-BE49-F238E27FC236}">
                    <a16:creationId xmlns:a16="http://schemas.microsoft.com/office/drawing/2014/main" id="{93DEC234-EC10-4D76-9174-103B4941D4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57">
                <a:extLst>
                  <a:ext uri="{FF2B5EF4-FFF2-40B4-BE49-F238E27FC236}">
                    <a16:creationId xmlns:a16="http://schemas.microsoft.com/office/drawing/2014/main" id="{5978820D-6B40-4828-A9AF-6FE77C50F64A}"/>
                  </a:ext>
                </a:extLst>
              </p:cNvPr>
              <p:cNvCxnSpPr>
                <a:cxnSpLocks noChangeShapeType="1"/>
                <a:stCxn id="5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58">
                <a:extLst>
                  <a:ext uri="{FF2B5EF4-FFF2-40B4-BE49-F238E27FC236}">
                    <a16:creationId xmlns:a16="http://schemas.microsoft.com/office/drawing/2014/main" id="{B17BF643-0A63-4F5D-82D3-3D2A567AD8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59">
                <a:extLst>
                  <a:ext uri="{FF2B5EF4-FFF2-40B4-BE49-F238E27FC236}">
                    <a16:creationId xmlns:a16="http://schemas.microsoft.com/office/drawing/2014/main" id="{CD96B2E0-4E68-4EF5-870F-DA8C6DAD51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0">
                <a:extLst>
                  <a:ext uri="{FF2B5EF4-FFF2-40B4-BE49-F238E27FC236}">
                    <a16:creationId xmlns:a16="http://schemas.microsoft.com/office/drawing/2014/main" id="{364C2B9A-96AE-4499-9036-2407C5A41C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1">
                <a:extLst>
                  <a:ext uri="{FF2B5EF4-FFF2-40B4-BE49-F238E27FC236}">
                    <a16:creationId xmlns:a16="http://schemas.microsoft.com/office/drawing/2014/main" id="{2B6DC420-DDEE-493A-9893-E9913A253F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62">
                <a:extLst>
                  <a:ext uri="{FF2B5EF4-FFF2-40B4-BE49-F238E27FC236}">
                    <a16:creationId xmlns:a16="http://schemas.microsoft.com/office/drawing/2014/main" id="{463E91C3-62F5-4943-B400-F1E5F84DF7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63">
                <a:extLst>
                  <a:ext uri="{FF2B5EF4-FFF2-40B4-BE49-F238E27FC236}">
                    <a16:creationId xmlns:a16="http://schemas.microsoft.com/office/drawing/2014/main" id="{784BDF46-D760-46CD-8DC8-4E41A50F9A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64">
                <a:extLst>
                  <a:ext uri="{FF2B5EF4-FFF2-40B4-BE49-F238E27FC236}">
                    <a16:creationId xmlns:a16="http://schemas.microsoft.com/office/drawing/2014/main" id="{2568F761-4159-4FF8-B599-8DA8B008B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A7C1D672-AFC3-46D2-9A18-D2546081B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6" name="Rounded Rectangle 66">
                <a:extLst>
                  <a:ext uri="{FF2B5EF4-FFF2-40B4-BE49-F238E27FC236}">
                    <a16:creationId xmlns:a16="http://schemas.microsoft.com/office/drawing/2014/main" id="{82519A49-7CF2-497A-A7E6-7386DECC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67">
                <a:extLst>
                  <a:ext uri="{FF2B5EF4-FFF2-40B4-BE49-F238E27FC236}">
                    <a16:creationId xmlns:a16="http://schemas.microsoft.com/office/drawing/2014/main" id="{13E19F10-A83D-4F31-A50F-266E98D9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68">
                <a:extLst>
                  <a:ext uri="{FF2B5EF4-FFF2-40B4-BE49-F238E27FC236}">
                    <a16:creationId xmlns:a16="http://schemas.microsoft.com/office/drawing/2014/main" id="{0995ED2A-7619-457B-97E3-4063AABCF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69">
                <a:extLst>
                  <a:ext uri="{FF2B5EF4-FFF2-40B4-BE49-F238E27FC236}">
                    <a16:creationId xmlns:a16="http://schemas.microsoft.com/office/drawing/2014/main" id="{9B0E2859-0D76-40F0-8D9C-C544973E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0">
                <a:extLst>
                  <a:ext uri="{FF2B5EF4-FFF2-40B4-BE49-F238E27FC236}">
                    <a16:creationId xmlns:a16="http://schemas.microsoft.com/office/drawing/2014/main" id="{0AEEBC3D-A2BF-4439-A30F-A18EC986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1" name="Rounded Rectangle 71">
                <a:extLst>
                  <a:ext uri="{FF2B5EF4-FFF2-40B4-BE49-F238E27FC236}">
                    <a16:creationId xmlns:a16="http://schemas.microsoft.com/office/drawing/2014/main" id="{994A6510-DDD5-423C-B749-7A47A2C8C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2" name="Rounded Rectangle 72">
                <a:extLst>
                  <a:ext uri="{FF2B5EF4-FFF2-40B4-BE49-F238E27FC236}">
                    <a16:creationId xmlns:a16="http://schemas.microsoft.com/office/drawing/2014/main" id="{EE441558-8B6E-42CE-B28B-3819B65B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" name="Rounded Rectangle 73">
                <a:extLst>
                  <a:ext uri="{FF2B5EF4-FFF2-40B4-BE49-F238E27FC236}">
                    <a16:creationId xmlns:a16="http://schemas.microsoft.com/office/drawing/2014/main" id="{54112649-38FD-46C1-946F-8DC8CBAA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4" name="Straight Arrow Connector 74">
                <a:extLst>
                  <a:ext uri="{FF2B5EF4-FFF2-40B4-BE49-F238E27FC236}">
                    <a16:creationId xmlns:a16="http://schemas.microsoft.com/office/drawing/2014/main" id="{4A1A0A2C-7169-4475-A6F1-4EE0DA43B8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Connector 75">
                <a:extLst>
                  <a:ext uri="{FF2B5EF4-FFF2-40B4-BE49-F238E27FC236}">
                    <a16:creationId xmlns:a16="http://schemas.microsoft.com/office/drawing/2014/main" id="{7880A66D-861E-45B0-A189-6D1CA107BD5E}"/>
                  </a:ext>
                </a:extLst>
              </p:cNvPr>
              <p:cNvCxnSpPr>
                <a:cxnSpLocks noChangeShapeType="1"/>
                <a:stCxn id="39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6">
                <a:extLst>
                  <a:ext uri="{FF2B5EF4-FFF2-40B4-BE49-F238E27FC236}">
                    <a16:creationId xmlns:a16="http://schemas.microsoft.com/office/drawing/2014/main" id="{4CDF4A39-BA8C-43C4-B069-1671458B3A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77">
                <a:extLst>
                  <a:ext uri="{FF2B5EF4-FFF2-40B4-BE49-F238E27FC236}">
                    <a16:creationId xmlns:a16="http://schemas.microsoft.com/office/drawing/2014/main" id="{F5508529-B8E4-4548-9ED5-653764B91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78">
                <a:extLst>
                  <a:ext uri="{FF2B5EF4-FFF2-40B4-BE49-F238E27FC236}">
                    <a16:creationId xmlns:a16="http://schemas.microsoft.com/office/drawing/2014/main" id="{F1851F5D-6BAF-42F9-B5C1-D750AF5279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79">
                <a:extLst>
                  <a:ext uri="{FF2B5EF4-FFF2-40B4-BE49-F238E27FC236}">
                    <a16:creationId xmlns:a16="http://schemas.microsoft.com/office/drawing/2014/main" id="{CBAAD574-1165-4C75-85A0-4F36CD5A54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80">
                <a:extLst>
                  <a:ext uri="{FF2B5EF4-FFF2-40B4-BE49-F238E27FC236}">
                    <a16:creationId xmlns:a16="http://schemas.microsoft.com/office/drawing/2014/main" id="{D708CC4A-8F99-460B-B2E2-A2B8E7AA42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81">
                <a:extLst>
                  <a:ext uri="{FF2B5EF4-FFF2-40B4-BE49-F238E27FC236}">
                    <a16:creationId xmlns:a16="http://schemas.microsoft.com/office/drawing/2014/main" id="{C72EA69C-A859-4BAD-8115-53835F0601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82">
                <a:extLst>
                  <a:ext uri="{FF2B5EF4-FFF2-40B4-BE49-F238E27FC236}">
                    <a16:creationId xmlns:a16="http://schemas.microsoft.com/office/drawing/2014/main" id="{BF85A613-A15A-412D-97EB-395C1729E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5" name="Straight Connector 93">
              <a:extLst>
                <a:ext uri="{FF2B5EF4-FFF2-40B4-BE49-F238E27FC236}">
                  <a16:creationId xmlns:a16="http://schemas.microsoft.com/office/drawing/2014/main" id="{94058D90-7063-419D-929A-8CFC4F8470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7" name="Straight Arrow Connector 97">
            <a:extLst>
              <a:ext uri="{FF2B5EF4-FFF2-40B4-BE49-F238E27FC236}">
                <a16:creationId xmlns:a16="http://schemas.microsoft.com/office/drawing/2014/main" id="{2E767D66-3321-4DE4-AE2D-7EAA851E4559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>
            <a:off x="7772400" y="18288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" name="TextBox 99">
            <a:extLst>
              <a:ext uri="{FF2B5EF4-FFF2-40B4-BE49-F238E27FC236}">
                <a16:creationId xmlns:a16="http://schemas.microsoft.com/office/drawing/2014/main" id="{D2D90A51-9FCF-48F6-A577-5CA1C29B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35" y="1862138"/>
            <a:ext cx="687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207859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E162-1899-4EB6-927E-44B20987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SSD Architecture – Writes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C215-9EC1-464F-BAAB-134D0FC7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6858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Writing data to NAND Flash is complex! </a:t>
            </a:r>
          </a:p>
          <a:p>
            <a:pPr lvl="1"/>
            <a:r>
              <a:rPr lang="en-US" dirty="0" smtClean="0"/>
              <a:t>Can only write empty pages in a </a:t>
            </a:r>
            <a:r>
              <a:rPr lang="en-US" dirty="0"/>
              <a:t>block (~ </a:t>
            </a:r>
            <a:r>
              <a:rPr lang="en-US" dirty="0" smtClean="0"/>
              <a:t>200μs)</a:t>
            </a:r>
          </a:p>
          <a:p>
            <a:pPr lvl="1"/>
            <a:r>
              <a:rPr lang="en-US" dirty="0" smtClean="0"/>
              <a:t>Erasing a block takes ~1.5ms</a:t>
            </a:r>
          </a:p>
          <a:p>
            <a:pPr lvl="1"/>
            <a:r>
              <a:rPr lang="en-US" dirty="0" smtClean="0"/>
              <a:t>Controller maintains pool of empty blocks by coalescing used pages (read, erase, write), also reserves some % of capacity</a:t>
            </a:r>
          </a:p>
          <a:p>
            <a:pPr lvl="1"/>
            <a:r>
              <a:rPr lang="en-US" dirty="0" smtClean="0"/>
              <a:t>Rule of thumb: writes 10x reads, erasure 10x writes</a:t>
            </a:r>
          </a:p>
          <a:p>
            <a:r>
              <a:rPr lang="en-US" dirty="0"/>
              <a:t>SSDs provide same interface as </a:t>
            </a:r>
            <a:r>
              <a:rPr lang="en-US" dirty="0" smtClean="0"/>
              <a:t>HDDs: read </a:t>
            </a:r>
            <a:r>
              <a:rPr lang="en-US" dirty="0"/>
              <a:t>and write chunk (4KB) at a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C50EA7-561E-459F-BE0A-8C2A8790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0" y="1870075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D9D6139-998F-48F9-A417-10F187D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246" y="4724400"/>
            <a:ext cx="458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Writes: Flash Translation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53966"/>
            <a:ext cx="6366523" cy="56992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 </a:t>
            </a:r>
            <a:r>
              <a:rPr lang="en-US" i="1" dirty="0">
                <a:solidFill>
                  <a:srgbClr val="FF0000"/>
                </a:solidFill>
              </a:rPr>
              <a:t>Flash Translation Layer </a:t>
            </a:r>
            <a:r>
              <a:rPr lang="en-US" i="1" dirty="0"/>
              <a:t>(FTL)</a:t>
            </a:r>
            <a:r>
              <a:rPr lang="en-US" dirty="0"/>
              <a:t> in </a:t>
            </a:r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Layer of Indirection between OS and FLASH</a:t>
            </a:r>
            <a:endParaRPr lang="en-US" dirty="0"/>
          </a:p>
          <a:p>
            <a:pPr lvl="1"/>
            <a:r>
              <a:rPr lang="en-US" dirty="0"/>
              <a:t>Map virtual block numbers (which OS uses) to physical page numbers (which flash mem.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controller </a:t>
            </a:r>
            <a:r>
              <a:rPr lang="en-US" dirty="0"/>
              <a:t>uses)</a:t>
            </a:r>
          </a:p>
          <a:p>
            <a:pPr lvl="1"/>
            <a:r>
              <a:rPr lang="en-US" b="1" dirty="0"/>
              <a:t>Can now freely relocate data w/o OS </a:t>
            </a:r>
            <a:r>
              <a:rPr lang="en-US" b="1" dirty="0" smtClean="0"/>
              <a:t>knowing</a:t>
            </a:r>
          </a:p>
          <a:p>
            <a:r>
              <a:rPr lang="en-US" dirty="0" smtClean="0"/>
              <a:t>FTL advantages/mechanism:</a:t>
            </a:r>
            <a:endParaRPr lang="en-US" dirty="0"/>
          </a:p>
          <a:p>
            <a:pPr lvl="1"/>
            <a:r>
              <a:rPr lang="en-US" dirty="0" smtClean="0"/>
              <a:t>Copy </a:t>
            </a:r>
            <a:r>
              <a:rPr lang="en-US" dirty="0"/>
              <a:t>on </a:t>
            </a:r>
            <a:r>
              <a:rPr lang="en-US" dirty="0" smtClean="0"/>
              <a:t>Write: No need to immediately erase entire 256K block when modifying 4K page</a:t>
            </a:r>
            <a:endParaRPr lang="en-US" dirty="0"/>
          </a:p>
          <a:p>
            <a:pPr lvl="2"/>
            <a:r>
              <a:rPr lang="en-US" dirty="0"/>
              <a:t>Don’t overwrite </a:t>
            </a:r>
            <a:r>
              <a:rPr lang="en-US" dirty="0" smtClean="0"/>
              <a:t>page </a:t>
            </a:r>
            <a:r>
              <a:rPr lang="en-US" dirty="0"/>
              <a:t>when OS updates </a:t>
            </a:r>
            <a:r>
              <a:rPr lang="en-US" dirty="0" smtClean="0"/>
              <a:t>data</a:t>
            </a:r>
            <a:endParaRPr lang="en-US" dirty="0"/>
          </a:p>
          <a:p>
            <a:pPr lvl="2"/>
            <a:r>
              <a:rPr lang="en-US" dirty="0"/>
              <a:t>Instead, write new version in a free page</a:t>
            </a:r>
          </a:p>
          <a:p>
            <a:pPr lvl="2"/>
            <a:r>
              <a:rPr lang="en-US" dirty="0"/>
              <a:t>Update FTL mapping to point to new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Wear Levelling: Try to wear out NAND evenly</a:t>
            </a:r>
          </a:p>
          <a:p>
            <a:pPr lvl="2"/>
            <a:r>
              <a:rPr lang="en-US" dirty="0" smtClean="0"/>
              <a:t>SSD </a:t>
            </a:r>
            <a:r>
              <a:rPr lang="en-US" dirty="0"/>
              <a:t>controller can assign mappings to spread </a:t>
            </a:r>
            <a:r>
              <a:rPr lang="en-US" dirty="0" smtClean="0"/>
              <a:t>workload </a:t>
            </a:r>
            <a:r>
              <a:rPr lang="en-US" dirty="0"/>
              <a:t>across </a:t>
            </a:r>
            <a:r>
              <a:rPr lang="en-US" dirty="0" smtClean="0"/>
              <a:t>pages</a:t>
            </a:r>
            <a:endParaRPr lang="en-US" i="1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to do with old versions of pages?</a:t>
            </a:r>
          </a:p>
          <a:p>
            <a:pPr lvl="2"/>
            <a:r>
              <a:rPr lang="en-US" i="1" dirty="0"/>
              <a:t>Garbage Collection</a:t>
            </a:r>
            <a:r>
              <a:rPr lang="en-US" dirty="0"/>
              <a:t> in background</a:t>
            </a:r>
          </a:p>
          <a:p>
            <a:pPr lvl="2"/>
            <a:r>
              <a:rPr lang="en-US" dirty="0"/>
              <a:t>Erase blocks with old pages, add to free list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53200" y="762000"/>
            <a:ext cx="5510757" cy="3429000"/>
            <a:chOff x="5969391" y="822883"/>
            <a:chExt cx="6125415" cy="3733800"/>
          </a:xfrm>
        </p:grpSpPr>
        <p:grpSp>
          <p:nvGrpSpPr>
            <p:cNvPr id="7" name="Group 6"/>
            <p:cNvGrpSpPr/>
            <p:nvPr/>
          </p:nvGrpSpPr>
          <p:grpSpPr>
            <a:xfrm>
              <a:off x="7477640" y="822883"/>
              <a:ext cx="4617166" cy="3733800"/>
              <a:chOff x="7477640" y="822883"/>
              <a:chExt cx="4617166" cy="3733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477640" y="822883"/>
                <a:ext cx="4617166" cy="3733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SSD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7543800" y="1371600"/>
                <a:ext cx="838200" cy="2819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Host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Interface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10337125" y="1371600"/>
                <a:ext cx="838200" cy="2819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Flash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Controller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11201400" y="1371600"/>
                <a:ext cx="838200" cy="2819400"/>
              </a:xfrm>
              <a:prstGeom prst="roundRect">
                <a:avLst/>
              </a:prstGeom>
              <a:solidFill>
                <a:srgbClr val="FFFFA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NAND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FLASH Chips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415080" y="1295400"/>
                <a:ext cx="1888965" cy="2971800"/>
                <a:chOff x="8763000" y="1295400"/>
                <a:chExt cx="1888965" cy="2971800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>
                  <a:off x="8763000" y="1295400"/>
                  <a:ext cx="1888965" cy="2971800"/>
                </a:xfrm>
                <a:prstGeom prst="rect">
                  <a:avLst/>
                </a:prstGeom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8825152" y="1371600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Logical-physical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address translation</a:t>
                  </a: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8825152" y="2234499"/>
                  <a:ext cx="1764660" cy="28833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Wear-leveling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8825152" y="2588695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Bad block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management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8825152" y="3096522"/>
                  <a:ext cx="1764660" cy="260382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SSD concurrency</a:t>
                  </a: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8825152" y="3416577"/>
                  <a:ext cx="1764660" cy="26612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Page allocation</a:t>
                  </a: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 bwMode="auto">
                <a:xfrm>
                  <a:off x="8825152" y="3733800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Error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correction codes</a:t>
                  </a: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8825152" y="1880303"/>
                  <a:ext cx="1764660" cy="28833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Garbage collection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8322300" y="952075"/>
                <a:ext cx="2081355" cy="368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Gill Sans Light"/>
                  </a:rPr>
                  <a:t>Flash Translation</a:t>
                </a:r>
                <a:endParaRPr lang="en-US" sz="1600" dirty="0">
                  <a:solidFill>
                    <a:srgbClr val="FF0000"/>
                  </a:solidFill>
                  <a:latin typeface="Gill Sans Ligh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69391" y="822883"/>
              <a:ext cx="1066800" cy="3733800"/>
              <a:chOff x="5969391" y="822883"/>
              <a:chExt cx="1066800" cy="3733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969391" y="822883"/>
                <a:ext cx="1066800" cy="3733800"/>
              </a:xfrm>
              <a:prstGeom prst="rect">
                <a:avLst/>
              </a:prstGeom>
              <a:solidFill>
                <a:srgbClr val="BCFFB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Operating</a:t>
                </a:r>
                <a:b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System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19800" y="2150333"/>
                <a:ext cx="990600" cy="1078901"/>
                <a:chOff x="6016537" y="2234499"/>
                <a:chExt cx="990600" cy="107890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016537" y="2234499"/>
                  <a:ext cx="990600" cy="508701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Low-level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driver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6016537" y="2804699"/>
                  <a:ext cx="990600" cy="508701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File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Gill Sans Light"/>
                    </a:rPr>
                    <a:t>System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endParaRPr>
                </a:p>
              </p:txBody>
            </p:sp>
          </p:grpSp>
        </p:grpSp>
        <p:cxnSp>
          <p:nvCxnSpPr>
            <p:cNvPr id="9" name="Straight Arrow Connector 8"/>
            <p:cNvCxnSpPr>
              <a:stCxn id="12" idx="3"/>
              <a:endCxn id="16" idx="1"/>
            </p:cNvCxnSpPr>
            <p:nvPr/>
          </p:nvCxnSpPr>
          <p:spPr bwMode="auto">
            <a:xfrm>
              <a:off x="7036191" y="2689783"/>
              <a:ext cx="441449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079661" y="2815562"/>
              <a:ext cx="444737" cy="1658148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r>
                <a:rPr lang="en-US" sz="1400" dirty="0" err="1" smtClean="0">
                  <a:latin typeface="Gill Sans Light"/>
                </a:rPr>
                <a:t>PCIe</a:t>
              </a:r>
              <a:r>
                <a:rPr lang="en-US" sz="1400" dirty="0" smtClean="0">
                  <a:latin typeface="Gill Sans Light"/>
                </a:rPr>
                <a:t>, SATA, SAS</a:t>
              </a:r>
              <a:endParaRPr lang="en-US" sz="1400" dirty="0">
                <a:latin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3024" y="1297048"/>
              <a:ext cx="564473" cy="1268275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400" dirty="0" smtClean="0">
                  <a:latin typeface="Gill Sans Light"/>
                </a:rPr>
                <a:t>Host</a:t>
              </a:r>
              <a:br>
                <a:rPr lang="en-US" sz="1400" dirty="0" smtClean="0">
                  <a:latin typeface="Gill Sans Light"/>
                </a:rPr>
              </a:br>
              <a:r>
                <a:rPr lang="en-US" sz="1400" dirty="0" smtClean="0">
                  <a:latin typeface="Gill Sans Light"/>
                </a:rPr>
                <a:t>Interconnect</a:t>
              </a:r>
              <a:endParaRPr lang="en-US" sz="140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105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</a:t>
            </a:r>
            <a:r>
              <a:rPr lang="en-US" dirty="0" smtClean="0"/>
              <a:t>” (large) </a:t>
            </a:r>
            <a:r>
              <a:rPr lang="en-US" dirty="0"/>
              <a:t>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Seagate </a:t>
            </a:r>
            <a:r>
              <a:rPr lang="en-US" dirty="0" err="1" smtClean="0"/>
              <a:t>Exos</a:t>
            </a:r>
            <a:r>
              <a:rPr lang="en-US" dirty="0" smtClean="0"/>
              <a:t> </a:t>
            </a:r>
            <a:r>
              <a:rPr lang="en-US" dirty="0"/>
              <a:t>SSD: </a:t>
            </a:r>
            <a:r>
              <a:rPr lang="en-US" dirty="0" smtClean="0"/>
              <a:t>15.36TB (2017)</a:t>
            </a:r>
            <a:endParaRPr lang="en-US" dirty="0"/>
          </a:p>
          <a:p>
            <a:pPr lvl="1"/>
            <a:r>
              <a:rPr lang="en-US" dirty="0"/>
              <a:t>Dual 12Gb/s interface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Random Reads (IOPS): 102K</a:t>
            </a:r>
          </a:p>
          <a:p>
            <a:pPr lvl="1"/>
            <a:r>
              <a:rPr lang="en-US" dirty="0"/>
              <a:t>Random Writes (IOPS): 15K</a:t>
            </a:r>
          </a:p>
          <a:p>
            <a:pPr lvl="1"/>
            <a:r>
              <a:rPr lang="en-US" dirty="0"/>
              <a:t>Price (Amazon): </a:t>
            </a:r>
            <a:r>
              <a:rPr lang="en-US" dirty="0" smtClean="0"/>
              <a:t>$5495 ($0.36/GB)</a:t>
            </a:r>
            <a:endParaRPr lang="en-US" dirty="0"/>
          </a:p>
          <a:p>
            <a:r>
              <a:rPr lang="en-US" dirty="0"/>
              <a:t>Nimbus SSD: 100TB (2019)</a:t>
            </a:r>
          </a:p>
          <a:p>
            <a:pPr lvl="1"/>
            <a:r>
              <a:rPr lang="en-US" dirty="0"/>
              <a:t>Dual port: 12Gb/s interface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</a:t>
            </a:r>
            <a:r>
              <a:rPr lang="en-US" dirty="0" smtClean="0"/>
              <a:t>$40K</a:t>
            </a:r>
            <a:r>
              <a:rPr lang="en-US" dirty="0"/>
              <a:t>? </a:t>
            </a:r>
            <a:r>
              <a:rPr lang="en-US" dirty="0" smtClean="0"/>
              <a:t>($0.4/GB)</a:t>
            </a:r>
          </a:p>
          <a:p>
            <a:pPr lvl="2"/>
            <a:r>
              <a:rPr lang="en-US" dirty="0" smtClean="0"/>
              <a:t>However, 50TB drive costs $12500 ($0.25/GB)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vs. SSD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BEC54-1165-43E6-86D4-873940566CB6}"/>
              </a:ext>
            </a:extLst>
          </p:cNvPr>
          <p:cNvSpPr txBox="1"/>
          <p:nvPr/>
        </p:nvSpPr>
        <p:spPr>
          <a:xfrm>
            <a:off x="0" y="5595856"/>
            <a:ext cx="12192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 MT" panose="020B0502020104020203" pitchFamily="34" charset="77"/>
                <a:ea typeface="Calibri" charset="0"/>
                <a:cs typeface="Helvetica Neue Light"/>
              </a:rPr>
              <a:t>SSD prices drop faster than HDD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75" y="645475"/>
            <a:ext cx="3175895" cy="4753077"/>
          </a:xfrm>
          <a:prstGeom prst="rect">
            <a:avLst/>
          </a:prstGeom>
        </p:spPr>
      </p:pic>
      <p:pic>
        <p:nvPicPr>
          <p:cNvPr id="1026" name="Picture 2" descr="QLC Flash HAMRs HDD - Wikibon Research">
            <a:extLst>
              <a:ext uri="{FF2B5EF4-FFF2-40B4-BE49-F238E27FC236}">
                <a16:creationId xmlns:a16="http://schemas.microsoft.com/office/drawing/2014/main" id="{B1EFBBEE-0B9F-384F-8357-8041A9B4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7744"/>
            <a:ext cx="6705600" cy="48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2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sz="2700" dirty="0"/>
              <a:t>Amusing calculation: </a:t>
            </a:r>
            <a:br>
              <a:rPr lang="en-US" sz="2700" dirty="0"/>
            </a:br>
            <a:r>
              <a:rPr lang="en-US" sz="2700" dirty="0"/>
              <a:t>Is a full Kindle heavier than an empty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762000"/>
            <a:ext cx="10744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Source: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338376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15000"/>
          </a:xfrm>
        </p:spPr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/>
              <a:t>Avg failure rate is 6 years, life expectancy is 9–11 years</a:t>
            </a:r>
          </a:p>
          <a:p>
            <a:r>
              <a:rPr lang="en-US" dirty="0"/>
              <a:t>These are changing rapidly!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7D5F7452-D4D3-4663-BAB8-DD4D2A1212C5}"/>
              </a:ext>
            </a:extLst>
          </p:cNvPr>
          <p:cNvSpPr/>
          <p:nvPr/>
        </p:nvSpPr>
        <p:spPr bwMode="auto">
          <a:xfrm>
            <a:off x="8686800" y="25908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324421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Transferring </a:t>
            </a:r>
            <a:r>
              <a:rPr lang="en-US" dirty="0">
                <a:ea typeface="MS PGothic" charset="0"/>
              </a:rPr>
              <a:t>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Nano-Tube Memory (NANTERO)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03" y="1183729"/>
            <a:ext cx="4162096" cy="24808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6706" y="3800413"/>
            <a:ext cx="10875694" cy="2584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Yet another possibility: Nanotube memory</a:t>
            </a:r>
          </a:p>
          <a:p>
            <a:pPr lvl="1"/>
            <a:r>
              <a:rPr lang="en-US" dirty="0" err="1" smtClean="0"/>
              <a:t>NanoTubes</a:t>
            </a:r>
            <a:r>
              <a:rPr lang="en-US" dirty="0" smtClean="0"/>
              <a:t> between two electrodes, slight conductivity difference between ones and zeros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wearout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Better than DRAM?</a:t>
            </a:r>
          </a:p>
          <a:p>
            <a:pPr lvl="1"/>
            <a:r>
              <a:rPr lang="en-US" dirty="0" smtClean="0"/>
              <a:t>Speed of DRAM, no </a:t>
            </a:r>
            <a:r>
              <a:rPr lang="en-US" dirty="0" err="1" smtClean="0"/>
              <a:t>wearout</a:t>
            </a:r>
            <a:r>
              <a:rPr lang="en-US" dirty="0" smtClean="0"/>
              <a:t>, non-volatile!</a:t>
            </a:r>
          </a:p>
          <a:p>
            <a:pPr lvl="1"/>
            <a:r>
              <a:rPr lang="en-US" dirty="0" err="1" smtClean="0"/>
              <a:t>Nantero</a:t>
            </a:r>
            <a:r>
              <a:rPr lang="en-US" dirty="0" smtClean="0"/>
              <a:t> promises 512Gb/dice for 8Tb/chip!  (with 16 die stacking)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 bwMode="auto">
          <a:xfrm>
            <a:off x="9893297" y="-42837"/>
            <a:ext cx="1689103" cy="10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10"/>
          <a:stretch/>
        </p:blipFill>
        <p:spPr>
          <a:xfrm>
            <a:off x="7067044" y="1183729"/>
            <a:ext cx="3104850" cy="2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7583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Notification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Direct Memory Access (DMA)</a:t>
            </a:r>
          </a:p>
          <a:p>
            <a:pPr lvl="1"/>
            <a:r>
              <a:rPr lang="en-US" dirty="0" smtClean="0"/>
              <a:t>Permit devices to directly access memory</a:t>
            </a:r>
          </a:p>
          <a:p>
            <a:pPr lvl="1"/>
            <a:r>
              <a:rPr lang="en-US" dirty="0" smtClean="0"/>
              <a:t>Free up processor from transferring every 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762000"/>
            <a:ext cx="109220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pPr>
              <a:lnSpc>
                <a:spcPct val="95000"/>
              </a:lnSpc>
            </a:pPr>
            <a:r>
              <a:rPr lang="en-US" dirty="0"/>
              <a:t>Devices have complex interaction and performance characteristics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Response time (Latency) = Queue + Overhead + Transfer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Effective BW = BW * T/(S+T)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SSD</a:t>
            </a:r>
            <a:r>
              <a:rPr lang="en-US" dirty="0"/>
              <a:t>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</a:t>
            </a:r>
            <a:r>
              <a:rPr lang="en-US" dirty="0" smtClean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Systems (e.g., file system) designed to optimize performance and reliability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Relative to performance characteristics of underlying device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Next time: Bursts </a:t>
            </a:r>
            <a:r>
              <a:rPr lang="en-US" dirty="0"/>
              <a:t>&amp; High Utilization introduce queuing delays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Next time: Queuing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Latency: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lvl="1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Transferring </a:t>
            </a:r>
            <a:r>
              <a:rPr lang="en-US" dirty="0">
                <a:ea typeface="MS PGothic" charset="0"/>
              </a:rPr>
              <a:t>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1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MS PGothic" charset="0"/>
              </a:rPr>
              <a:t>I/O </a:t>
            </a:r>
            <a:r>
              <a:rPr lang="en-US" dirty="0">
                <a:ea typeface="MS PGothic" charset="0"/>
              </a:rPr>
              <a:t>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2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Device </a:t>
            </a:r>
            <a:r>
              <a:rPr lang="en-US" altLang="ko-KR" dirty="0">
                <a:ea typeface="Gulim" panose="020B0600000101010101" pitchFamily="34" charset="-127"/>
              </a:rPr>
              <a:t>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115561</TotalTime>
  <Pages>60</Pages>
  <Words>3828</Words>
  <Application>Microsoft Office PowerPoint</Application>
  <PresentationFormat>Widescreen</PresentationFormat>
  <Paragraphs>649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MS PGothic</vt:lpstr>
      <vt:lpstr>MS PGothic</vt:lpstr>
      <vt:lpstr>Arial</vt:lpstr>
      <vt:lpstr>Ariel</vt:lpstr>
      <vt:lpstr>Calibri</vt:lpstr>
      <vt:lpstr>Comic Sans MS</vt:lpstr>
      <vt:lpstr>Consolas</vt:lpstr>
      <vt:lpstr>Courier New</vt:lpstr>
      <vt:lpstr>Gill Sans</vt:lpstr>
      <vt:lpstr>Gill Sans Light</vt:lpstr>
      <vt:lpstr>Gill Sans MT</vt:lpstr>
      <vt:lpstr>Gulim</vt:lpstr>
      <vt:lpstr>Gulim</vt:lpstr>
      <vt:lpstr>Helvetica</vt:lpstr>
      <vt:lpstr>Helvetica Neue</vt:lpstr>
      <vt:lpstr>Helvetica Neue </vt:lpstr>
      <vt:lpstr>Helvetica Neue Light</vt:lpstr>
      <vt:lpstr>Symbol</vt:lpstr>
      <vt:lpstr>Times New Roman</vt:lpstr>
      <vt:lpstr>Office</vt:lpstr>
      <vt:lpstr>CS162 Operating Systems and Systems Programming Lecture 20  Device Drivers, Storage Devices, Performance</vt:lpstr>
      <vt:lpstr>Recall: How does the Processor Talk to the Device?</vt:lpstr>
      <vt:lpstr>Recall: Example Memory-Mapped Display Controller</vt:lpstr>
      <vt:lpstr>Transferring Data To/From Controller</vt:lpstr>
      <vt:lpstr>Transferring Data To/From Controller</vt:lpstr>
      <vt:lpstr>I/O Device Notifying the OS</vt:lpstr>
      <vt:lpstr>Kernel Device Structure</vt:lpstr>
      <vt:lpstr>Recall: Device Drivers</vt:lpstr>
      <vt:lpstr>Recall: Life Cycle of An I/O Request</vt:lpstr>
      <vt:lpstr>The Goal of the I/O Subsystem</vt:lpstr>
      <vt:lpstr>Want Standard Interfaces to Devices</vt:lpstr>
      <vt:lpstr>How Does User Deal with Timing?</vt:lpstr>
      <vt:lpstr>Administrivia</vt:lpstr>
      <vt:lpstr>Lecture Attendance EC (4/4/2024)</vt:lpstr>
      <vt:lpstr>Storage Devices</vt:lpstr>
      <vt:lpstr>Hard Disk Drives (HDDs)</vt:lpstr>
      <vt:lpstr>The Amazing Magnetic Disk</vt:lpstr>
      <vt:lpstr>The Amazing Magnetic Disk</vt:lpstr>
      <vt:lpstr>Shingled Magnetic Recording (SMR)</vt:lpstr>
      <vt:lpstr>Magnetic Disk Performance</vt:lpstr>
      <vt:lpstr>Typical Numbers for Magnetic Disk</vt:lpstr>
      <vt:lpstr>Disk Performance Example</vt:lpstr>
      <vt:lpstr>Lots of Intelligence in the Controller</vt:lpstr>
      <vt:lpstr>When is Disk Performance Highest?</vt:lpstr>
      <vt:lpstr>Disk Scheduling (1/3)</vt:lpstr>
      <vt:lpstr>Disk Scheduling (2/3)</vt:lpstr>
      <vt:lpstr>Disk Scheduling (3/3)</vt:lpstr>
      <vt:lpstr>Example of Current HDDs</vt:lpstr>
      <vt:lpstr>Solid State Disks (SSDs)</vt:lpstr>
      <vt:lpstr>FLASH Memory</vt:lpstr>
      <vt:lpstr>Flash Memory (Con’t)</vt:lpstr>
      <vt:lpstr>SSD Architecture – Reads</vt:lpstr>
      <vt:lpstr>SSD Architecture – Writes</vt:lpstr>
      <vt:lpstr>Managing Writes: Flash Translation Layer</vt:lpstr>
      <vt:lpstr>Some “Current” (large) 3.5in SSDs</vt:lpstr>
      <vt:lpstr>HDD vs. SSD Comparison</vt:lpstr>
      <vt:lpstr>Amusing calculation:  Is a full Kindle heavier than an empty one?</vt:lpstr>
      <vt:lpstr>SSD Summary</vt:lpstr>
      <vt:lpstr>SSD Summary</vt:lpstr>
      <vt:lpstr>Nano-Tube Memory (NANTERO)</vt:lpstr>
      <vt:lpstr>Conclusion (1/2)</vt:lpstr>
      <vt:lpstr>Conclusion (2/2)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1108</cp:revision>
  <cp:lastPrinted>2024-04-11T04:40:42Z</cp:lastPrinted>
  <dcterms:created xsi:type="dcterms:W3CDTF">1995-08-12T11:37:26Z</dcterms:created>
  <dcterms:modified xsi:type="dcterms:W3CDTF">2024-04-11T04:42:42Z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