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1621" r:id="rId3"/>
    <p:sldId id="1622" r:id="rId4"/>
    <p:sldId id="1623" r:id="rId5"/>
    <p:sldId id="1627" r:id="rId6"/>
    <p:sldId id="1628" r:id="rId7"/>
    <p:sldId id="1629" r:id="rId8"/>
    <p:sldId id="1630" r:id="rId9"/>
    <p:sldId id="1618" r:id="rId10"/>
    <p:sldId id="1631" r:id="rId11"/>
    <p:sldId id="1632" r:id="rId12"/>
    <p:sldId id="1613" r:id="rId13"/>
    <p:sldId id="1633" r:id="rId14"/>
    <p:sldId id="1614" r:id="rId15"/>
    <p:sldId id="1615" r:id="rId16"/>
    <p:sldId id="1616" r:id="rId17"/>
    <p:sldId id="1590" r:id="rId18"/>
    <p:sldId id="1591" r:id="rId19"/>
    <p:sldId id="1592" r:id="rId20"/>
    <p:sldId id="1593" r:id="rId21"/>
    <p:sldId id="1594" r:id="rId22"/>
    <p:sldId id="1595" r:id="rId23"/>
    <p:sldId id="1596" r:id="rId24"/>
    <p:sldId id="1597" r:id="rId25"/>
    <p:sldId id="1598" r:id="rId26"/>
    <p:sldId id="1599" r:id="rId27"/>
    <p:sldId id="1600" r:id="rId28"/>
    <p:sldId id="1601" r:id="rId29"/>
    <p:sldId id="1602" r:id="rId30"/>
    <p:sldId id="1603" r:id="rId31"/>
    <p:sldId id="1604" r:id="rId32"/>
    <p:sldId id="1605" r:id="rId33"/>
    <p:sldId id="1606" r:id="rId34"/>
    <p:sldId id="1607" r:id="rId35"/>
    <p:sldId id="1608" r:id="rId36"/>
    <p:sldId id="1609" r:id="rId37"/>
    <p:sldId id="1610" r:id="rId38"/>
    <p:sldId id="1611" r:id="rId39"/>
    <p:sldId id="1612" r:id="rId40"/>
    <p:sldId id="1581" r:id="rId41"/>
    <p:sldId id="1634" r:id="rId42"/>
    <p:sldId id="1635" r:id="rId43"/>
    <p:sldId id="1583" r:id="rId44"/>
    <p:sldId id="1584" r:id="rId45"/>
    <p:sldId id="1585" r:id="rId46"/>
    <p:sldId id="1620" r:id="rId4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FF0000"/>
    <a:srgbClr val="BCFFBC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5005" autoAdjust="0"/>
  </p:normalViewPr>
  <p:slideViewPr>
    <p:cSldViewPr>
      <p:cViewPr varScale="1">
        <p:scale>
          <a:sx n="80" d="100"/>
          <a:sy n="80" d="100"/>
        </p:scale>
        <p:origin x="31" y="5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537" y="6956427"/>
            <a:ext cx="847724" cy="2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54" tIns="46968" rIns="92254" bIns="46968">
            <a:spAutoFit/>
          </a:bodyPr>
          <a:lstStyle/>
          <a:p>
            <a:pPr algn="ctr" defTabSz="916978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6978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636" y="6956427"/>
            <a:ext cx="877524" cy="2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54" tIns="46968" rIns="92254" bIns="46968">
            <a:spAutoFit/>
          </a:bodyPr>
          <a:lstStyle/>
          <a:p>
            <a:pPr algn="ctr" defTabSz="916978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6978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6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08" tIns="46968" rIns="95608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Comic Sans MS" charset="0"/>
                <a:cs typeface="+mn-cs"/>
              </a:rPr>
              <a:t>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526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378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965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51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246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35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743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37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415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28369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2/27/2024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Spring</a:t>
            </a:r>
            <a:r>
              <a:rPr lang="en-US" sz="1400" b="0" baseline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ibm.com/developerworks/library/l-scheduler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tiff"/><Relationship Id="rId3" Type="http://schemas.openxmlformats.org/officeDocument/2006/relationships/image" Target="../media/image15.png"/><Relationship Id="rId21" Type="http://schemas.openxmlformats.org/officeDocument/2006/relationships/image" Target="../media/image32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jpeg"/><Relationship Id="rId16" Type="http://schemas.openxmlformats.org/officeDocument/2006/relationships/image" Target="../media/image27.png"/><Relationship Id="rId20" Type="http://schemas.openxmlformats.org/officeDocument/2006/relationships/image" Target="../media/image3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tiff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12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Scheduling </a:t>
            </a:r>
            <a:r>
              <a:rPr lang="en-US" sz="3000" dirty="0" smtClean="0"/>
              <a:t>2: </a:t>
            </a:r>
            <a:br>
              <a:rPr lang="en-US" sz="3000" dirty="0" smtClean="0"/>
            </a:br>
            <a:r>
              <a:rPr lang="en-US" sz="3000" dirty="0" smtClean="0"/>
              <a:t>Classic Policies (</a:t>
            </a:r>
            <a:r>
              <a:rPr lang="en-US" sz="3000" dirty="0" err="1" smtClean="0"/>
              <a:t>Con’t</a:t>
            </a:r>
            <a:r>
              <a:rPr lang="en-US" sz="3000" dirty="0" smtClean="0"/>
              <a:t>), Case Studies, </a:t>
            </a:r>
            <a:br>
              <a:rPr lang="en-US" sz="3000" dirty="0" smtClean="0"/>
            </a:br>
            <a:r>
              <a:rPr lang="en-US" sz="3000" dirty="0" err="1" smtClean="0"/>
              <a:t>Realtime</a:t>
            </a:r>
            <a:r>
              <a:rPr lang="en-US" sz="3000" dirty="0" smtClean="0"/>
              <a:t>, Starvation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February 27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F70-696E-417F-8843-A6CDCD38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A4BF-B365-4E14-BA6E-8FD0EB19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1" y="1447800"/>
            <a:ext cx="4901294" cy="4275138"/>
          </a:xfrm>
        </p:spPr>
        <p:txBody>
          <a:bodyPr/>
          <a:lstStyle/>
          <a:p>
            <a:r>
              <a:rPr lang="en-US" sz="3200" dirty="0"/>
              <a:t>Lots of ad-hoc heuristics</a:t>
            </a:r>
          </a:p>
          <a:p>
            <a:pPr lvl="1"/>
            <a:r>
              <a:rPr lang="en-US" sz="2800" dirty="0"/>
              <a:t>Try to boost priority of I/O-bound tasks</a:t>
            </a:r>
          </a:p>
          <a:p>
            <a:pPr lvl="1"/>
            <a:r>
              <a:rPr lang="en-US" sz="2800" dirty="0"/>
              <a:t>Try to boost priority of starved tasks</a:t>
            </a:r>
          </a:p>
          <a:p>
            <a:endParaRPr lang="en-US" sz="2000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0F01E48-6C9D-4A41-9A2F-C055E822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642860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O(1) Scheduler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1277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sym typeface="Symbol"/>
              </a:rPr>
              <a:t>Heuristics </a:t>
            </a:r>
            <a:endParaRPr lang="en-US" smtClean="0"/>
          </a:p>
          <a:p>
            <a:pPr lvl="1"/>
            <a:r>
              <a:rPr lang="en-US" smtClean="0"/>
              <a:t>User-task priority adjusted ±5 based on heuristics</a:t>
            </a:r>
          </a:p>
          <a:p>
            <a:pPr lvl="2"/>
            <a:r>
              <a:rPr lang="en-US" smtClean="0"/>
              <a:t>p-&gt;sleep_avg = sleep_time – run_time</a:t>
            </a:r>
          </a:p>
          <a:p>
            <a:pPr lvl="2"/>
            <a:r>
              <a:rPr lang="en-US" smtClean="0"/>
              <a:t>Higher sleep_avg </a:t>
            </a:r>
            <a:r>
              <a:rPr lang="en-US" smtClean="0">
                <a:sym typeface="Symbol"/>
              </a:rPr>
              <a:t> more I/O bound the task, more reward (and vice versa)</a:t>
            </a:r>
          </a:p>
          <a:p>
            <a:pPr lvl="1"/>
            <a:r>
              <a:rPr lang="en-US" smtClean="0">
                <a:sym typeface="Symbol"/>
              </a:rPr>
              <a:t>Interactive Credit</a:t>
            </a:r>
          </a:p>
          <a:p>
            <a:pPr lvl="2"/>
            <a:r>
              <a:rPr lang="en-US" smtClean="0">
                <a:sym typeface="Symbol"/>
              </a:rPr>
              <a:t>Earned when a task sleeps for a “long” time</a:t>
            </a:r>
          </a:p>
          <a:p>
            <a:pPr lvl="2"/>
            <a:r>
              <a:rPr lang="en-US" smtClean="0">
                <a:sym typeface="Symbol"/>
              </a:rPr>
              <a:t>Spend when a task runs for a “long” time</a:t>
            </a:r>
          </a:p>
          <a:p>
            <a:pPr lvl="2"/>
            <a:r>
              <a:rPr lang="en-US" smtClean="0">
                <a:sym typeface="Symbol"/>
              </a:rPr>
              <a:t>IC is used to provide hysteresis to avoid changing interactivity for temporary changes in behavior</a:t>
            </a:r>
          </a:p>
          <a:p>
            <a:pPr lvl="1"/>
            <a:r>
              <a:rPr lang="en-US" smtClean="0">
                <a:sym typeface="Symbol"/>
              </a:rPr>
              <a:t>However, “interactive tasks” get special dispensation</a:t>
            </a:r>
          </a:p>
          <a:p>
            <a:pPr lvl="2"/>
            <a:r>
              <a:rPr lang="en-US" smtClean="0">
                <a:sym typeface="Symbol"/>
              </a:rPr>
              <a:t>To try to maintain interactivity</a:t>
            </a:r>
          </a:p>
          <a:p>
            <a:pPr lvl="2"/>
            <a:r>
              <a:rPr lang="en-US" smtClean="0">
                <a:sym typeface="Symbol"/>
              </a:rPr>
              <a:t>Placed back into active queue, unless some other task has been starved for too long…</a:t>
            </a:r>
          </a:p>
          <a:p>
            <a:r>
              <a:rPr lang="en-US" smtClean="0">
                <a:sym typeface="Symbol"/>
              </a:rPr>
              <a:t>Real-Time Tasks</a:t>
            </a:r>
          </a:p>
          <a:p>
            <a:pPr lvl="1"/>
            <a:r>
              <a:rPr lang="en-US" smtClean="0">
                <a:sym typeface="Symbol"/>
              </a:rPr>
              <a:t>Always preempt non-RT tasks</a:t>
            </a:r>
          </a:p>
          <a:p>
            <a:pPr lvl="1"/>
            <a:r>
              <a:rPr lang="en-US" smtClean="0">
                <a:sym typeface="Symbol"/>
              </a:rPr>
              <a:t>No dynamic adjustment of priorities</a:t>
            </a:r>
          </a:p>
          <a:p>
            <a:pPr lvl="1"/>
            <a:r>
              <a:rPr lang="en-US" smtClean="0">
                <a:sym typeface="Symbol"/>
              </a:rPr>
              <a:t>Scheduling schemes:</a:t>
            </a:r>
          </a:p>
          <a:p>
            <a:pPr lvl="2"/>
            <a:r>
              <a:rPr lang="en-US" smtClean="0">
                <a:sym typeface="Symbol"/>
              </a:rPr>
              <a:t>SCHED_FIFO: preempts other tasks, no timeslice limit</a:t>
            </a:r>
          </a:p>
          <a:p>
            <a:pPr lvl="2"/>
            <a:r>
              <a:rPr lang="en-US" smtClean="0">
                <a:sym typeface="Symbol"/>
              </a:rPr>
              <a:t>SCHED_RR: preempts normal tasks, RR scheduling amongst tasks of same priority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8FEA-0761-4830-ABC5-18E6C5CB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Does the OS Schedule Processes or Threads?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450F-6497-4476-A479-00A8FFAC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125200" cy="5105400"/>
          </a:xfrm>
        </p:spPr>
        <p:txBody>
          <a:bodyPr/>
          <a:lstStyle/>
          <a:p>
            <a:r>
              <a:rPr lang="en-US" dirty="0"/>
              <a:t>Many textbooks use the “old model”—one thread per process</a:t>
            </a:r>
          </a:p>
          <a:p>
            <a:r>
              <a:rPr lang="en-US" dirty="0"/>
              <a:t>Usually it's really: </a:t>
            </a:r>
            <a:r>
              <a:rPr lang="en-US" b="1" dirty="0"/>
              <a:t>threads</a:t>
            </a:r>
            <a:r>
              <a:rPr lang="en-US" dirty="0"/>
              <a:t> (e.g., in Linux</a:t>
            </a:r>
            <a:r>
              <a:rPr lang="en-US" dirty="0" smtClean="0"/>
              <a:t>) but can be </a:t>
            </a:r>
            <a:r>
              <a:rPr lang="en-US" b="1" dirty="0" smtClean="0"/>
              <a:t>task groups </a:t>
            </a:r>
            <a:r>
              <a:rPr lang="en-US" dirty="0" smtClean="0"/>
              <a:t>(also Linux)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Note: </a:t>
            </a:r>
            <a:r>
              <a:rPr lang="en-US" dirty="0"/>
              <a:t>switching threads vs. switching processes incurs different costs:</a:t>
            </a:r>
          </a:p>
          <a:p>
            <a:pPr lvl="1"/>
            <a:r>
              <a:rPr lang="en-US" dirty="0"/>
              <a:t>Switch threads: Save/restore registers</a:t>
            </a:r>
          </a:p>
          <a:p>
            <a:pPr lvl="1"/>
            <a:r>
              <a:rPr lang="en-US" dirty="0"/>
              <a:t>Switch processes: Change active address space too!</a:t>
            </a:r>
          </a:p>
          <a:p>
            <a:pPr lvl="2"/>
            <a:r>
              <a:rPr lang="en-US" dirty="0"/>
              <a:t>Expensive</a:t>
            </a:r>
          </a:p>
          <a:p>
            <a:pPr lvl="2"/>
            <a:r>
              <a:rPr lang="en-US" dirty="0"/>
              <a:t>Disrupts </a:t>
            </a:r>
            <a:r>
              <a:rPr lang="en-US" dirty="0" smtClean="0"/>
              <a:t>caching</a:t>
            </a:r>
          </a:p>
          <a:p>
            <a:pPr lvl="2"/>
            <a:endParaRPr lang="en-US" dirty="0"/>
          </a:p>
          <a:p>
            <a:r>
              <a:rPr lang="en-US" dirty="0" smtClean="0"/>
              <a:t>Recall, However: Simultaneous Multithreading (or “</a:t>
            </a:r>
            <a:r>
              <a:rPr lang="en-US" dirty="0" err="1" smtClean="0"/>
              <a:t>Hyperthreading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Different threads interleaved on a cycle-by-cycle basis and can be in different processes (have different address spaces)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39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113538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Midterm 1 results: Mean: 52.4, </a:t>
            </a:r>
            <a:r>
              <a:rPr lang="en-US" dirty="0" err="1" smtClean="0">
                <a:solidFill>
                  <a:srgbClr val="FF0000"/>
                </a:solidFill>
              </a:rPr>
              <a:t>StdDev</a:t>
            </a:r>
            <a:r>
              <a:rPr lang="en-US" dirty="0" smtClean="0">
                <a:solidFill>
                  <a:srgbClr val="FF0000"/>
                </a:solidFill>
              </a:rPr>
              <a:t>: 15.0, Min: 9.6, Max: 93.2!</a:t>
            </a:r>
          </a:p>
          <a:p>
            <a:r>
              <a:rPr lang="en-US" dirty="0" smtClean="0"/>
              <a:t>Project 1 due tomorrow (Wednesday, 2/28)</a:t>
            </a:r>
          </a:p>
          <a:p>
            <a:pPr lvl="1"/>
            <a:r>
              <a:rPr lang="en-US" dirty="0" smtClean="0"/>
              <a:t>Code and final report</a:t>
            </a:r>
          </a:p>
          <a:p>
            <a:r>
              <a:rPr lang="en-US" dirty="0"/>
              <a:t>Also due </a:t>
            </a:r>
            <a:r>
              <a:rPr lang="en-US" dirty="0" smtClean="0"/>
              <a:t>Tomorrow: </a:t>
            </a:r>
            <a:r>
              <a:rPr lang="en-US" dirty="0"/>
              <a:t>Peer evaluations</a:t>
            </a:r>
          </a:p>
          <a:p>
            <a:pPr lvl="1"/>
            <a:r>
              <a:rPr lang="en-US" dirty="0"/>
              <a:t>These a</a:t>
            </a:r>
            <a:r>
              <a:rPr lang="en-US" dirty="0" smtClean="0"/>
              <a:t>re </a:t>
            </a:r>
            <a:r>
              <a:rPr lang="en-US" dirty="0"/>
              <a:t>a required mechanism for evaluating group dynamics</a:t>
            </a:r>
          </a:p>
          <a:p>
            <a:pPr lvl="1"/>
            <a:r>
              <a:rPr lang="en-US" dirty="0"/>
              <a:t>Project scores are a zero-sum game</a:t>
            </a:r>
          </a:p>
          <a:p>
            <a:pPr lvl="2"/>
            <a:r>
              <a:rPr lang="en-US" dirty="0"/>
              <a:t>In the normal/best case, all partners get the same grade</a:t>
            </a:r>
          </a:p>
          <a:p>
            <a:pPr lvl="2"/>
            <a:r>
              <a:rPr lang="en-US" dirty="0"/>
              <a:t>In groups with issues, we may take points from non-participating group members and give them to participating group members!</a:t>
            </a:r>
            <a:endParaRPr lang="en-US" dirty="0" smtClean="0"/>
          </a:p>
          <a:p>
            <a:r>
              <a:rPr lang="en-US" dirty="0" smtClean="0"/>
              <a:t>Homework 3:</a:t>
            </a:r>
          </a:p>
          <a:p>
            <a:pPr lvl="1"/>
            <a:r>
              <a:rPr lang="en-US" dirty="0" smtClean="0"/>
              <a:t>Due Tuesday 3/5</a:t>
            </a:r>
          </a:p>
          <a:p>
            <a:pPr lvl="1"/>
            <a:r>
              <a:rPr lang="en-US" dirty="0" smtClean="0"/>
              <a:t>Can be done in Rust (if you want!)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762000"/>
            <a:ext cx="10591800" cy="2133600"/>
            <a:chOff x="762000" y="762000"/>
            <a:chExt cx="10591800" cy="213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762000"/>
              <a:ext cx="10109200" cy="2057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838200" y="2514600"/>
              <a:ext cx="10515600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438400"/>
              <a:ext cx="10508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0            10            20            30            40           50            60           70            80           90            100</a:t>
              </a:r>
              <a:endParaRPr lang="en-US" i="1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97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9AD2-370C-4F19-B43C-EC3AA7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E0B-0D86-4BE6-BF2F-BC4A32FF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85800"/>
            <a:ext cx="10922000" cy="5105400"/>
          </a:xfrm>
        </p:spPr>
        <p:txBody>
          <a:bodyPr>
            <a:normAutofit/>
          </a:bodyPr>
          <a:lstStyle/>
          <a:p>
            <a:r>
              <a:rPr lang="en-US" dirty="0"/>
              <a:t>Algorithmically, not a huge difference from single-core scheduling</a:t>
            </a:r>
          </a:p>
          <a:p>
            <a:endParaRPr lang="en-US" dirty="0"/>
          </a:p>
          <a:p>
            <a:r>
              <a:rPr lang="en-US" dirty="0"/>
              <a:t>Implementation-wise, helpful to have </a:t>
            </a:r>
            <a:r>
              <a:rPr lang="en-US" i="1" dirty="0"/>
              <a:t>per-core</a:t>
            </a:r>
            <a:r>
              <a:rPr lang="en-US" dirty="0"/>
              <a:t> scheduling data structures</a:t>
            </a:r>
          </a:p>
          <a:p>
            <a:pPr lvl="1"/>
            <a:r>
              <a:rPr lang="en-US" dirty="0"/>
              <a:t>Cache coherence</a:t>
            </a:r>
          </a:p>
          <a:p>
            <a:pPr lvl="1"/>
            <a:endParaRPr lang="en-US" i="1" dirty="0"/>
          </a:p>
          <a:p>
            <a:r>
              <a:rPr lang="en-US" i="1" dirty="0"/>
              <a:t>Affinity scheduling</a:t>
            </a:r>
            <a:r>
              <a:rPr lang="en-US" dirty="0"/>
              <a:t>: once a thread is scheduled on a CPU, OS tries to reschedule it on the same CPU</a:t>
            </a:r>
          </a:p>
          <a:p>
            <a:pPr lvl="1"/>
            <a:r>
              <a:rPr lang="en-US" dirty="0"/>
              <a:t>Cache </a:t>
            </a:r>
            <a:r>
              <a:rPr lang="en-US" dirty="0" smtClean="0"/>
              <a:t>reuse, branch prediction</a:t>
            </a:r>
          </a:p>
          <a:p>
            <a:pPr lvl="1"/>
            <a:r>
              <a:rPr lang="en-US" dirty="0" smtClean="0"/>
              <a:t>Example for O(1) scheduler: 1 set of queues/core with background rebalancing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F80-B910-45FA-B535-D3B785B5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i="1" dirty="0" smtClean="0"/>
              <a:t>Spinlocks for multiprocessing</a:t>
            </a:r>
            <a:endParaRPr lang="en-US" i="1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A25-1BB0-40AB-B5B3-5F37098B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582400" cy="6172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Spinlock implementation</a:t>
            </a:r>
            <a:r>
              <a:rPr lang="en-US" altLang="ko-KR" sz="2000" dirty="0" smtClean="0">
                <a:ea typeface="굴림" panose="020B0600000101010101" pitchFamily="34" charset="-127"/>
              </a:rPr>
              <a:t>: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solidFill>
                  <a:srgbClr val="233AE1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int value = 0; // Free</a:t>
            </a: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Acquire()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while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(&amp;value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)) {}; // spin while busy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Release()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value = 0;                  // atomic store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Spinlock doesn’t put the calling thread to sleep—it just busy waits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When might this be preferable</a:t>
            </a:r>
            <a:r>
              <a:rPr lang="en-US" altLang="ko-KR" sz="2000" dirty="0" smtClean="0">
                <a:ea typeface="굴림" panose="020B0600000101010101" pitchFamily="34" charset="-127"/>
              </a:rPr>
              <a:t>? 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 smtClean="0">
                <a:ea typeface="굴림" panose="020B0600000101010101" pitchFamily="34" charset="-127"/>
              </a:rPr>
              <a:t>Waiting for limited number of threads at a barrier in a multiprocessing (multicore) program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 smtClean="0">
                <a:ea typeface="굴림" panose="020B0600000101010101" pitchFamily="34" charset="-127"/>
              </a:rPr>
              <a:t>Wait time at barrier would be greatly increased if threads must be woken inside kernel</a:t>
            </a:r>
            <a:endParaRPr lang="en-US" altLang="ko-KR" sz="1800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ea typeface="굴림" panose="020B0600000101010101" pitchFamily="34" charset="-127"/>
              </a:rPr>
              <a:t>Every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test&amp;set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</a:t>
            </a:r>
            <a:r>
              <a:rPr lang="en-US" altLang="ko-KR" sz="2000" dirty="0">
                <a:ea typeface="굴림" panose="020B0600000101010101" pitchFamily="34" charset="-127"/>
              </a:rPr>
              <a:t>is a write, which makes value ping-pong around </a:t>
            </a:r>
            <a:r>
              <a:rPr lang="en-US" altLang="ko-KR" sz="2000" dirty="0" smtClean="0">
                <a:ea typeface="굴림" panose="020B0600000101010101" pitchFamily="34" charset="-127"/>
              </a:rPr>
              <a:t>between core-local caches </a:t>
            </a:r>
            <a:r>
              <a:rPr lang="en-US" altLang="ko-KR" sz="2000" dirty="0">
                <a:ea typeface="굴림" panose="020B0600000101010101" pitchFamily="34" charset="-127"/>
              </a:rPr>
              <a:t>(using lots of </a:t>
            </a:r>
            <a:r>
              <a:rPr lang="en-US" altLang="ko-KR" sz="2000" dirty="0" smtClean="0">
                <a:ea typeface="굴림" panose="020B0600000101010101" pitchFamily="34" charset="-127"/>
              </a:rPr>
              <a:t>memory!)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ea typeface="굴림" panose="020B0600000101010101" pitchFamily="34" charset="-127"/>
              </a:rPr>
              <a:t>So – really want to use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test&amp;test&amp;set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 </a:t>
            </a:r>
            <a:r>
              <a:rPr lang="en-US" altLang="ko-KR" sz="2000" dirty="0" smtClean="0">
                <a:ea typeface="굴림" panose="020B0600000101010101" pitchFamily="34" charset="-127"/>
              </a:rPr>
              <a:t>!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200" dirty="0" smtClean="0">
                <a:ea typeface="굴림" panose="020B0600000101010101" pitchFamily="34" charset="-127"/>
              </a:rPr>
              <a:t>As we discussed in Lecture 8, the extra read eliminates the ping-ponging issues:</a:t>
            </a:r>
          </a:p>
          <a:p>
            <a:pPr marL="457200" lvl="1" indent="0"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// Implementation of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test&amp;test&amp;set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():</a:t>
            </a:r>
            <a:b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Acquire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do {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	while(value);		  // wait until might be free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} while (</a:t>
            </a:r>
            <a:r>
              <a:rPr lang="en-US" altLang="ko-KR" sz="1800" dirty="0" err="1" smtClean="0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(&amp;value));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exit if acquire lock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sz="20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212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36F5-3803-4F7F-9C85-20E3CBD3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Gang Scheduling and Parallel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8187-AB78-47A7-988A-DECFC7B1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8459662" cy="5105400"/>
          </a:xfrm>
        </p:spPr>
        <p:txBody>
          <a:bodyPr/>
          <a:lstStyle/>
          <a:p>
            <a:r>
              <a:rPr lang="en-US" dirty="0"/>
              <a:t>When multiple threads work together on a multi-core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</a:t>
            </a:r>
            <a:r>
              <a:rPr lang="en-US" dirty="0"/>
              <a:t>, try to schedule them together</a:t>
            </a:r>
          </a:p>
          <a:p>
            <a:pPr lvl="1"/>
            <a:r>
              <a:rPr lang="en-US" dirty="0"/>
              <a:t>Makes spin-waiting more efficient (inefficient to </a:t>
            </a:r>
            <a:r>
              <a:rPr lang="en-US" dirty="0" smtClean="0"/>
              <a:t>spin-wait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for a thread that’s suspended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phases of parallel and serial execution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Additionally: </a:t>
            </a:r>
            <a:r>
              <a:rPr lang="en-US" dirty="0"/>
              <a:t>OS informs a parallel program how many processors its threads are scheduled on (</a:t>
            </a:r>
            <a:r>
              <a:rPr lang="en-US" i="1" dirty="0"/>
              <a:t>Scheduler Activations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 adapts to number of cores that it has scheduled</a:t>
            </a:r>
          </a:p>
          <a:p>
            <a:pPr lvl="1"/>
            <a:r>
              <a:rPr lang="en-US" dirty="0"/>
              <a:t>“Space sharing” with other parallel programs can be more efficient, because parallel speedup is often sublinear with the number of cores</a:t>
            </a:r>
          </a:p>
        </p:txBody>
      </p:sp>
      <p:grpSp>
        <p:nvGrpSpPr>
          <p:cNvPr id="4" name="Group 3"/>
          <p:cNvGrpSpPr/>
          <p:nvPr/>
        </p:nvGrpSpPr>
        <p:grpSpPr>
          <a:xfrm rot="16200000">
            <a:off x="7462898" y="1057152"/>
            <a:ext cx="3902358" cy="3588151"/>
            <a:chOff x="4213183" y="1025267"/>
            <a:chExt cx="3902358" cy="358815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6B1BD2-2AD8-4483-B54A-9D90FF825C9A}"/>
                </a:ext>
              </a:extLst>
            </p:cNvPr>
            <p:cNvSpPr/>
            <p:nvPr/>
          </p:nvSpPr>
          <p:spPr>
            <a:xfrm>
              <a:off x="5947456" y="1025267"/>
              <a:ext cx="219919" cy="1088020"/>
            </a:xfrm>
            <a:custGeom>
              <a:avLst/>
              <a:gdLst>
                <a:gd name="connsiteX0" fmla="*/ 115747 w 219919"/>
                <a:gd name="connsiteY0" fmla="*/ 0 h 1088020"/>
                <a:gd name="connsiteX1" fmla="*/ 127322 w 219919"/>
                <a:gd name="connsiteY1" fmla="*/ 162046 h 1088020"/>
                <a:gd name="connsiteX2" fmla="*/ 11575 w 219919"/>
                <a:gd name="connsiteY2" fmla="*/ 266218 h 1088020"/>
                <a:gd name="connsiteX3" fmla="*/ 185195 w 219919"/>
                <a:gd name="connsiteY3" fmla="*/ 381965 h 1088020"/>
                <a:gd name="connsiteX4" fmla="*/ 0 w 219919"/>
                <a:gd name="connsiteY4" fmla="*/ 590309 h 1088020"/>
                <a:gd name="connsiteX5" fmla="*/ 219919 w 219919"/>
                <a:gd name="connsiteY5" fmla="*/ 717630 h 1088020"/>
                <a:gd name="connsiteX6" fmla="*/ 115747 w 219919"/>
                <a:gd name="connsiteY6" fmla="*/ 902825 h 1088020"/>
                <a:gd name="connsiteX7" fmla="*/ 115747 w 219919"/>
                <a:gd name="connsiteY7" fmla="*/ 1088020 h 108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9" h="1088020">
                  <a:moveTo>
                    <a:pt x="115747" y="0"/>
                  </a:moveTo>
                  <a:lnTo>
                    <a:pt x="127322" y="162046"/>
                  </a:lnTo>
                  <a:lnTo>
                    <a:pt x="11575" y="266218"/>
                  </a:lnTo>
                  <a:lnTo>
                    <a:pt x="185195" y="381965"/>
                  </a:lnTo>
                  <a:lnTo>
                    <a:pt x="0" y="590309"/>
                  </a:lnTo>
                  <a:lnTo>
                    <a:pt x="219919" y="717630"/>
                  </a:lnTo>
                  <a:lnTo>
                    <a:pt x="115747" y="902825"/>
                  </a:lnTo>
                  <a:lnTo>
                    <a:pt x="115747" y="108802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EA0930-2616-4B1F-8AAC-FDC09B1A33FD}"/>
                </a:ext>
              </a:extLst>
            </p:cNvPr>
            <p:cNvSpPr/>
            <p:nvPr/>
          </p:nvSpPr>
          <p:spPr>
            <a:xfrm>
              <a:off x="4213183" y="2393009"/>
              <a:ext cx="219919" cy="1088020"/>
            </a:xfrm>
            <a:custGeom>
              <a:avLst/>
              <a:gdLst>
                <a:gd name="connsiteX0" fmla="*/ 115747 w 219919"/>
                <a:gd name="connsiteY0" fmla="*/ 0 h 1088020"/>
                <a:gd name="connsiteX1" fmla="*/ 127322 w 219919"/>
                <a:gd name="connsiteY1" fmla="*/ 162046 h 1088020"/>
                <a:gd name="connsiteX2" fmla="*/ 11575 w 219919"/>
                <a:gd name="connsiteY2" fmla="*/ 266218 h 1088020"/>
                <a:gd name="connsiteX3" fmla="*/ 185195 w 219919"/>
                <a:gd name="connsiteY3" fmla="*/ 381965 h 1088020"/>
                <a:gd name="connsiteX4" fmla="*/ 0 w 219919"/>
                <a:gd name="connsiteY4" fmla="*/ 590309 h 1088020"/>
                <a:gd name="connsiteX5" fmla="*/ 219919 w 219919"/>
                <a:gd name="connsiteY5" fmla="*/ 717630 h 1088020"/>
                <a:gd name="connsiteX6" fmla="*/ 115747 w 219919"/>
                <a:gd name="connsiteY6" fmla="*/ 902825 h 1088020"/>
                <a:gd name="connsiteX7" fmla="*/ 115747 w 219919"/>
                <a:gd name="connsiteY7" fmla="*/ 1088020 h 108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9" h="1088020">
                  <a:moveTo>
                    <a:pt x="115747" y="0"/>
                  </a:moveTo>
                  <a:lnTo>
                    <a:pt x="127322" y="162046"/>
                  </a:lnTo>
                  <a:lnTo>
                    <a:pt x="11575" y="266218"/>
                  </a:lnTo>
                  <a:lnTo>
                    <a:pt x="185195" y="381965"/>
                  </a:lnTo>
                  <a:lnTo>
                    <a:pt x="0" y="590309"/>
                  </a:lnTo>
                  <a:lnTo>
                    <a:pt x="219919" y="717630"/>
                  </a:lnTo>
                  <a:lnTo>
                    <a:pt x="115747" y="902825"/>
                  </a:lnTo>
                  <a:lnTo>
                    <a:pt x="115747" y="1088020"/>
                  </a:ln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FF903AE-20AF-4443-8C99-9FD2DFB399A9}"/>
                </a:ext>
              </a:extLst>
            </p:cNvPr>
            <p:cNvSpPr/>
            <p:nvPr/>
          </p:nvSpPr>
          <p:spPr>
            <a:xfrm>
              <a:off x="5029439" y="2393009"/>
              <a:ext cx="219919" cy="857491"/>
            </a:xfrm>
            <a:custGeom>
              <a:avLst/>
              <a:gdLst>
                <a:gd name="connsiteX0" fmla="*/ 115747 w 219919"/>
                <a:gd name="connsiteY0" fmla="*/ 0 h 1088020"/>
                <a:gd name="connsiteX1" fmla="*/ 127322 w 219919"/>
                <a:gd name="connsiteY1" fmla="*/ 162046 h 1088020"/>
                <a:gd name="connsiteX2" fmla="*/ 11575 w 219919"/>
                <a:gd name="connsiteY2" fmla="*/ 266218 h 1088020"/>
                <a:gd name="connsiteX3" fmla="*/ 185195 w 219919"/>
                <a:gd name="connsiteY3" fmla="*/ 381965 h 1088020"/>
                <a:gd name="connsiteX4" fmla="*/ 0 w 219919"/>
                <a:gd name="connsiteY4" fmla="*/ 590309 h 1088020"/>
                <a:gd name="connsiteX5" fmla="*/ 219919 w 219919"/>
                <a:gd name="connsiteY5" fmla="*/ 717630 h 1088020"/>
                <a:gd name="connsiteX6" fmla="*/ 115747 w 219919"/>
                <a:gd name="connsiteY6" fmla="*/ 902825 h 1088020"/>
                <a:gd name="connsiteX7" fmla="*/ 115747 w 219919"/>
                <a:gd name="connsiteY7" fmla="*/ 1088020 h 108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9" h="1088020">
                  <a:moveTo>
                    <a:pt x="115747" y="0"/>
                  </a:moveTo>
                  <a:lnTo>
                    <a:pt x="127322" y="162046"/>
                  </a:lnTo>
                  <a:lnTo>
                    <a:pt x="11575" y="266218"/>
                  </a:lnTo>
                  <a:lnTo>
                    <a:pt x="185195" y="381965"/>
                  </a:lnTo>
                  <a:lnTo>
                    <a:pt x="0" y="590309"/>
                  </a:lnTo>
                  <a:lnTo>
                    <a:pt x="219919" y="717630"/>
                  </a:lnTo>
                  <a:lnTo>
                    <a:pt x="115747" y="902825"/>
                  </a:lnTo>
                  <a:lnTo>
                    <a:pt x="115747" y="1088020"/>
                  </a:ln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1CE74F-1B67-472A-9192-B62745DF8558}"/>
                </a:ext>
              </a:extLst>
            </p:cNvPr>
            <p:cNvSpPr/>
            <p:nvPr/>
          </p:nvSpPr>
          <p:spPr>
            <a:xfrm>
              <a:off x="6669185" y="2475920"/>
              <a:ext cx="219919" cy="857491"/>
            </a:xfrm>
            <a:custGeom>
              <a:avLst/>
              <a:gdLst>
                <a:gd name="connsiteX0" fmla="*/ 115747 w 219919"/>
                <a:gd name="connsiteY0" fmla="*/ 0 h 1088020"/>
                <a:gd name="connsiteX1" fmla="*/ 127322 w 219919"/>
                <a:gd name="connsiteY1" fmla="*/ 162046 h 1088020"/>
                <a:gd name="connsiteX2" fmla="*/ 11575 w 219919"/>
                <a:gd name="connsiteY2" fmla="*/ 266218 h 1088020"/>
                <a:gd name="connsiteX3" fmla="*/ 185195 w 219919"/>
                <a:gd name="connsiteY3" fmla="*/ 381965 h 1088020"/>
                <a:gd name="connsiteX4" fmla="*/ 0 w 219919"/>
                <a:gd name="connsiteY4" fmla="*/ 590309 h 1088020"/>
                <a:gd name="connsiteX5" fmla="*/ 219919 w 219919"/>
                <a:gd name="connsiteY5" fmla="*/ 717630 h 1088020"/>
                <a:gd name="connsiteX6" fmla="*/ 115747 w 219919"/>
                <a:gd name="connsiteY6" fmla="*/ 902825 h 1088020"/>
                <a:gd name="connsiteX7" fmla="*/ 115747 w 219919"/>
                <a:gd name="connsiteY7" fmla="*/ 1088020 h 108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9" h="1088020">
                  <a:moveTo>
                    <a:pt x="115747" y="0"/>
                  </a:moveTo>
                  <a:lnTo>
                    <a:pt x="127322" y="162046"/>
                  </a:lnTo>
                  <a:lnTo>
                    <a:pt x="11575" y="266218"/>
                  </a:lnTo>
                  <a:lnTo>
                    <a:pt x="185195" y="381965"/>
                  </a:lnTo>
                  <a:lnTo>
                    <a:pt x="0" y="590309"/>
                  </a:lnTo>
                  <a:lnTo>
                    <a:pt x="219919" y="717630"/>
                  </a:lnTo>
                  <a:lnTo>
                    <a:pt x="115747" y="902825"/>
                  </a:lnTo>
                  <a:lnTo>
                    <a:pt x="115747" y="1088020"/>
                  </a:ln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8780E5C-3432-499C-993E-E2F3FA13E64D}"/>
                </a:ext>
              </a:extLst>
            </p:cNvPr>
            <p:cNvSpPr/>
            <p:nvPr/>
          </p:nvSpPr>
          <p:spPr>
            <a:xfrm>
              <a:off x="7895622" y="2393009"/>
              <a:ext cx="219919" cy="857491"/>
            </a:xfrm>
            <a:custGeom>
              <a:avLst/>
              <a:gdLst>
                <a:gd name="connsiteX0" fmla="*/ 115747 w 219919"/>
                <a:gd name="connsiteY0" fmla="*/ 0 h 1088020"/>
                <a:gd name="connsiteX1" fmla="*/ 127322 w 219919"/>
                <a:gd name="connsiteY1" fmla="*/ 162046 h 1088020"/>
                <a:gd name="connsiteX2" fmla="*/ 11575 w 219919"/>
                <a:gd name="connsiteY2" fmla="*/ 266218 h 1088020"/>
                <a:gd name="connsiteX3" fmla="*/ 185195 w 219919"/>
                <a:gd name="connsiteY3" fmla="*/ 381965 h 1088020"/>
                <a:gd name="connsiteX4" fmla="*/ 0 w 219919"/>
                <a:gd name="connsiteY4" fmla="*/ 590309 h 1088020"/>
                <a:gd name="connsiteX5" fmla="*/ 219919 w 219919"/>
                <a:gd name="connsiteY5" fmla="*/ 717630 h 1088020"/>
                <a:gd name="connsiteX6" fmla="*/ 115747 w 219919"/>
                <a:gd name="connsiteY6" fmla="*/ 902825 h 1088020"/>
                <a:gd name="connsiteX7" fmla="*/ 115747 w 219919"/>
                <a:gd name="connsiteY7" fmla="*/ 1088020 h 108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9" h="1088020">
                  <a:moveTo>
                    <a:pt x="115747" y="0"/>
                  </a:moveTo>
                  <a:lnTo>
                    <a:pt x="127322" y="162046"/>
                  </a:lnTo>
                  <a:lnTo>
                    <a:pt x="11575" y="266218"/>
                  </a:lnTo>
                  <a:lnTo>
                    <a:pt x="185195" y="381965"/>
                  </a:lnTo>
                  <a:lnTo>
                    <a:pt x="0" y="590309"/>
                  </a:lnTo>
                  <a:lnTo>
                    <a:pt x="219919" y="717630"/>
                  </a:lnTo>
                  <a:lnTo>
                    <a:pt x="115747" y="902825"/>
                  </a:lnTo>
                  <a:lnTo>
                    <a:pt x="115747" y="1088020"/>
                  </a:ln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F8E1E19-FA63-4629-8387-C3BF55A5A11A}"/>
                </a:ext>
              </a:extLst>
            </p:cNvPr>
            <p:cNvSpPr/>
            <p:nvPr/>
          </p:nvSpPr>
          <p:spPr>
            <a:xfrm>
              <a:off x="5837496" y="3641146"/>
              <a:ext cx="219919" cy="972272"/>
            </a:xfrm>
            <a:custGeom>
              <a:avLst/>
              <a:gdLst>
                <a:gd name="connsiteX0" fmla="*/ 115747 w 219919"/>
                <a:gd name="connsiteY0" fmla="*/ 0 h 1088020"/>
                <a:gd name="connsiteX1" fmla="*/ 127322 w 219919"/>
                <a:gd name="connsiteY1" fmla="*/ 162046 h 1088020"/>
                <a:gd name="connsiteX2" fmla="*/ 11575 w 219919"/>
                <a:gd name="connsiteY2" fmla="*/ 266218 h 1088020"/>
                <a:gd name="connsiteX3" fmla="*/ 185195 w 219919"/>
                <a:gd name="connsiteY3" fmla="*/ 381965 h 1088020"/>
                <a:gd name="connsiteX4" fmla="*/ 0 w 219919"/>
                <a:gd name="connsiteY4" fmla="*/ 590309 h 1088020"/>
                <a:gd name="connsiteX5" fmla="*/ 219919 w 219919"/>
                <a:gd name="connsiteY5" fmla="*/ 717630 h 1088020"/>
                <a:gd name="connsiteX6" fmla="*/ 115747 w 219919"/>
                <a:gd name="connsiteY6" fmla="*/ 902825 h 1088020"/>
                <a:gd name="connsiteX7" fmla="*/ 115747 w 219919"/>
                <a:gd name="connsiteY7" fmla="*/ 1088020 h 108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9" h="1088020">
                  <a:moveTo>
                    <a:pt x="115747" y="0"/>
                  </a:moveTo>
                  <a:lnTo>
                    <a:pt x="127322" y="162046"/>
                  </a:lnTo>
                  <a:lnTo>
                    <a:pt x="11575" y="266218"/>
                  </a:lnTo>
                  <a:lnTo>
                    <a:pt x="185195" y="381965"/>
                  </a:lnTo>
                  <a:lnTo>
                    <a:pt x="0" y="590309"/>
                  </a:lnTo>
                  <a:lnTo>
                    <a:pt x="219919" y="717630"/>
                  </a:lnTo>
                  <a:lnTo>
                    <a:pt x="115747" y="902825"/>
                  </a:lnTo>
                  <a:lnTo>
                    <a:pt x="115747" y="108802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B4E3D38-9DD9-489F-B103-2F0DD86EFB26}"/>
                </a:ext>
              </a:extLst>
            </p:cNvPr>
            <p:cNvCxnSpPr>
              <a:cxnSpLocks/>
              <a:stCxn id="5" idx="7"/>
              <a:endCxn id="6" idx="0"/>
            </p:cNvCxnSpPr>
            <p:nvPr/>
          </p:nvCxnSpPr>
          <p:spPr>
            <a:xfrm flipH="1">
              <a:off x="4328930" y="2113287"/>
              <a:ext cx="1734273" cy="2797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E8A54E-0C07-4D31-B05A-A9D340B8BC03}"/>
                </a:ext>
              </a:extLst>
            </p:cNvPr>
            <p:cNvCxnSpPr>
              <a:cxnSpLocks/>
              <a:stCxn id="5" idx="7"/>
            </p:cNvCxnSpPr>
            <p:nvPr/>
          </p:nvCxnSpPr>
          <p:spPr>
            <a:xfrm flipH="1">
              <a:off x="5126621" y="2113287"/>
              <a:ext cx="936582" cy="2797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17C48B-6541-47F2-A099-4F89B19366A9}"/>
                </a:ext>
              </a:extLst>
            </p:cNvPr>
            <p:cNvCxnSpPr>
              <a:cxnSpLocks/>
            </p:cNvCxnSpPr>
            <p:nvPr/>
          </p:nvCxnSpPr>
          <p:spPr>
            <a:xfrm>
              <a:off x="6070193" y="2106492"/>
              <a:ext cx="709673" cy="3626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39C107-10C3-463B-9E6B-D51265C723D3}"/>
                </a:ext>
              </a:extLst>
            </p:cNvPr>
            <p:cNvCxnSpPr>
              <a:cxnSpLocks/>
            </p:cNvCxnSpPr>
            <p:nvPr/>
          </p:nvCxnSpPr>
          <p:spPr>
            <a:xfrm>
              <a:off x="6057415" y="2120038"/>
              <a:ext cx="1976860" cy="2797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2F4E48-ECDE-4A42-B65D-FF9E5920C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5066" y="3479100"/>
              <a:ext cx="1632391" cy="1813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8726C0-E122-493B-8821-A65BA0CA00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9398" y="3250500"/>
              <a:ext cx="808058" cy="4099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A5BF28-F92C-4F64-B7E8-BD892B0DD031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V="1">
              <a:off x="5931302" y="3333411"/>
              <a:ext cx="853630" cy="3270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209A5C-AB5A-4077-801F-B586C00295F2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V="1">
              <a:off x="5939379" y="3250500"/>
              <a:ext cx="2071990" cy="4099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A70AB7C1-F6A6-4E71-A1A3-18FDD644C8CA}"/>
                </a:ext>
              </a:extLst>
            </p:cNvPr>
            <p:cNvSpPr/>
            <p:nvPr/>
          </p:nvSpPr>
          <p:spPr>
            <a:xfrm rot="420449">
              <a:off x="5881318" y="2149917"/>
              <a:ext cx="281958" cy="1459398"/>
            </a:xfrm>
            <a:custGeom>
              <a:avLst/>
              <a:gdLst>
                <a:gd name="connsiteX0" fmla="*/ 148399 w 281958"/>
                <a:gd name="connsiteY0" fmla="*/ 0 h 1459398"/>
                <a:gd name="connsiteX1" fmla="*/ 163239 w 281958"/>
                <a:gd name="connsiteY1" fmla="*/ 217357 h 1459398"/>
                <a:gd name="connsiteX2" fmla="*/ 14840 w 281958"/>
                <a:gd name="connsiteY2" fmla="*/ 357087 h 1459398"/>
                <a:gd name="connsiteX3" fmla="*/ 237438 w 281958"/>
                <a:gd name="connsiteY3" fmla="*/ 512342 h 1459398"/>
                <a:gd name="connsiteX4" fmla="*/ 0 w 281958"/>
                <a:gd name="connsiteY4" fmla="*/ 791801 h 1459398"/>
                <a:gd name="connsiteX5" fmla="*/ 281958 w 281958"/>
                <a:gd name="connsiteY5" fmla="*/ 962581 h 1459398"/>
                <a:gd name="connsiteX6" fmla="*/ 148399 w 281958"/>
                <a:gd name="connsiteY6" fmla="*/ 1210989 h 1459398"/>
                <a:gd name="connsiteX7" fmla="*/ 148399 w 281958"/>
                <a:gd name="connsiteY7" fmla="*/ 1459398 h 145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58" h="1459398" extrusionOk="0">
                  <a:moveTo>
                    <a:pt x="148399" y="0"/>
                  </a:moveTo>
                  <a:cubicBezTo>
                    <a:pt x="173017" y="70156"/>
                    <a:pt x="137121" y="144851"/>
                    <a:pt x="163239" y="217357"/>
                  </a:cubicBezTo>
                  <a:cubicBezTo>
                    <a:pt x="119787" y="267662"/>
                    <a:pt x="50046" y="313039"/>
                    <a:pt x="14840" y="357087"/>
                  </a:cubicBezTo>
                  <a:cubicBezTo>
                    <a:pt x="109958" y="416154"/>
                    <a:pt x="135524" y="463125"/>
                    <a:pt x="237438" y="512342"/>
                  </a:cubicBezTo>
                  <a:cubicBezTo>
                    <a:pt x="208509" y="584400"/>
                    <a:pt x="17565" y="703213"/>
                    <a:pt x="0" y="791801"/>
                  </a:cubicBezTo>
                  <a:cubicBezTo>
                    <a:pt x="66019" y="820834"/>
                    <a:pt x="170720" y="900913"/>
                    <a:pt x="281958" y="962581"/>
                  </a:cubicBezTo>
                  <a:cubicBezTo>
                    <a:pt x="241098" y="1078627"/>
                    <a:pt x="174778" y="1115224"/>
                    <a:pt x="148399" y="1210989"/>
                  </a:cubicBezTo>
                  <a:cubicBezTo>
                    <a:pt x="174551" y="1327098"/>
                    <a:pt x="131765" y="1392723"/>
                    <a:pt x="148399" y="1459398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Dot"/>
              <a:tailEnd type="triangle" w="lg" len="lg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115747 w 219919"/>
                        <a:gd name="connsiteY0" fmla="*/ 0 h 1088020"/>
                        <a:gd name="connsiteX1" fmla="*/ 127322 w 219919"/>
                        <a:gd name="connsiteY1" fmla="*/ 162046 h 1088020"/>
                        <a:gd name="connsiteX2" fmla="*/ 11575 w 219919"/>
                        <a:gd name="connsiteY2" fmla="*/ 266218 h 1088020"/>
                        <a:gd name="connsiteX3" fmla="*/ 185195 w 219919"/>
                        <a:gd name="connsiteY3" fmla="*/ 381965 h 1088020"/>
                        <a:gd name="connsiteX4" fmla="*/ 0 w 219919"/>
                        <a:gd name="connsiteY4" fmla="*/ 590309 h 1088020"/>
                        <a:gd name="connsiteX5" fmla="*/ 219919 w 219919"/>
                        <a:gd name="connsiteY5" fmla="*/ 717630 h 1088020"/>
                        <a:gd name="connsiteX6" fmla="*/ 115747 w 219919"/>
                        <a:gd name="connsiteY6" fmla="*/ 902825 h 1088020"/>
                        <a:gd name="connsiteX7" fmla="*/ 115747 w 219919"/>
                        <a:gd name="connsiteY7" fmla="*/ 1088020 h 1088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9919" h="1088020">
                          <a:moveTo>
                            <a:pt x="115747" y="0"/>
                          </a:moveTo>
                          <a:lnTo>
                            <a:pt x="127322" y="162046"/>
                          </a:lnTo>
                          <a:lnTo>
                            <a:pt x="11575" y="266218"/>
                          </a:lnTo>
                          <a:lnTo>
                            <a:pt x="185195" y="381965"/>
                          </a:lnTo>
                          <a:lnTo>
                            <a:pt x="0" y="590309"/>
                          </a:lnTo>
                          <a:lnTo>
                            <a:pt x="219919" y="717630"/>
                          </a:lnTo>
                          <a:lnTo>
                            <a:pt x="115747" y="902825"/>
                          </a:lnTo>
                          <a:lnTo>
                            <a:pt x="115747" y="108802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70DEBD-0D53-49C3-9EB0-72FAE60ECA33}"/>
                </a:ext>
              </a:extLst>
            </p:cNvPr>
            <p:cNvSpPr txBox="1"/>
            <p:nvPr/>
          </p:nvSpPr>
          <p:spPr>
            <a:xfrm>
              <a:off x="6131380" y="3578012"/>
              <a:ext cx="98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Barrier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5418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of Performance!</a:t>
            </a:r>
          </a:p>
          <a:p>
            <a:pPr lvl="1"/>
            <a:r>
              <a:rPr lang="en-US" dirty="0" smtClean="0"/>
              <a:t>We need to predict with confidence worst case response times for systems!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1"/>
            <a:r>
              <a:rPr lang="en-US" dirty="0" smtClean="0"/>
              <a:t>Real-time is about enforcing predictability, and does not equal fast computing!!!</a:t>
            </a:r>
          </a:p>
          <a:p>
            <a:r>
              <a:rPr lang="en-US" dirty="0" smtClean="0"/>
              <a:t>Hard real-time: for time-critical safety-oriented systems</a:t>
            </a:r>
          </a:p>
          <a:p>
            <a:pPr lvl="1"/>
            <a:r>
              <a:rPr lang="en-US" dirty="0" smtClean="0"/>
              <a:t>Meet all deadlines (if at all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Rate-</a:t>
            </a:r>
            <a:r>
              <a:rPr lang="en-US" dirty="0" err="1" smtClean="0">
                <a:solidFill>
                  <a:srgbClr val="FF0000"/>
                </a:solidFill>
              </a:rPr>
              <a:t>Monitonic</a:t>
            </a:r>
            <a:r>
              <a:rPr lang="en-US" dirty="0" smtClean="0">
                <a:solidFill>
                  <a:srgbClr val="FF0000"/>
                </a:solidFill>
              </a:rPr>
              <a:t> Scheduling (RMS), Deadline Monotonic Scheduling (DM)</a:t>
            </a:r>
            <a:endParaRPr lang="en-US" dirty="0" smtClean="0"/>
          </a:p>
          <a:p>
            <a:r>
              <a:rPr lang="en-US" dirty="0" smtClean="0"/>
              <a:t>Soft real-time: for multimedia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Constant Bandwidth Server (CBS)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80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006" y="863600"/>
            <a:ext cx="10894594" cy="4927600"/>
          </a:xfrm>
        </p:spPr>
        <p:txBody>
          <a:bodyPr/>
          <a:lstStyle/>
          <a:p>
            <a:r>
              <a:rPr lang="en-US" dirty="0" smtClean="0"/>
              <a:t>Tasks are </a:t>
            </a:r>
            <a:r>
              <a:rPr lang="en-US" dirty="0" err="1" smtClean="0"/>
              <a:t>preemptable</a:t>
            </a:r>
            <a:r>
              <a:rPr lang="en-US" dirty="0" smtClean="0"/>
              <a:t>, independent with arbitrary arrival (=release) times</a:t>
            </a:r>
          </a:p>
          <a:p>
            <a:r>
              <a:rPr lang="en-US" dirty="0" smtClean="0"/>
              <a:t>Tasks have deadlines (D) and known computation times (C) </a:t>
            </a:r>
          </a:p>
          <a:p>
            <a:r>
              <a:rPr lang="en-US" dirty="0" smtClean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162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7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58010"/>
            <a:ext cx="9220200" cy="427790"/>
          </a:xfrm>
        </p:spPr>
        <p:txBody>
          <a:bodyPr/>
          <a:lstStyle/>
          <a:p>
            <a:r>
              <a:rPr lang="en-US" dirty="0" smtClean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137" y="4724401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4241797" y="50292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195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Recall: SRTF Example continued:</a:t>
            </a:r>
          </a:p>
        </p:txBody>
      </p:sp>
      <p:grpSp>
        <p:nvGrpSpPr>
          <p:cNvPr id="597079" name="Group 87"/>
          <p:cNvGrpSpPr>
            <a:grpSpLocks/>
          </p:cNvGrpSpPr>
          <p:nvPr/>
        </p:nvGrpSpPr>
        <p:grpSpPr bwMode="auto">
          <a:xfrm>
            <a:off x="2259013" y="2786065"/>
            <a:ext cx="7567612" cy="1743076"/>
            <a:chOff x="463" y="1755"/>
            <a:chExt cx="4767" cy="1098"/>
          </a:xfrm>
        </p:grpSpPr>
        <p:sp>
          <p:nvSpPr>
            <p:cNvPr id="30768" name="Line 22"/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69" name="Group 28"/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30788" name="Line 2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9" name="Line 2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0" name="Group 29"/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30786" name="Line 30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7" name="Line 31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1" name="Group 32"/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30784" name="Line 3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5" name="Line 3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2" name="Group 35"/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30782" name="Line 36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3" name="Line 37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3" name="Group 41"/>
            <p:cNvGrpSpPr>
              <a:grpSpLocks/>
            </p:cNvGrpSpPr>
            <p:nvPr/>
          </p:nvGrpSpPr>
          <p:grpSpPr bwMode="auto">
            <a:xfrm>
              <a:off x="584" y="2360"/>
              <a:ext cx="422" cy="493"/>
              <a:chOff x="622" y="1296"/>
              <a:chExt cx="338" cy="493"/>
            </a:xfrm>
          </p:grpSpPr>
          <p:sp>
            <p:nvSpPr>
              <p:cNvPr id="30780" name="Line 4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1" name="Text Box 43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4" name="Text Box 44"/>
            <p:cNvSpPr txBox="1">
              <a:spLocks noChangeArrowheads="1"/>
            </p:cNvSpPr>
            <p:nvPr/>
          </p:nvSpPr>
          <p:spPr bwMode="auto">
            <a:xfrm>
              <a:off x="463" y="1755"/>
              <a:ext cx="61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latin typeface="Gill Sans" charset="0"/>
                  <a:ea typeface="Gill Sans" charset="0"/>
                  <a:cs typeface="Gill Sans" charset="0"/>
                </a:rPr>
                <a:t>CABAB…</a:t>
              </a:r>
            </a:p>
          </p:txBody>
        </p:sp>
        <p:sp>
          <p:nvSpPr>
            <p:cNvPr id="30775" name="Text Box 45"/>
            <p:cNvSpPr txBox="1">
              <a:spLocks noChangeArrowheads="1"/>
            </p:cNvSpPr>
            <p:nvPr/>
          </p:nvSpPr>
          <p:spPr bwMode="auto">
            <a:xfrm>
              <a:off x="1001" y="1755"/>
              <a:ext cx="1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76" name="Group 75"/>
            <p:cNvGrpSpPr>
              <a:grpSpLocks/>
            </p:cNvGrpSpPr>
            <p:nvPr/>
          </p:nvGrpSpPr>
          <p:grpSpPr bwMode="auto">
            <a:xfrm>
              <a:off x="1064" y="2360"/>
              <a:ext cx="422" cy="493"/>
              <a:chOff x="622" y="1296"/>
              <a:chExt cx="338" cy="493"/>
            </a:xfrm>
          </p:grpSpPr>
          <p:sp>
            <p:nvSpPr>
              <p:cNvPr id="30778" name="Line 76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79" name="Text Box 77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7" name="Text Box 78"/>
            <p:cNvSpPr txBox="1">
              <a:spLocks noChangeArrowheads="1"/>
            </p:cNvSpPr>
            <p:nvPr/>
          </p:nvSpPr>
          <p:spPr bwMode="auto">
            <a:xfrm>
              <a:off x="2046" y="2187"/>
              <a:ext cx="19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1ms time slice</a:t>
              </a:r>
            </a:p>
          </p:txBody>
        </p:sp>
      </p:grpSp>
      <p:grpSp>
        <p:nvGrpSpPr>
          <p:cNvPr id="597081" name="Group 89"/>
          <p:cNvGrpSpPr>
            <a:grpSpLocks/>
          </p:cNvGrpSpPr>
          <p:nvPr/>
        </p:nvGrpSpPr>
        <p:grpSpPr bwMode="auto">
          <a:xfrm>
            <a:off x="2359025" y="957263"/>
            <a:ext cx="7467600" cy="1851026"/>
            <a:chOff x="526" y="603"/>
            <a:chExt cx="4704" cy="1166"/>
          </a:xfrm>
        </p:grpSpPr>
        <p:grpSp>
          <p:nvGrpSpPr>
            <p:cNvPr id="30750" name="Group 72"/>
            <p:cNvGrpSpPr>
              <a:grpSpLocks/>
            </p:cNvGrpSpPr>
            <p:nvPr/>
          </p:nvGrpSpPr>
          <p:grpSpPr bwMode="auto">
            <a:xfrm>
              <a:off x="4424" y="1276"/>
              <a:ext cx="422" cy="493"/>
              <a:chOff x="622" y="1296"/>
              <a:chExt cx="338" cy="493"/>
            </a:xfrm>
          </p:grpSpPr>
          <p:sp>
            <p:nvSpPr>
              <p:cNvPr id="30766" name="Line 73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7" name="Text Box 74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51" name="Group 20"/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30760" name="Line 4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1" name="Line 5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2" name="Line 6"/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3" name="Line 7"/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4" name="Line 9"/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5" name="Line 11"/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52" name="Group 14"/>
            <p:cNvGrpSpPr>
              <a:grpSpLocks/>
            </p:cNvGrpSpPr>
            <p:nvPr/>
          </p:nvGrpSpPr>
          <p:grpSpPr bwMode="auto">
            <a:xfrm>
              <a:off x="575" y="1276"/>
              <a:ext cx="431" cy="493"/>
              <a:chOff x="615" y="1296"/>
              <a:chExt cx="345" cy="493"/>
            </a:xfrm>
          </p:grpSpPr>
          <p:sp>
            <p:nvSpPr>
              <p:cNvPr id="30758" name="Line 1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59" name="Text Box 13"/>
              <p:cNvSpPr txBox="1">
                <a:spLocks noChangeArrowheads="1"/>
              </p:cNvSpPr>
              <p:nvPr/>
            </p:nvSpPr>
            <p:spPr bwMode="auto">
              <a:xfrm>
                <a:off x="615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53" name="Text Box 15"/>
            <p:cNvSpPr txBox="1">
              <a:spLocks noChangeArrowheads="1"/>
            </p:cNvSpPr>
            <p:nvPr/>
          </p:nvSpPr>
          <p:spPr bwMode="auto">
            <a:xfrm>
              <a:off x="4366" y="603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4" name="Text Box 16"/>
            <p:cNvSpPr txBox="1">
              <a:spLocks noChangeArrowheads="1"/>
            </p:cNvSpPr>
            <p:nvPr/>
          </p:nvSpPr>
          <p:spPr bwMode="auto">
            <a:xfrm>
              <a:off x="1430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55" name="Text Box 17"/>
            <p:cNvSpPr txBox="1">
              <a:spLocks noChangeArrowheads="1"/>
            </p:cNvSpPr>
            <p:nvPr/>
          </p:nvSpPr>
          <p:spPr bwMode="auto">
            <a:xfrm>
              <a:off x="3413" y="603"/>
              <a:ext cx="2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0756" name="Text Box 18"/>
            <p:cNvSpPr txBox="1">
              <a:spLocks noChangeArrowheads="1"/>
            </p:cNvSpPr>
            <p:nvPr/>
          </p:nvSpPr>
          <p:spPr bwMode="auto">
            <a:xfrm>
              <a:off x="526" y="603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7" name="Text Box 79"/>
            <p:cNvSpPr txBox="1">
              <a:spLocks noChangeArrowheads="1"/>
            </p:cNvSpPr>
            <p:nvPr/>
          </p:nvSpPr>
          <p:spPr bwMode="auto">
            <a:xfrm>
              <a:off x="1873" y="1230"/>
              <a:ext cx="21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100ms time slice</a:t>
              </a:r>
            </a:p>
          </p:txBody>
        </p:sp>
      </p:grpSp>
      <p:grpSp>
        <p:nvGrpSpPr>
          <p:cNvPr id="597080" name="Group 88"/>
          <p:cNvGrpSpPr>
            <a:grpSpLocks/>
          </p:cNvGrpSpPr>
          <p:nvPr/>
        </p:nvGrpSpPr>
        <p:grpSpPr bwMode="auto">
          <a:xfrm>
            <a:off x="2347913" y="4614865"/>
            <a:ext cx="7478712" cy="1851026"/>
            <a:chOff x="519" y="2907"/>
            <a:chExt cx="4711" cy="1166"/>
          </a:xfrm>
        </p:grpSpPr>
        <p:sp>
          <p:nvSpPr>
            <p:cNvPr id="30729" name="Line 47"/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30" name="Group 60"/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30748" name="Line 4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9" name="Line 4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1" name="Group 53"/>
            <p:cNvGrpSpPr>
              <a:grpSpLocks/>
            </p:cNvGrpSpPr>
            <p:nvPr/>
          </p:nvGrpSpPr>
          <p:grpSpPr bwMode="auto">
            <a:xfrm>
              <a:off x="584" y="3580"/>
              <a:ext cx="422" cy="493"/>
              <a:chOff x="622" y="1296"/>
              <a:chExt cx="338" cy="493"/>
            </a:xfrm>
          </p:grpSpPr>
          <p:sp>
            <p:nvSpPr>
              <p:cNvPr id="30746" name="Line 54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7" name="Text Box 55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32" name="Text Box 57"/>
            <p:cNvSpPr txBox="1">
              <a:spLocks noChangeArrowheads="1"/>
            </p:cNvSpPr>
            <p:nvPr/>
          </p:nvSpPr>
          <p:spPr bwMode="auto">
            <a:xfrm>
              <a:off x="770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3" name="Text Box 59"/>
            <p:cNvSpPr txBox="1">
              <a:spLocks noChangeArrowheads="1"/>
            </p:cNvSpPr>
            <p:nvPr/>
          </p:nvSpPr>
          <p:spPr bwMode="auto">
            <a:xfrm>
              <a:off x="519" y="2907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34" name="Group 61"/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30744" name="Line 62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5" name="Line 63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5" name="Group 64"/>
            <p:cNvGrpSpPr>
              <a:grpSpLocks/>
            </p:cNvGrpSpPr>
            <p:nvPr/>
          </p:nvGrpSpPr>
          <p:grpSpPr bwMode="auto">
            <a:xfrm>
              <a:off x="1016" y="3580"/>
              <a:ext cx="422" cy="493"/>
              <a:chOff x="622" y="1296"/>
              <a:chExt cx="338" cy="493"/>
            </a:xfrm>
          </p:grpSpPr>
          <p:sp>
            <p:nvSpPr>
              <p:cNvPr id="30742" name="Line 65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3" name="Text Box 66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31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36" name="Group 67"/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30740" name="Line 6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1" name="Line 6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7" name="Text Box 70"/>
            <p:cNvSpPr txBox="1">
              <a:spLocks noChangeArrowheads="1"/>
            </p:cNvSpPr>
            <p:nvPr/>
          </p:nvSpPr>
          <p:spPr bwMode="auto">
            <a:xfrm>
              <a:off x="1586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8" name="Text Box 71"/>
            <p:cNvSpPr txBox="1">
              <a:spLocks noChangeArrowheads="1"/>
            </p:cNvSpPr>
            <p:nvPr/>
          </p:nvSpPr>
          <p:spPr bwMode="auto">
            <a:xfrm>
              <a:off x="1154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9" name="Text Box 81"/>
            <p:cNvSpPr txBox="1">
              <a:spLocks noChangeArrowheads="1"/>
            </p:cNvSpPr>
            <p:nvPr/>
          </p:nvSpPr>
          <p:spPr bwMode="auto">
            <a:xfrm>
              <a:off x="2569" y="3435"/>
              <a:ext cx="70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SRTF</a:t>
              </a:r>
            </a:p>
          </p:txBody>
        </p:sp>
      </p:grpSp>
      <p:sp>
        <p:nvSpPr>
          <p:cNvPr id="597075" name="AutoShape 83"/>
          <p:cNvSpPr>
            <a:spLocks noChangeArrowheads="1"/>
          </p:cNvSpPr>
          <p:nvPr/>
        </p:nvSpPr>
        <p:spPr bwMode="auto">
          <a:xfrm>
            <a:off x="8077200" y="1981200"/>
            <a:ext cx="2438400" cy="1143000"/>
          </a:xfrm>
          <a:prstGeom prst="wedgeRoundRectCallout">
            <a:avLst>
              <a:gd name="adj1" fmla="val -71157"/>
              <a:gd name="adj2" fmla="val 57222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~90% but lots of wakeups!</a:t>
            </a:r>
          </a:p>
        </p:txBody>
      </p:sp>
      <p:sp>
        <p:nvSpPr>
          <p:cNvPr id="597076" name="AutoShape 84"/>
          <p:cNvSpPr>
            <a:spLocks noChangeArrowheads="1"/>
          </p:cNvSpPr>
          <p:nvPr/>
        </p:nvSpPr>
        <p:spPr bwMode="auto">
          <a:xfrm>
            <a:off x="8153400" y="4191000"/>
            <a:ext cx="23622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90%</a:t>
            </a:r>
          </a:p>
        </p:txBody>
      </p:sp>
      <p:sp>
        <p:nvSpPr>
          <p:cNvPr id="597077" name="AutoShape 85"/>
          <p:cNvSpPr>
            <a:spLocks noChangeArrowheads="1"/>
          </p:cNvSpPr>
          <p:nvPr/>
        </p:nvSpPr>
        <p:spPr bwMode="auto">
          <a:xfrm>
            <a:off x="8077200" y="533400"/>
            <a:ext cx="23622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2474492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75" grpId="0" animBg="1"/>
      <p:bldP spid="597076" grpId="0" animBg="1"/>
      <p:bldP spid="597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Tasks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periodic</a:t>
                </a:r>
                <a:r>
                  <a:rPr lang="en-US" dirty="0" smtClean="0"/>
                  <a:t> with period P and computation C in each period: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for each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Preemptive priority-based dynamic scheduling:</a:t>
                </a:r>
              </a:p>
              <a:p>
                <a:pPr lvl="1"/>
                <a:r>
                  <a:rPr lang="en-US" dirty="0" smtClean="0"/>
                  <a:t>Each task is assigned a (current) priority based on how close the absolute deadline is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for each task!)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The scheduler always schedules the active task with the closest absolute deadline</a:t>
                </a:r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4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  <a:blipFill>
                <a:blip r:embed="rId3"/>
                <a:stretch>
                  <a:fillRect l="-772" t="-1455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6019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971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7924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47850" y="3371850"/>
            <a:ext cx="8058150" cy="2343150"/>
            <a:chOff x="323850" y="3371850"/>
            <a:chExt cx="8058150" cy="2343150"/>
          </a:xfrm>
        </p:grpSpPr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4"/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5"/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6"/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7"/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0"/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1"/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3"/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4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6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7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0"/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1"/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2" name="Line 33"/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3" name="Line 34"/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4" name="Line 35"/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5" name="Line 36"/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8" name="Line 39"/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9" name="Line 40"/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0" name="Line 41"/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1" name="Line 42"/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2" name="Line 43"/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3" name="Line 44"/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4" name="Line 45"/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5" name="Line 46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6" name="Line 47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7" name="Line 48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8" name="Line 49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9" name="Line 50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0" name="Line 51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1" name="Line 52"/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2" name="Line 53"/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4" name="Line 55"/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5" name="Line 56"/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6" name="Line 57"/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7" name="Line 58"/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8" name="Line 59"/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9" name="Line 60"/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0" name="Line 61"/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1" name="Line 62"/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2" name="Line 63"/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3" name="Line 64"/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4" name="Line 65"/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5" name="Line 66"/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6" name="Line 67"/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7" name="Line 68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8" name="Line 69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9" name="Line 70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0" name="Line 71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1" name="Line 72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2" name="Line 73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3" name="Line 74"/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4" name="Text Box 75"/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8515" name="Text Box 76"/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5</a:t>
              </a:r>
            </a:p>
          </p:txBody>
        </p:sp>
        <p:sp>
          <p:nvSpPr>
            <p:cNvPr id="18516" name="Text Box 77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18517" name="Text Box 78"/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15</a:t>
              </a:r>
            </a:p>
          </p:txBody>
        </p:sp>
        <p:graphicFrame>
          <p:nvGraphicFramePr>
            <p:cNvPr id="18434" name="Object 79"/>
            <p:cNvGraphicFramePr>
              <a:graphicFrameLocks noChangeAspect="1"/>
            </p:cNvGraphicFramePr>
            <p:nvPr>
              <p:extLst/>
            </p:nvPr>
          </p:nvGraphicFramePr>
          <p:xfrm>
            <a:off x="339725" y="3430587"/>
            <a:ext cx="96678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" name="Equation" r:id="rId4" imgW="583920" imgH="215640" progId="Equation.3">
                    <p:embed/>
                  </p:oleObj>
                </mc:Choice>
                <mc:Fallback>
                  <p:oleObj name="Equation" r:id="rId4" imgW="583920" imgH="215640" progId="Equation.3">
                    <p:embed/>
                    <p:pic>
                      <p:nvPicPr>
                        <p:cNvPr id="18434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" y="3430587"/>
                          <a:ext cx="966788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80"/>
            <p:cNvGraphicFramePr>
              <a:graphicFrameLocks noChangeAspect="1"/>
            </p:cNvGraphicFramePr>
            <p:nvPr>
              <p:extLst/>
            </p:nvPr>
          </p:nvGraphicFramePr>
          <p:xfrm>
            <a:off x="323850" y="4221162"/>
            <a:ext cx="10302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Equation" r:id="rId6" imgW="622080" imgH="215640" progId="Equation.3">
                    <p:embed/>
                  </p:oleObj>
                </mc:Choice>
                <mc:Fallback>
                  <p:oleObj name="Equation" r:id="rId6" imgW="622080" imgH="215640" progId="Equation.3">
                    <p:embed/>
                    <p:pic>
                      <p:nvPicPr>
                        <p:cNvPr id="18435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4221162"/>
                          <a:ext cx="10302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81"/>
            <p:cNvGraphicFramePr>
              <a:graphicFrameLocks noChangeAspect="1"/>
            </p:cNvGraphicFramePr>
            <p:nvPr>
              <p:extLst/>
            </p:nvPr>
          </p:nvGraphicFramePr>
          <p:xfrm>
            <a:off x="352425" y="4924425"/>
            <a:ext cx="1030288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" name="Equation" r:id="rId8" imgW="622080" imgH="228600" progId="Equation.3">
                    <p:embed/>
                  </p:oleObj>
                </mc:Choice>
                <mc:Fallback>
                  <p:oleObj name="Equation" r:id="rId8" imgW="622080" imgH="228600" progId="Equation.3">
                    <p:embed/>
                    <p:pic>
                      <p:nvPicPr>
                        <p:cNvPr id="18436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25" y="4924425"/>
                          <a:ext cx="1030288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18" name="Line 82"/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83"/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20" name="Line 84"/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9448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4495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4876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5638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6019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6781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7543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9067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352800" y="4210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4114800" y="4972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876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5257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6400800" y="4967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7162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8686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8305800" y="4953001"/>
            <a:ext cx="381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8686800" y="4129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8305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6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uiExpand="1" build="p"/>
      <p:bldP spid="102508" grpId="0" animBg="1"/>
      <p:bldP spid="102408" grpId="0" animBg="1"/>
      <p:bldP spid="102504" grpId="0" animBg="1"/>
      <p:bldP spid="102510" grpId="0" animBg="1"/>
      <p:bldP spid="102485" grpId="0" animBg="1"/>
      <p:bldP spid="102486" grpId="0" animBg="1"/>
      <p:bldP spid="102487" grpId="0" animBg="1"/>
      <p:bldP spid="102491" grpId="0" animBg="1"/>
      <p:bldP spid="102492" grpId="0" animBg="1"/>
      <p:bldP spid="102497" grpId="0" animBg="1"/>
      <p:bldP spid="102499" grpId="0" animBg="1"/>
      <p:bldP spid="102406" grpId="0" animBg="1"/>
      <p:bldP spid="102488" grpId="0" animBg="1"/>
      <p:bldP spid="102407" grpId="0" animBg="1"/>
      <p:bldP spid="102500" grpId="0" animBg="1"/>
      <p:bldP spid="102502" grpId="0" animBg="1"/>
      <p:bldP spid="102503" grpId="0" animBg="1"/>
      <p:bldP spid="102509" grpId="0" animBg="1"/>
      <p:bldP spid="102507" grpId="0" animBg="1"/>
      <p:bldP spid="102498" grpId="0" animBg="1"/>
      <p:bldP spid="1024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C54-1092-4E28-8458-7E7777A8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EDF Feasibility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</p:spPr>
            <p:txBody>
              <a:bodyPr/>
              <a:lstStyle/>
              <a:p>
                <a:r>
                  <a:rPr lang="en-US" dirty="0"/>
                  <a:t>Even EDF won’t work if you have too many tasks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tasks with computation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deadline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 feasible schedule exists if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  <a:blipFill>
                <a:blip r:embed="rId2"/>
                <a:stretch>
                  <a:fillRect l="-808" t="-3030" b="-1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2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430000" cy="5105400"/>
          </a:xfrm>
        </p:spPr>
        <p:txBody>
          <a:bodyPr/>
          <a:lstStyle/>
          <a:p>
            <a:r>
              <a:rPr lang="en-US" dirty="0"/>
              <a:t>Starvation: thread fails to make progress for an indefinite period of </a:t>
            </a:r>
            <a:r>
              <a:rPr lang="en-US" dirty="0" smtClean="0"/>
              <a:t>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Starvation ≠ Deadlock because starvation </a:t>
            </a:r>
            <a:r>
              <a:rPr lang="en-US" i="1" dirty="0" smtClean="0"/>
              <a:t>could</a:t>
            </a:r>
            <a:r>
              <a:rPr lang="en-US" dirty="0" smtClean="0"/>
              <a:t> resolve under right circumstances</a:t>
            </a:r>
          </a:p>
          <a:p>
            <a:pPr lvl="1"/>
            <a:r>
              <a:rPr lang="en-US" dirty="0" smtClean="0"/>
              <a:t>Deadlocks are unresolvable, cyclic requests for resources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Causes of starvation:</a:t>
            </a:r>
          </a:p>
          <a:p>
            <a:pPr lvl="1"/>
            <a:r>
              <a:rPr lang="en-US" dirty="0"/>
              <a:t>Scheduling policy never runs a particular thread on the CPU</a:t>
            </a:r>
          </a:p>
          <a:p>
            <a:pPr lvl="1"/>
            <a:r>
              <a:rPr lang="en-US" dirty="0"/>
              <a:t>Threads wait for each other or are spinning in a way that will never be resolved</a:t>
            </a:r>
          </a:p>
          <a:p>
            <a:pPr lvl="1"/>
            <a:endParaRPr lang="en-US" dirty="0"/>
          </a:p>
          <a:p>
            <a:r>
              <a:rPr lang="en-US" dirty="0"/>
              <a:t>Let’s explore what sorts of problems we might </a:t>
            </a:r>
            <a:r>
              <a:rPr lang="en-US" dirty="0" smtClean="0"/>
              <a:t>encounter and </a:t>
            </a:r>
            <a:r>
              <a:rPr lang="en-US" dirty="0"/>
              <a:t>how to avoid them…</a:t>
            </a:r>
          </a:p>
        </p:txBody>
      </p:sp>
    </p:spTree>
    <p:extLst>
      <p:ext uri="{BB962C8B-B14F-4D97-AF65-F5344CB8AC3E}">
        <p14:creationId xmlns:p14="http://schemas.microsoft.com/office/powerpoint/2010/main" val="115870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587-350B-4EFA-BB86-387E39A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Non-Work-Conserving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6AB1-EEF9-4D0F-8507-95AA1316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work-conserving</a:t>
            </a:r>
            <a:r>
              <a:rPr lang="en-US" dirty="0"/>
              <a:t> scheduler is one that does not leave the CPU idle when there is work to do</a:t>
            </a:r>
          </a:p>
          <a:p>
            <a:endParaRPr lang="en-US" dirty="0"/>
          </a:p>
          <a:p>
            <a:r>
              <a:rPr lang="en-US" dirty="0"/>
              <a:t>A non-work-conserving scheduler could trivially lead to starvation</a:t>
            </a:r>
          </a:p>
          <a:p>
            <a:endParaRPr lang="en-US" dirty="0"/>
          </a:p>
          <a:p>
            <a:r>
              <a:rPr lang="en-US" dirty="0"/>
              <a:t>In this class, we’ll assume that the scheduler is work-conserving (unless stated otherwise)</a:t>
            </a:r>
          </a:p>
        </p:txBody>
      </p:sp>
    </p:spTree>
    <p:extLst>
      <p:ext uri="{BB962C8B-B14F-4D97-AF65-F5344CB8AC3E}">
        <p14:creationId xmlns:p14="http://schemas.microsoft.com/office/powerpoint/2010/main" val="286560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7E0-A44B-4EE4-8F3C-D6537C9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Last-Come, First-Served (LCFS)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(LIFO) as a scheduling data structure </a:t>
            </a:r>
          </a:p>
          <a:p>
            <a:pPr lvl="1"/>
            <a:r>
              <a:rPr lang="en-US" dirty="0" smtClean="0"/>
              <a:t>Late arrivals get fast service</a:t>
            </a:r>
          </a:p>
          <a:p>
            <a:pPr lvl="1"/>
            <a:r>
              <a:rPr lang="en-US" dirty="0" smtClean="0"/>
              <a:t>Early ones wait – extremely unfair</a:t>
            </a:r>
          </a:p>
          <a:p>
            <a:pPr lvl="1"/>
            <a:r>
              <a:rPr lang="en-US" dirty="0" smtClean="0"/>
              <a:t>In the worst case – </a:t>
            </a:r>
            <a:r>
              <a:rPr lang="en-US" i="1" dirty="0" smtClean="0"/>
              <a:t>starvation</a:t>
            </a:r>
          </a:p>
          <a:p>
            <a:r>
              <a:rPr lang="en-US" dirty="0" smtClean="0"/>
              <a:t>When would this occur?</a:t>
            </a:r>
          </a:p>
          <a:p>
            <a:pPr lvl="1"/>
            <a:r>
              <a:rPr lang="en-US" dirty="0" smtClean="0"/>
              <a:t>When arrival rate (offered load) exceeds service rate (delivered load)</a:t>
            </a:r>
          </a:p>
          <a:p>
            <a:pPr lvl="1"/>
            <a:r>
              <a:rPr lang="en-US" dirty="0" smtClean="0"/>
              <a:t>Queue builds up faster than it drains</a:t>
            </a:r>
          </a:p>
          <a:p>
            <a:r>
              <a:rPr lang="en-US" dirty="0" smtClean="0"/>
              <a:t>Queue can build in FIFO too, but “serviced in the order received”…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10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FCFS Prone to Starvation?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A4A7E-A070-4727-9E98-B36EAC674A05}"/>
              </a:ext>
            </a:extLst>
          </p:cNvPr>
          <p:cNvCxnSpPr/>
          <p:nvPr/>
        </p:nvCxnSpPr>
        <p:spPr>
          <a:xfrm>
            <a:off x="2011491" y="1556449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020013-10E7-4F91-AA53-52179C1BAA94}"/>
              </a:ext>
            </a:extLst>
          </p:cNvPr>
          <p:cNvSpPr txBox="1"/>
          <p:nvPr/>
        </p:nvSpPr>
        <p:spPr>
          <a:xfrm>
            <a:off x="9291301" y="15685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Light"/>
              </a:rPr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48758-FCA3-4258-98EA-48DC3B500E35}"/>
              </a:ext>
            </a:extLst>
          </p:cNvPr>
          <p:cNvSpPr/>
          <p:nvPr/>
        </p:nvSpPr>
        <p:spPr>
          <a:xfrm>
            <a:off x="2019655" y="1316963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E1785-13EA-477E-8912-8A853C8612B0}"/>
              </a:ext>
            </a:extLst>
          </p:cNvPr>
          <p:cNvSpPr/>
          <p:nvPr/>
        </p:nvSpPr>
        <p:spPr>
          <a:xfrm>
            <a:off x="2414262" y="1316963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24B44-5DC8-4BEF-8F3F-432C15C8563D}"/>
              </a:ext>
            </a:extLst>
          </p:cNvPr>
          <p:cNvSpPr/>
          <p:nvPr/>
        </p:nvSpPr>
        <p:spPr>
          <a:xfrm>
            <a:off x="2808869" y="1316963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2DC8-0950-4C37-A4FC-47AA7C881CE9}"/>
              </a:ext>
            </a:extLst>
          </p:cNvPr>
          <p:cNvSpPr/>
          <p:nvPr/>
        </p:nvSpPr>
        <p:spPr>
          <a:xfrm>
            <a:off x="3203475" y="1316962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F6D6-C8F5-430D-94B5-BDCEC8E1D3E6}"/>
              </a:ext>
            </a:extLst>
          </p:cNvPr>
          <p:cNvSpPr txBox="1"/>
          <p:nvPr/>
        </p:nvSpPr>
        <p:spPr>
          <a:xfrm rot="16200000">
            <a:off x="237373" y="2272032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Scheduling Queue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46C6E-7D8C-412D-BD56-0DC234004466}"/>
              </a:ext>
            </a:extLst>
          </p:cNvPr>
          <p:cNvGrpSpPr/>
          <p:nvPr/>
        </p:nvGrpSpPr>
        <p:grpSpPr>
          <a:xfrm>
            <a:off x="3621485" y="1937840"/>
            <a:ext cx="394607" cy="354984"/>
            <a:chOff x="2263137" y="2656505"/>
            <a:chExt cx="394607" cy="3549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7F713-5C4E-44C5-A998-A0EDA2724C21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1F416-626E-4D63-AE70-003E6D3E41F0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06CED-C658-4765-A298-5E73CA69C96F}"/>
              </a:ext>
            </a:extLst>
          </p:cNvPr>
          <p:cNvGrpSpPr/>
          <p:nvPr/>
        </p:nvGrpSpPr>
        <p:grpSpPr>
          <a:xfrm>
            <a:off x="4052560" y="1937840"/>
            <a:ext cx="394607" cy="568062"/>
            <a:chOff x="2694212" y="2656505"/>
            <a:chExt cx="394607" cy="5680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9FA87-3396-4B62-8DAF-707E446329A0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C65B17-63BE-41CF-84C7-5274DA226B4D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F9314C-7DB8-4D01-95CB-ABEA895D3A23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108A4-E7A8-4043-B189-E44226F78D7E}"/>
              </a:ext>
            </a:extLst>
          </p:cNvPr>
          <p:cNvGrpSpPr/>
          <p:nvPr/>
        </p:nvGrpSpPr>
        <p:grpSpPr>
          <a:xfrm>
            <a:off x="4659364" y="1937840"/>
            <a:ext cx="394607" cy="774892"/>
            <a:chOff x="3301016" y="2656505"/>
            <a:chExt cx="394607" cy="7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DED9E-7149-4673-A7AB-C42B956612D7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BB60AA-4B91-4F46-868E-A2C91F1EC0A9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6B3930-39DA-4356-98C5-189BD47C3F60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AE0B9-A567-4DC5-82C9-08759F7F7B10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9A11F0-7FDA-4B1A-A206-51C47EF10FF6}"/>
              </a:ext>
            </a:extLst>
          </p:cNvPr>
          <p:cNvGrpSpPr/>
          <p:nvPr/>
        </p:nvGrpSpPr>
        <p:grpSpPr>
          <a:xfrm>
            <a:off x="5236230" y="1937840"/>
            <a:ext cx="394607" cy="966764"/>
            <a:chOff x="3877882" y="2656505"/>
            <a:chExt cx="394607" cy="96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BB018-C4AD-4384-9570-F823A459554B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193ADF-A0B6-4207-B96E-6CD6D82BAA36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6F2B0-4A57-4A89-A8E1-7658B7DA0D79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DDCAB-4BFD-4A57-BFC0-97824FF8ED8E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D842F-BF41-44B3-BEB2-7E9E28EFAA4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973323-AAB8-42E3-9EF4-F609A6166ADD}"/>
              </a:ext>
            </a:extLst>
          </p:cNvPr>
          <p:cNvGrpSpPr/>
          <p:nvPr/>
        </p:nvGrpSpPr>
        <p:grpSpPr>
          <a:xfrm>
            <a:off x="5793723" y="1937840"/>
            <a:ext cx="394607" cy="1167634"/>
            <a:chOff x="4435375" y="2656505"/>
            <a:chExt cx="394607" cy="11676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0F3A13-9C2C-4E8F-B206-58AC115C90F8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87661D-68CC-4C29-90D4-5B934F35260A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C404EA-C6C9-4B84-9C02-7EC7D7139FE7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23306C-434D-4D44-B4C3-81AAD8EECFAA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BC38A1-04D8-4811-9BA9-2E137F327CF0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EED081-C272-4E46-B14A-74CF0E668148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10117B-A2E9-44DC-892F-7484F87471E4}"/>
              </a:ext>
            </a:extLst>
          </p:cNvPr>
          <p:cNvGrpSpPr/>
          <p:nvPr/>
        </p:nvGrpSpPr>
        <p:grpSpPr>
          <a:xfrm>
            <a:off x="6591655" y="1316963"/>
            <a:ext cx="2722789" cy="1612392"/>
            <a:chOff x="5233307" y="2035628"/>
            <a:chExt cx="2722789" cy="16123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A56C6-C30B-4186-98F4-74902360D9DE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493065-1DCF-483E-92A8-C451F1935A54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B266B0-CF41-4626-AEC1-56E8A2C95576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CB552F-DE60-4FEA-BA56-A8ED0CF1CB24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FA531-6156-485F-98A6-ACB6B930E08F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8536DA-E7A2-4E72-8A3A-56BFD9BDE057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33D085-3CA1-4688-84D7-F25A5881978A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946D5-2DCC-443A-BB72-2145C0D4B2DF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D4038D-54E0-478F-99B2-C9DAAECA052D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5DA59-E795-40EC-8718-983B25A55A6F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5D82E-F722-46B3-A0EB-0363946E82C9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C2D36-B85F-4F0B-BFFD-6035C143F9AD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D0B33B-61B1-47F3-A198-A98B79F2D967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010FED-9CC5-4611-A2AC-14AD3BEDCBD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7307A4-D04C-4846-9EEC-4A4D6676AE8E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AE5525-C4D1-44B4-B94E-4834A4FAA55E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7219A8-263E-4767-9358-CFAD675964AB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41039-311E-48EF-8164-14EDEB47EFEA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E9F42-6A23-4D92-B5C3-A756B0964761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ED3C1-3757-4434-ABE1-F54C1AA5E9DC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1656DE-1E53-4905-A912-13C86B3E5ADD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A39047-DA81-4956-994F-9A7BAD1AD8B9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4A61BD-59D1-46B6-B4EB-700A239D9614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EA450-94B0-4A61-B4CF-092C1E206B16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4969F9-F252-48FE-9586-A83582D8C23E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239DE-605E-45CF-AA08-8BDE9E6F7A84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A84A87B-C623-4D89-9EC4-0FCFB0A5A5DD}"/>
              </a:ext>
            </a:extLst>
          </p:cNvPr>
          <p:cNvSpPr txBox="1"/>
          <p:nvPr/>
        </p:nvSpPr>
        <p:spPr>
          <a:xfrm>
            <a:off x="2019655" y="892421"/>
            <a:ext cx="508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Scheduled Task (process, thread)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E7D811-5445-42F6-AB44-C2E24DC709BB}"/>
              </a:ext>
            </a:extLst>
          </p:cNvPr>
          <p:cNvGrpSpPr/>
          <p:nvPr/>
        </p:nvGrpSpPr>
        <p:grpSpPr>
          <a:xfrm>
            <a:off x="2216958" y="1568508"/>
            <a:ext cx="394607" cy="532618"/>
            <a:chOff x="858610" y="2287173"/>
            <a:chExt cx="394607" cy="5326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7E8A4F-8894-474B-95DC-A14C024ED347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F43B9D-80CF-4E36-80EB-665955C001FF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E34EB-EBC3-449A-A71B-BD77D238D921}"/>
              </a:ext>
            </a:extLst>
          </p:cNvPr>
          <p:cNvGrpSpPr/>
          <p:nvPr/>
        </p:nvGrpSpPr>
        <p:grpSpPr>
          <a:xfrm>
            <a:off x="2414262" y="1568508"/>
            <a:ext cx="394607" cy="738664"/>
            <a:chOff x="1055914" y="2287173"/>
            <a:chExt cx="394607" cy="73866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032BD2-E704-40EC-B68A-7661C8216207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8A5BB1-6D8E-4C2D-9A5D-623372F52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FEDC3-5A43-467E-97CC-4D1A799286D6}"/>
              </a:ext>
            </a:extLst>
          </p:cNvPr>
          <p:cNvGrpSpPr/>
          <p:nvPr/>
        </p:nvGrpSpPr>
        <p:grpSpPr>
          <a:xfrm>
            <a:off x="2909562" y="1579394"/>
            <a:ext cx="394608" cy="521342"/>
            <a:chOff x="1551214" y="2298059"/>
            <a:chExt cx="394608" cy="52134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89326E-193F-430F-8E3E-A64EC975917A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BA4539-E08B-4665-8C28-E620A64822B5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9182CE-AD38-439B-A2AB-2F130153459C}"/>
              </a:ext>
            </a:extLst>
          </p:cNvPr>
          <p:cNvSpPr txBox="1"/>
          <p:nvPr/>
        </p:nvSpPr>
        <p:spPr>
          <a:xfrm>
            <a:off x="2186118" y="2379109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arrivals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5EB1C1-7219-4304-BA66-4335C0C73651}"/>
              </a:ext>
            </a:extLst>
          </p:cNvPr>
          <p:cNvGrpSpPr/>
          <p:nvPr/>
        </p:nvGrpSpPr>
        <p:grpSpPr>
          <a:xfrm>
            <a:off x="3177485" y="1579394"/>
            <a:ext cx="396927" cy="727778"/>
            <a:chOff x="1819137" y="2298059"/>
            <a:chExt cx="396927" cy="72777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729D27-0530-4238-9EF8-9A3E72EFBDF3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473550A-87BB-46FD-A866-45FE9BBB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 txBox="1">
            <a:spLocks/>
          </p:cNvSpPr>
          <p:nvPr/>
        </p:nvSpPr>
        <p:spPr>
          <a:xfrm>
            <a:off x="812800" y="4170546"/>
            <a:ext cx="10566400" cy="2075675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>
                <a:latin typeface="Gill Sans Light"/>
              </a:rPr>
              <a:t>If a task never yields (e.g., goes into an infinite loop), then other tasks don’t get to run</a:t>
            </a:r>
          </a:p>
          <a:p>
            <a:r>
              <a:rPr lang="en-US" b="0" dirty="0">
                <a:latin typeface="Gill Sans Light"/>
              </a:rPr>
              <a:t>Problem with all non-preemptive schedulers…</a:t>
            </a:r>
          </a:p>
          <a:p>
            <a:pPr lvl="1"/>
            <a:r>
              <a:rPr lang="en-US" b="0" dirty="0">
                <a:latin typeface="Gill Sans Light"/>
              </a:rPr>
              <a:t>And early personal OSes such as original </a:t>
            </a:r>
            <a:r>
              <a:rPr lang="en-US" b="0" dirty="0" err="1">
                <a:latin typeface="Gill Sans Light"/>
              </a:rPr>
              <a:t>MacOS</a:t>
            </a:r>
            <a:r>
              <a:rPr lang="en-US" b="0" dirty="0">
                <a:latin typeface="Gill Sans Light"/>
              </a:rPr>
              <a:t>, Windows 3.1, </a:t>
            </a:r>
            <a:r>
              <a:rPr lang="en-US" b="0" dirty="0" err="1">
                <a:latin typeface="Gill Sans Light"/>
              </a:rPr>
              <a:t>etc</a:t>
            </a:r>
            <a:endParaRPr lang="en-US" b="0" dirty="0">
              <a:latin typeface="Gill Sans Light"/>
            </a:endParaRPr>
          </a:p>
          <a:p>
            <a:pPr marL="0" indent="0">
              <a:buNone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731274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B172-3BB2-478F-A685-7DCB129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Round Robin (RR)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76D8-8BCE-4023-ADF8-CB3EA82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</a:t>
            </a:r>
            <a:r>
              <a:rPr lang="en-US" i="1" dirty="0"/>
              <a:t>N</a:t>
            </a:r>
            <a:r>
              <a:rPr lang="en-US" dirty="0"/>
              <a:t> processes gets ~1/</a:t>
            </a:r>
            <a:r>
              <a:rPr lang="en-US" i="1" dirty="0"/>
              <a:t>N</a:t>
            </a:r>
            <a:r>
              <a:rPr lang="en-US" dirty="0"/>
              <a:t> of CPU (in window)</a:t>
            </a:r>
          </a:p>
          <a:p>
            <a:pPr lvl="1"/>
            <a:r>
              <a:rPr lang="en-US" dirty="0"/>
              <a:t>With quantum length </a:t>
            </a:r>
            <a:r>
              <a:rPr lang="en-US" i="1" dirty="0"/>
              <a:t>Q </a:t>
            </a:r>
            <a:r>
              <a:rPr lang="en-US" dirty="0" err="1"/>
              <a:t>ms</a:t>
            </a:r>
            <a:r>
              <a:rPr lang="en-US" dirty="0"/>
              <a:t>, process waits at </a:t>
            </a:r>
            <a:r>
              <a:rPr lang="en-US" dirty="0" smtClean="0"/>
              <a:t>most </a:t>
            </a:r>
            <a:r>
              <a:rPr lang="en-US" i="1" dirty="0" smtClean="0"/>
              <a:t>(N-1</a:t>
            </a:r>
            <a:r>
              <a:rPr lang="en-US" i="1" dirty="0"/>
              <a:t>)*Q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to run again</a:t>
            </a:r>
          </a:p>
          <a:p>
            <a:pPr lvl="1"/>
            <a:r>
              <a:rPr lang="en-US" dirty="0"/>
              <a:t>So a process can’t be kept waiting indefinitely</a:t>
            </a:r>
          </a:p>
          <a:p>
            <a:endParaRPr lang="en-US" dirty="0"/>
          </a:p>
          <a:p>
            <a:r>
              <a:rPr lang="en-US" dirty="0"/>
              <a:t>So RR is fair in terms of </a:t>
            </a:r>
            <a:r>
              <a:rPr lang="en-US" i="1" dirty="0"/>
              <a:t>waiting time</a:t>
            </a:r>
          </a:p>
          <a:p>
            <a:pPr lvl="1"/>
            <a:r>
              <a:rPr lang="en-US" dirty="0"/>
              <a:t>Not necessarily in terms of throughput</a:t>
            </a:r>
            <a:r>
              <a:rPr lang="en-US" dirty="0" smtClean="0"/>
              <a:t>… (if you give up your time slot early, you don’t get the time back!)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57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2C20-A926-44D9-9A3F-B886BD3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Priority Scheduling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4D10-7492-40A0-88F9-911C8B69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804985"/>
            <a:ext cx="10566400" cy="5105400"/>
          </a:xfrm>
        </p:spPr>
        <p:txBody>
          <a:bodyPr/>
          <a:lstStyle/>
          <a:p>
            <a:r>
              <a:rPr lang="en-US" dirty="0" smtClean="0"/>
              <a:t>Recall: Priority Scheduler always runs the</a:t>
            </a:r>
            <a:br>
              <a:rPr lang="en-US" dirty="0" smtClean="0"/>
            </a:br>
            <a:r>
              <a:rPr lang="en-US" dirty="0" smtClean="0"/>
              <a:t>thread </a:t>
            </a:r>
            <a:r>
              <a:rPr lang="en-US" dirty="0"/>
              <a:t>with highest </a:t>
            </a:r>
            <a:r>
              <a:rPr lang="en-US" dirty="0" smtClean="0"/>
              <a:t>priority</a:t>
            </a:r>
            <a:endParaRPr lang="en-US" dirty="0"/>
          </a:p>
          <a:p>
            <a:pPr lvl="1"/>
            <a:r>
              <a:rPr lang="en-US" dirty="0"/>
              <a:t>Low priority thread might never run!</a:t>
            </a:r>
          </a:p>
          <a:p>
            <a:pPr lvl="1"/>
            <a:r>
              <a:rPr lang="en-US" dirty="0" smtClean="0"/>
              <a:t>Starvation…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But there are more serious problems as well…</a:t>
            </a:r>
          </a:p>
          <a:p>
            <a:pPr lvl="1"/>
            <a:r>
              <a:rPr lang="en-US" dirty="0"/>
              <a:t>Priority inversion: even high priority threads might become starved</a:t>
            </a:r>
          </a:p>
        </p:txBody>
      </p:sp>
      <p:cxnSp>
        <p:nvCxnSpPr>
          <p:cNvPr id="7" name="Straight Arrow Connector 6"/>
          <p:cNvCxnSpPr>
            <a:endCxn id="21" idx="1"/>
          </p:cNvCxnSpPr>
          <p:nvPr/>
        </p:nvCxnSpPr>
        <p:spPr bwMode="auto">
          <a:xfrm>
            <a:off x="10693400" y="1028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endCxn id="22" idx="1"/>
          </p:cNvCxnSpPr>
          <p:nvPr/>
        </p:nvCxnSpPr>
        <p:spPr bwMode="auto">
          <a:xfrm>
            <a:off x="10693400" y="2171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578600" y="838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78600" y="1219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78600" y="1600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78600" y="1981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4836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8171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6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483600" y="838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817100" y="8509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937500" y="21590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50200" y="1041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6" idx="1"/>
          </p:cNvCxnSpPr>
          <p:nvPr/>
        </p:nvCxnSpPr>
        <p:spPr bwMode="auto">
          <a:xfrm>
            <a:off x="9385300" y="10414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366250" y="2171700"/>
            <a:ext cx="4699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11125200" y="838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3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1252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7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483600" y="1219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4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50200" y="1422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70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96A-A205-4AF6-AB66-00D9938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129-9C8F-4C27-B612-47F35C6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8446"/>
            <a:ext cx="10515600" cy="1267472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3 (Highest priority)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880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671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6463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6159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880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859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835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671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627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24899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805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6219579" y="3093362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3179584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DB5-B520-4343-B73D-4B98FB54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ACE7-222B-42C8-B197-0283E925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338"/>
            <a:ext cx="10515600" cy="1722005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attempts to acquire lock held by Job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107960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SRTF Further discussion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287000" cy="60198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Starvation</a:t>
            </a:r>
          </a:p>
          <a:p>
            <a:pPr lvl="1"/>
            <a:r>
              <a:rPr lang="en-US" altLang="ko-KR" dirty="0" smtClean="0"/>
              <a:t>SRTF can lead to starvation if many small jobs!</a:t>
            </a:r>
          </a:p>
          <a:p>
            <a:pPr lvl="1"/>
            <a:r>
              <a:rPr lang="en-US" altLang="ko-KR" dirty="0" smtClean="0"/>
              <a:t>Large jobs never get to run</a:t>
            </a:r>
          </a:p>
          <a:p>
            <a:r>
              <a:rPr lang="en-US" altLang="ko-KR" dirty="0" smtClean="0"/>
              <a:t>Somehow need to predict future</a:t>
            </a:r>
          </a:p>
          <a:p>
            <a:pPr lvl="1"/>
            <a:r>
              <a:rPr lang="en-US" altLang="ko-KR" dirty="0" smtClean="0"/>
              <a:t>How can we do this? </a:t>
            </a:r>
          </a:p>
          <a:p>
            <a:pPr lvl="1"/>
            <a:r>
              <a:rPr lang="en-US" altLang="ko-KR" dirty="0" smtClean="0"/>
              <a:t>Some systems ask the user</a:t>
            </a:r>
          </a:p>
          <a:p>
            <a:pPr lvl="2"/>
            <a:r>
              <a:rPr lang="en-US" altLang="ko-KR" dirty="0" smtClean="0"/>
              <a:t>When you submit a job, have to say how long it will take</a:t>
            </a:r>
          </a:p>
          <a:p>
            <a:pPr lvl="2"/>
            <a:r>
              <a:rPr lang="en-US" altLang="ko-KR" dirty="0" smtClean="0"/>
              <a:t>To stop cheating, system kills job if takes too long</a:t>
            </a:r>
          </a:p>
          <a:p>
            <a:pPr lvl="1"/>
            <a:r>
              <a:rPr lang="en-US" altLang="ko-KR" dirty="0" smtClean="0"/>
              <a:t>But: hard to predict job’s runtime even for non-malicious users</a:t>
            </a:r>
          </a:p>
          <a:p>
            <a:r>
              <a:rPr lang="en-US" altLang="ko-KR" dirty="0" smtClean="0"/>
              <a:t>Bottom line, can’t really know how long job will take</a:t>
            </a:r>
          </a:p>
          <a:p>
            <a:pPr lvl="1"/>
            <a:r>
              <a:rPr lang="en-US" altLang="ko-KR" dirty="0" smtClean="0"/>
              <a:t>However, can use SRTF as a yardstick for measuring other policies</a:t>
            </a:r>
          </a:p>
          <a:p>
            <a:pPr lvl="1"/>
            <a:r>
              <a:rPr lang="en-US" altLang="ko-KR" dirty="0" smtClean="0"/>
              <a:t>Optimal, so can’t do any better</a:t>
            </a:r>
          </a:p>
          <a:p>
            <a:r>
              <a:rPr lang="en-US" altLang="ko-KR" dirty="0" smtClean="0"/>
              <a:t>SRTF Pros &amp; Cons</a:t>
            </a:r>
          </a:p>
          <a:p>
            <a:pPr lvl="1"/>
            <a:r>
              <a:rPr lang="en-US" altLang="ko-KR" dirty="0" smtClean="0"/>
              <a:t>Optimal (average response time) (+)</a:t>
            </a:r>
          </a:p>
          <a:p>
            <a:pPr lvl="1"/>
            <a:r>
              <a:rPr lang="en-US" altLang="ko-KR" dirty="0" smtClean="0"/>
              <a:t>Hard to predict future (-)</a:t>
            </a:r>
          </a:p>
          <a:p>
            <a:pPr lvl="1"/>
            <a:r>
              <a:rPr lang="en-US" altLang="ko-KR" dirty="0" smtClean="0"/>
              <a:t>Unfair (-)</a:t>
            </a:r>
          </a:p>
          <a:p>
            <a:endParaRPr lang="en-US" altLang="ko-KR" dirty="0" smtClean="0"/>
          </a:p>
        </p:txBody>
      </p:sp>
      <p:pic>
        <p:nvPicPr>
          <p:cNvPr id="598034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838200"/>
            <a:ext cx="22733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2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0D3E-D1D8-4CC1-8AFD-2BD591F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AF1C-858E-4CA7-8FD9-79A0C4DD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2856"/>
            <a:ext cx="10515600" cy="1604963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2 (Medium Priority)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Priority Inversion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7994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6734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3526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3223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5294136" y="155509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69223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6734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1690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219623"/>
            <a:ext cx="1318121" cy="13181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700217" y="2878684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6280084" y="1524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55184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2578125"/>
          </a:xfrm>
        </p:spPr>
        <p:txBody>
          <a:bodyPr/>
          <a:lstStyle/>
          <a:p>
            <a:r>
              <a:rPr lang="en-US" dirty="0"/>
              <a:t>Where high priority task is blocked waiting on low priority task</a:t>
            </a:r>
          </a:p>
          <a:p>
            <a:r>
              <a:rPr lang="en-US" dirty="0"/>
              <a:t>Low priority one </a:t>
            </a:r>
            <a:r>
              <a:rPr lang="en-US" b="1" i="1" dirty="0"/>
              <a:t>must</a:t>
            </a:r>
            <a:r>
              <a:rPr lang="en-US" dirty="0"/>
              <a:t> run for high priority to make progress</a:t>
            </a:r>
          </a:p>
          <a:p>
            <a:r>
              <a:rPr lang="en-US" dirty="0"/>
              <a:t>Medium priority task can starve a high priority one</a:t>
            </a:r>
          </a:p>
          <a:p>
            <a:endParaRPr lang="en-US" dirty="0"/>
          </a:p>
          <a:p>
            <a:r>
              <a:rPr lang="en-US" dirty="0"/>
              <a:t>When else might priority lead to starvation or “live lock”?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592796" y="3779862"/>
            <a:ext cx="3231816" cy="1578683"/>
            <a:chOff x="5219981" y="4520217"/>
            <a:chExt cx="3231816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219981" y="4520217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3845177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947842" y="4585532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265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</a:t>
            </a:r>
            <a:r>
              <a:rPr lang="en-US" dirty="0" smtClean="0">
                <a:latin typeface="Gill Sans Light"/>
              </a:rPr>
              <a:t>Donation/Inheritance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171260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</a:t>
            </a:r>
            <a:r>
              <a:rPr lang="en-US" dirty="0" smtClean="0">
                <a:latin typeface="Gill Sans Light"/>
              </a:rPr>
              <a:t>Donation/Inheritance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8947"/>
            <a:ext cx="10515600" cy="146434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44644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31256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804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184119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5700217" y="11549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9419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31256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6211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264834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700217" y="2075151"/>
            <a:ext cx="2528887" cy="84874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D51F80C-9395-46A6-81DA-EE51ECDD812F}"/>
              </a:ext>
            </a:extLst>
          </p:cNvPr>
          <p:cNvSpPr txBox="1"/>
          <p:nvPr/>
        </p:nvSpPr>
        <p:spPr>
          <a:xfrm>
            <a:off x="6740941" y="1143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EF137-23FA-4B00-86F2-D92AB1EC95E0}"/>
              </a:ext>
            </a:extLst>
          </p:cNvPr>
          <p:cNvSpPr txBox="1"/>
          <p:nvPr/>
        </p:nvSpPr>
        <p:spPr>
          <a:xfrm>
            <a:off x="6515173" y="190163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2031719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Solution: Priority </a:t>
            </a:r>
            <a:r>
              <a:rPr lang="en-US" dirty="0" smtClean="0"/>
              <a:t>Donation/Inheritance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1 completes critical section and releases lock</a:t>
            </a:r>
          </a:p>
          <a:p>
            <a:r>
              <a:rPr lang="en-US" dirty="0">
                <a:latin typeface="Gill Sans Light"/>
              </a:rPr>
              <a:t>Job 3 acquires lock, runs again</a:t>
            </a:r>
          </a:p>
          <a:p>
            <a:r>
              <a:rPr lang="en-US" dirty="0">
                <a:latin typeface="Gill Sans Light"/>
              </a:rPr>
              <a:t>How does the scheduler know?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CADBF77E-1FE8-4DB5-AC46-B72B02AFF2ED}"/>
              </a:ext>
            </a:extLst>
          </p:cNvPr>
          <p:cNvSpPr/>
          <p:nvPr/>
        </p:nvSpPr>
        <p:spPr>
          <a:xfrm>
            <a:off x="7964576" y="3561012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Light"/>
              </a:rPr>
              <a:t>Project 2: Scheduling</a:t>
            </a:r>
          </a:p>
        </p:txBody>
      </p:sp>
    </p:spTree>
    <p:extLst>
      <p:ext uri="{BB962C8B-B14F-4D97-AF65-F5344CB8AC3E}">
        <p14:creationId xmlns:p14="http://schemas.microsoft.com/office/powerpoint/2010/main" val="58825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20969"/>
            <a:ext cx="11455400" cy="6137031"/>
          </a:xfrm>
        </p:spPr>
        <p:txBody>
          <a:bodyPr>
            <a:normAutofit/>
          </a:bodyPr>
          <a:lstStyle/>
          <a:p>
            <a:r>
              <a:rPr lang="en-US" dirty="0" smtClean="0"/>
              <a:t>July 4, 1997 – Pathfinder lands on Mars</a:t>
            </a:r>
          </a:p>
          <a:p>
            <a:pPr lvl="1"/>
            <a:r>
              <a:rPr lang="en-US" dirty="0" smtClean="0"/>
              <a:t>First US Mars landing since Vikings in 1976; first rover</a:t>
            </a:r>
          </a:p>
          <a:p>
            <a:pPr lvl="1"/>
            <a:r>
              <a:rPr lang="en-US" dirty="0" smtClean="0"/>
              <a:t>Novel delivery mechanism: inside air-filled balloons </a:t>
            </a:r>
            <a:br>
              <a:rPr lang="en-US" dirty="0" smtClean="0"/>
            </a:br>
            <a:r>
              <a:rPr lang="en-US" dirty="0" smtClean="0"/>
              <a:t>bounced to stop on the surface from orbit!</a:t>
            </a:r>
          </a:p>
          <a:p>
            <a:r>
              <a:rPr lang="en-US" dirty="0" smtClean="0"/>
              <a:t>And then…a few days into mission…:</a:t>
            </a:r>
          </a:p>
          <a:p>
            <a:pPr lvl="1"/>
            <a:r>
              <a:rPr lang="en-US" dirty="0" smtClean="0"/>
              <a:t>Multiple system resets occur to </a:t>
            </a:r>
            <a:r>
              <a:rPr lang="en-US" dirty="0" err="1" smtClean="0"/>
              <a:t>realtime</a:t>
            </a:r>
            <a:r>
              <a:rPr lang="en-US" dirty="0" smtClean="0"/>
              <a:t> OS (</a:t>
            </a:r>
            <a:r>
              <a:rPr lang="en-US" dirty="0" err="1" smtClean="0"/>
              <a:t>VxWorks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System would reboot randomly, losing valuable time and progress</a:t>
            </a:r>
          </a:p>
          <a:p>
            <a:r>
              <a:rPr lang="en-US" dirty="0" smtClean="0"/>
              <a:t>Problem? Priority Inversion!</a:t>
            </a:r>
          </a:p>
          <a:p>
            <a:pPr lvl="1"/>
            <a:r>
              <a:rPr lang="en-US" dirty="0" smtClean="0"/>
              <a:t>Low priority task grabs </a:t>
            </a:r>
            <a:r>
              <a:rPr lang="en-US" dirty="0" err="1" smtClean="0"/>
              <a:t>mutex</a:t>
            </a:r>
            <a:r>
              <a:rPr lang="en-US" dirty="0" smtClean="0"/>
              <a:t> trying to </a:t>
            </a:r>
            <a:br>
              <a:rPr lang="en-US" dirty="0" smtClean="0"/>
            </a:br>
            <a:r>
              <a:rPr lang="en-US" dirty="0" smtClean="0"/>
              <a:t>communicate with high priority task: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watchdog detected lack of forward progress and invoked reset to safe state</a:t>
            </a:r>
          </a:p>
          <a:p>
            <a:pPr lvl="2"/>
            <a:r>
              <a:rPr lang="en-US" dirty="0" smtClean="0"/>
              <a:t>High-priority data distribution task was supposed to complete with regular deadline</a:t>
            </a:r>
          </a:p>
          <a:p>
            <a:r>
              <a:rPr lang="en-US" dirty="0"/>
              <a:t>Solution: Turn priority donation back on and upload fixes!</a:t>
            </a:r>
          </a:p>
          <a:p>
            <a:r>
              <a:rPr lang="en-US" dirty="0" smtClean="0"/>
              <a:t>Original </a:t>
            </a:r>
            <a:r>
              <a:rPr lang="en-US" dirty="0"/>
              <a:t>developers turned off priority </a:t>
            </a:r>
            <a:r>
              <a:rPr lang="en-US" dirty="0" smtClean="0"/>
              <a:t>donation </a:t>
            </a:r>
            <a:r>
              <a:rPr lang="en-US" dirty="0"/>
              <a:t>(also called priority inheritance)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Worried about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costs of donating priority!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Martian Pathfinder Rover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8229600" y="777018"/>
            <a:ext cx="2363418" cy="1966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6324600" y="3581400"/>
            <a:ext cx="5257800" cy="990600"/>
            <a:chOff x="5702300" y="4686300"/>
            <a:chExt cx="6248400" cy="1169377"/>
          </a:xfrm>
        </p:grpSpPr>
        <p:sp>
          <p:nvSpPr>
            <p:cNvPr id="6" name="Rectangle 5"/>
            <p:cNvSpPr/>
            <p:nvPr/>
          </p:nvSpPr>
          <p:spPr bwMode="auto">
            <a:xfrm>
              <a:off x="5702300" y="4686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02300" y="5067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02300" y="5448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073900" y="5676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073900" y="4914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073900" y="5295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0" y="5474677"/>
              <a:ext cx="4330700" cy="3810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Gill Sans Light"/>
                </a:rPr>
                <a:t>ASI/MET collector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: grab lock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20000" y="5093676"/>
              <a:ext cx="4330700" cy="381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Lots of random medium stuff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620000" y="4724400"/>
              <a:ext cx="4330700" cy="381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Data Distribution Task: needs 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850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946"/>
            <a:ext cx="10515600" cy="1771650"/>
          </a:xfrm>
        </p:spPr>
        <p:txBody>
          <a:bodyPr/>
          <a:lstStyle/>
          <a:p>
            <a:r>
              <a:rPr lang="en-US" dirty="0"/>
              <a:t>In SRTF, long jobs are starved in favor of short ones</a:t>
            </a:r>
          </a:p>
          <a:p>
            <a:pPr lvl="1"/>
            <a:r>
              <a:rPr lang="en-US" dirty="0"/>
              <a:t>Same fundamental problem as priority scheduling</a:t>
            </a:r>
          </a:p>
          <a:p>
            <a:r>
              <a:rPr lang="en-US" dirty="0"/>
              <a:t>MLFQ is an approximation of SRTF, so it suffers from the same problem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256597" y="9144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380797" y="13345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0042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for Starvation: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</p:txBody>
      </p:sp>
    </p:spTree>
    <p:extLst>
      <p:ext uri="{BB962C8B-B14F-4D97-AF65-F5344CB8AC3E}">
        <p14:creationId xmlns:p14="http://schemas.microsoft.com/office/powerpoint/2010/main" val="2315175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Changing </a:t>
            </a:r>
            <a:r>
              <a:rPr lang="en-US" dirty="0">
                <a:latin typeface="Gill Sans Light"/>
              </a:rPr>
              <a:t>Landscape…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721344" y="873229"/>
            <a:ext cx="5893843" cy="4883647"/>
            <a:chOff x="2767" y="1426"/>
            <a:chExt cx="2710" cy="2189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Gill Sans Light"/>
                </a:rPr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426"/>
              <a:ext cx="792" cy="3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Computers</a:t>
              </a:r>
            </a:p>
            <a:p>
              <a:pPr eaLnBrk="0" hangingPunct="0"/>
              <a:r>
                <a:rPr lang="en-US" sz="2000" b="1" dirty="0">
                  <a:latin typeface="Gill Sans Light"/>
                </a:rPr>
                <a:t>Per Person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10</a:t>
              </a:r>
              <a:r>
                <a:rPr lang="en-US" sz="2000" b="1" baseline="30000">
                  <a:latin typeface="Gill Sans Light"/>
                </a:rPr>
                <a:t>3</a:t>
              </a:r>
              <a:r>
                <a:rPr lang="en-US" sz="2000" b="1">
                  <a:latin typeface="Gill Sans Light"/>
                </a:rPr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1:10</a:t>
              </a:r>
              <a:r>
                <a:rPr lang="en-US" sz="2000" b="1" baseline="30000" dirty="0">
                  <a:latin typeface="Gill Sans Light"/>
                </a:rPr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 Light"/>
                </a:rPr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1:10</a:t>
              </a:r>
              <a:r>
                <a:rPr lang="en-US" sz="2000" b="1" baseline="30000">
                  <a:latin typeface="Gill Sans Light"/>
                </a:rPr>
                <a:t>3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1699EAD4-1C3F-4139-A113-A84FC1B4547B}"/>
              </a:ext>
            </a:extLst>
          </p:cNvPr>
          <p:cNvGrpSpPr>
            <a:grpSpLocks/>
          </p:cNvGrpSpPr>
          <p:nvPr/>
        </p:nvGrpSpPr>
        <p:grpSpPr bwMode="auto">
          <a:xfrm>
            <a:off x="7803014" y="4811671"/>
            <a:ext cx="781050" cy="1096963"/>
            <a:chOff x="4992" y="3124"/>
            <a:chExt cx="492" cy="691"/>
          </a:xfrm>
        </p:grpSpPr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BF058DE4-9103-4F29-8EC2-917A7FCF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 dirty="0">
                  <a:latin typeface="Gill Sans Light"/>
                </a:rPr>
                <a:t>Mote!</a:t>
              </a:r>
            </a:p>
          </p:txBody>
        </p:sp>
        <p:pic>
          <p:nvPicPr>
            <p:cNvPr id="34" name="Picture 9" descr="dots">
              <a:extLst>
                <a:ext uri="{FF2B5EF4-FFF2-40B4-BE49-F238E27FC236}">
                  <a16:creationId xmlns:a16="http://schemas.microsoft.com/office/drawing/2014/main" id="{D207A8E7-360F-42AA-9F04-75157D11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E365BF6-594A-48A9-B078-E751D65F771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1781" y="1120612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10018B-C7FD-47F0-9242-43E0008A96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3" y="4069229"/>
            <a:ext cx="467971" cy="493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929489-B9F1-47A2-B557-29F9AC3BC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7032" y="1588995"/>
            <a:ext cx="1333500" cy="952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AB8D1F-E62B-494A-B5B1-6BAE3DB8D6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8978" y="2469404"/>
            <a:ext cx="864217" cy="822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B786B3-DE01-48A3-86E8-C9B1EDCB14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7431" y="3295925"/>
            <a:ext cx="583453" cy="575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C60093-309B-4D0E-A03A-7D5CA888A1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619" y="3665819"/>
            <a:ext cx="540718" cy="4859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884FD5-35B5-48B3-88FA-5EA73C48FF56}"/>
              </a:ext>
            </a:extLst>
          </p:cNvPr>
          <p:cNvCxnSpPr/>
          <p:nvPr/>
        </p:nvCxnSpPr>
        <p:spPr>
          <a:xfrm>
            <a:off x="6086020" y="19475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A1874-FC17-4583-85C5-CBD37EE466A0}"/>
              </a:ext>
            </a:extLst>
          </p:cNvPr>
          <p:cNvCxnSpPr/>
          <p:nvPr/>
        </p:nvCxnSpPr>
        <p:spPr>
          <a:xfrm>
            <a:off x="6387832" y="26079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5DD88E-FB99-4306-862F-57817C6E44E4}"/>
              </a:ext>
            </a:extLst>
          </p:cNvPr>
          <p:cNvCxnSpPr/>
          <p:nvPr/>
        </p:nvCxnSpPr>
        <p:spPr>
          <a:xfrm flipV="1">
            <a:off x="7391878" y="3456642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F975EE18-8172-42FB-8A4B-407C5EEF78DF}"/>
              </a:ext>
            </a:extLst>
          </p:cNvPr>
          <p:cNvSpPr/>
          <p:nvPr/>
        </p:nvSpPr>
        <p:spPr>
          <a:xfrm>
            <a:off x="7999722" y="838200"/>
            <a:ext cx="1722481" cy="1677147"/>
          </a:xfrm>
          <a:prstGeom prst="cloud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258417" y="2400190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Light"/>
              </a:rPr>
              <a:t>Bell’s Law: New computer class every 10 years</a:t>
            </a:r>
          </a:p>
        </p:txBody>
      </p:sp>
      <p:sp>
        <p:nvSpPr>
          <p:cNvPr id="46" name="Rounded Rectangular Callout 52">
            <a:extLst>
              <a:ext uri="{FF2B5EF4-FFF2-40B4-BE49-F238E27FC236}">
                <a16:creationId xmlns:a16="http://schemas.microsoft.com/office/drawing/2014/main" id="{2DEE9904-AB45-4909-8510-B053CB1C9135}"/>
              </a:ext>
            </a:extLst>
          </p:cNvPr>
          <p:cNvSpPr/>
          <p:nvPr/>
        </p:nvSpPr>
        <p:spPr bwMode="auto">
          <a:xfrm>
            <a:off x="8446305" y="5477319"/>
            <a:ext cx="1905000" cy="838200"/>
          </a:xfrm>
          <a:prstGeom prst="wedgeRoundRectCallout">
            <a:avLst>
              <a:gd name="adj1" fmla="val -45887"/>
              <a:gd name="adj2" fmla="val -90962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Gill Sans Light"/>
                <a:cs typeface="Helvetica"/>
              </a:rPr>
              <a:t>The Internet of Things!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4260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27976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1E06743-1856-47F4-85E1-278B5FEDD8AB}"/>
              </a:ext>
            </a:extLst>
          </p:cNvPr>
          <p:cNvSpPr/>
          <p:nvPr/>
        </p:nvSpPr>
        <p:spPr bwMode="auto">
          <a:xfrm>
            <a:off x="9712332" y="4245416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2" y="127361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Number crunching, Data Storage, Massive </a:t>
            </a:r>
            <a:r>
              <a:rPr lang="en-US" sz="1600" dirty="0" err="1">
                <a:latin typeface="Gill Sans Light"/>
              </a:rPr>
              <a:t>Inet</a:t>
            </a:r>
            <a:r>
              <a:rPr lang="en-US" sz="1600" dirty="0">
                <a:latin typeface="Gill Sans Light"/>
              </a:rPr>
              <a:t> Services,</a:t>
            </a:r>
          </a:p>
          <a:p>
            <a:r>
              <a:rPr lang="en-US" sz="1600" dirty="0">
                <a:latin typeface="Gill Sans Light"/>
              </a:rPr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178616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Productivity,</a:t>
            </a:r>
          </a:p>
          <a:p>
            <a:r>
              <a:rPr lang="en-US" sz="1600" dirty="0">
                <a:latin typeface="Gill Sans Light"/>
              </a:rPr>
              <a:t>Interactive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FD829-0C79-42AC-AFD1-B73328F45500}"/>
              </a:ext>
            </a:extLst>
          </p:cNvPr>
          <p:cNvSpPr txBox="1"/>
          <p:nvPr/>
        </p:nvSpPr>
        <p:spPr>
          <a:xfrm>
            <a:off x="10080632" y="432161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Streaming from/to the physical world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B86084-5FD0-474B-A0B4-FB0B5C7D9D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30347" y="4593143"/>
            <a:ext cx="540718" cy="4565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DE51F8-E1EF-4652-B930-7D51C1E58F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7902" y="4974074"/>
            <a:ext cx="328530" cy="3285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7E81C6-0856-44D2-AD1C-CDED770A9B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32038" y="4737114"/>
            <a:ext cx="351694" cy="3516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19C7A9-1FFA-4024-9134-63308BAAEA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41748" y="4410316"/>
            <a:ext cx="463487" cy="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3384036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9448800" cy="533400"/>
          </a:xfrm>
        </p:spPr>
        <p:txBody>
          <a:bodyPr/>
          <a:lstStyle/>
          <a:p>
            <a:r>
              <a:rPr lang="en-US" altLang="ko-KR" dirty="0" smtClean="0"/>
              <a:t>Predicting the Length of the Next CPU Burst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27832"/>
            <a:ext cx="10591800" cy="5420567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Adaptive: </a:t>
            </a:r>
            <a:r>
              <a:rPr lang="en-US" altLang="ko-KR" dirty="0" smtClean="0">
                <a:sym typeface="Symbol" panose="05050102010706020507" pitchFamily="18" charset="2"/>
              </a:rPr>
              <a:t>Changing policy based on past behavior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CPU scheduling, in virtual memory, in file systems, </a:t>
            </a:r>
            <a:r>
              <a:rPr lang="en-US" altLang="ko-KR" dirty="0" err="1" smtClean="0">
                <a:sym typeface="Symbol" panose="05050102010706020507" pitchFamily="18" charset="2"/>
              </a:rPr>
              <a:t>etc</a:t>
            </a:r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Works because programs have predictable behavior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If program was I/O bound in past, likely in future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If computer behavior were random, wouldn’t help</a:t>
            </a:r>
            <a:endParaRPr lang="en-US" altLang="ko-KR" dirty="0" smtClean="0"/>
          </a:p>
          <a:p>
            <a:r>
              <a:rPr lang="en-US" altLang="ko-KR" dirty="0" smtClean="0"/>
              <a:t>Example: SRTF with estimated burst length</a:t>
            </a:r>
          </a:p>
          <a:p>
            <a:pPr lvl="1"/>
            <a:r>
              <a:rPr lang="en-US" altLang="ko-KR" dirty="0" smtClean="0"/>
              <a:t>Use an estimator function on previous bursts: Let t</a:t>
            </a:r>
            <a:r>
              <a:rPr lang="en-US" altLang="ko-KR" baseline="-25000" dirty="0" smtClean="0"/>
              <a:t>n-1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n-2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n-3</a:t>
            </a:r>
            <a:r>
              <a:rPr lang="en-US" altLang="ko-KR" dirty="0" smtClean="0"/>
              <a:t>, etc. be previous CPU burst lengths. Estimate next burst </a:t>
            </a:r>
            <a:r>
              <a:rPr lang="en-US" altLang="ko-KR" dirty="0" smtClean="0">
                <a:sym typeface="Symbol" panose="05050102010706020507" pitchFamily="18" charset="2"/>
              </a:rPr>
              <a:t></a:t>
            </a:r>
            <a:r>
              <a:rPr lang="en-US" altLang="ko-KR" baseline="-25000" dirty="0" smtClean="0">
                <a:sym typeface="Symbol" panose="05050102010706020507" pitchFamily="18" charset="2"/>
              </a:rPr>
              <a:t>n</a:t>
            </a:r>
            <a:r>
              <a:rPr lang="en-US" altLang="ko-KR" dirty="0" smtClean="0">
                <a:sym typeface="Symbol" panose="05050102010706020507" pitchFamily="18" charset="2"/>
              </a:rPr>
              <a:t> = f(</a:t>
            </a:r>
            <a:r>
              <a:rPr lang="en-US" altLang="ko-KR" dirty="0" smtClean="0"/>
              <a:t>t</a:t>
            </a:r>
            <a:r>
              <a:rPr lang="en-US" altLang="ko-KR" baseline="-25000" dirty="0" smtClean="0"/>
              <a:t>n-1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n-2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n-3</a:t>
            </a:r>
            <a:r>
              <a:rPr lang="en-US" altLang="ko-KR" dirty="0" smtClean="0"/>
              <a:t>, …)</a:t>
            </a:r>
          </a:p>
          <a:p>
            <a:pPr lvl="1"/>
            <a:r>
              <a:rPr lang="en-US" altLang="ko-KR" dirty="0" smtClean="0"/>
              <a:t>Function f could be one of many different time series estimation schemes 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 err="1" smtClean="0"/>
              <a:t>Kalman</a:t>
            </a:r>
            <a:r>
              <a:rPr lang="en-US" altLang="ko-KR" dirty="0" smtClean="0"/>
              <a:t> filters,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For instance</a:t>
            </a:r>
            <a:r>
              <a:rPr lang="en-US" altLang="ko-KR" dirty="0"/>
              <a:t>: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exponential averaging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en-US" altLang="ko-KR" dirty="0" smtClean="0">
                <a:solidFill>
                  <a:srgbClr val="FF0000"/>
                </a:solidFill>
              </a:rPr>
              <a:t>		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    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altLang="ko-KR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 = t</a:t>
            </a:r>
            <a:r>
              <a:rPr lang="en-US" altLang="ko-KR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n-1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+(1-)</a:t>
            </a:r>
            <a:r>
              <a:rPr lang="en-US" altLang="ko-KR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n-1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		       with (0&lt;1)</a:t>
            </a:r>
          </a:p>
          <a:p>
            <a:pPr marL="45720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/>
            </a:r>
            <a:br>
              <a:rPr lang="en-US" altLang="ko-KR" dirty="0" smtClean="0">
                <a:sym typeface="Symbol" panose="05050102010706020507" pitchFamily="18" charset="2"/>
              </a:rPr>
            </a:br>
            <a:endParaRPr lang="en-US" altLang="ko-KR" dirty="0" smtClean="0">
              <a:sym typeface="Symbol" panose="05050102010706020507" pitchFamily="18" charset="2"/>
            </a:endParaRPr>
          </a:p>
        </p:txBody>
      </p:sp>
      <p:pic>
        <p:nvPicPr>
          <p:cNvPr id="6266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2280" r="641" b="2849"/>
          <a:stretch>
            <a:fillRect/>
          </a:stretch>
        </p:blipFill>
        <p:spPr bwMode="auto">
          <a:xfrm>
            <a:off x="6400800" y="4246464"/>
            <a:ext cx="3352800" cy="214396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Instead, we can share the CPU </a:t>
            </a:r>
            <a:r>
              <a:rPr lang="en-US" i="1" dirty="0"/>
              <a:t>proportionally</a:t>
            </a:r>
            <a:endParaRPr lang="en-US" dirty="0"/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</p:spTree>
    <p:extLst>
      <p:ext uri="{BB962C8B-B14F-4D97-AF65-F5344CB8AC3E}">
        <p14:creationId xmlns:p14="http://schemas.microsoft.com/office/powerpoint/2010/main" val="2869089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7" y="838200"/>
            <a:ext cx="1357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Lottery Scheduling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5824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Simple Idea:</a:t>
            </a: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Give each job some number of lottery tickets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 each time slice, randomly pick a winning ticket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 average, CPU time is proportional to number of tickets </a:t>
            </a:r>
            <a:r>
              <a:rPr lang="en-US" altLang="ko-KR" sz="2400" dirty="0" smtClean="0">
                <a:ea typeface="굴림" charset="-127"/>
              </a:rPr>
              <a:t/>
            </a:r>
            <a:br>
              <a:rPr lang="en-US" altLang="ko-KR" sz="2400" dirty="0" smtClean="0">
                <a:ea typeface="굴림" charset="-127"/>
              </a:rPr>
            </a:br>
            <a:r>
              <a:rPr lang="en-US" altLang="ko-KR" sz="2400" dirty="0" smtClean="0">
                <a:ea typeface="굴림" charset="-127"/>
              </a:rPr>
              <a:t>given </a:t>
            </a:r>
            <a:r>
              <a:rPr lang="en-US" altLang="ko-KR" sz="2400" dirty="0">
                <a:ea typeface="굴림" charset="-127"/>
              </a:rPr>
              <a:t>to each job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How to assign tickets?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To approximate SRTF, short running jobs get more, long running jobs get fewer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To avoid starvation, every job gets at least one ticket (everyone makes progress)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Advantage over strict priority scheduling: behaves gracefully as load changes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Adding or deleting a job affects all jobs proportionally, independent of how many tickets each job possesses</a:t>
            </a:r>
          </a:p>
        </p:txBody>
      </p:sp>
    </p:spTree>
    <p:extLst>
      <p:ext uri="{BB962C8B-B14F-4D97-AF65-F5344CB8AC3E}">
        <p14:creationId xmlns:p14="http://schemas.microsoft.com/office/powerpoint/2010/main" val="2021853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Lottery Scheduling Example (Cont.)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838200"/>
            <a:ext cx="104140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charset="-127"/>
              </a:rPr>
              <a:t>Lottery Scheduling Example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Assume short jobs get 10 tickets, long jobs get 1 ticket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What if too many short jobs to give reasonable </a:t>
            </a:r>
            <a:r>
              <a:rPr lang="en-US" altLang="ko-KR" sz="2400" dirty="0" smtClean="0">
                <a:ea typeface="굴림" charset="-127"/>
              </a:rPr>
              <a:t>response </a:t>
            </a:r>
            <a:r>
              <a:rPr lang="en-US" altLang="ko-KR" sz="2400" dirty="0">
                <a:ea typeface="굴림" charset="-127"/>
              </a:rPr>
              <a:t>time?  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If load average is 100, hard to make progress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One approach: log some user out</a:t>
            </a:r>
          </a:p>
        </p:txBody>
      </p:sp>
      <p:graphicFrame>
        <p:nvGraphicFramePr>
          <p:cNvPr id="632836" name="Group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667000" y="1752600"/>
          <a:ext cx="6934200" cy="2947356"/>
        </p:xfrm>
        <a:graphic>
          <a:graphicData uri="http://schemas.openxmlformats.org/drawingml/2006/table">
            <a:tbl>
              <a:tblPr/>
              <a:tblGrid>
                <a:gridCol w="23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# short jobs/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# long jobs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% of CPU each short jobs gets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% of CPU each long jobs gets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1/1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91%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0/2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N/A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2/0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N/A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10/1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9.9%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0.99%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1/10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40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D06F-34BC-4EDF-8007-F615E2A5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Scheduling: Simple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𝑡𝑖𝑐𝑘𝑒𝑡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endParaRPr lang="en-US" baseline="-25000" dirty="0"/>
              </a:p>
              <a:p>
                <a:r>
                  <a:rPr lang="en-US" dirty="0"/>
                  <a:t>Pick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1  ..  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𝑡𝑖𝑐𝑘𝑒𝑡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  <a:r>
                  <a:rPr lang="en-US" dirty="0"/>
                  <a:t>as the random “dart”</a:t>
                </a:r>
              </a:p>
              <a:p>
                <a:r>
                  <a:rPr lang="en-US" dirty="0"/>
                  <a:t>Jobs record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of allocated tickets</a:t>
                </a:r>
              </a:p>
              <a:p>
                <a:r>
                  <a:rPr lang="en-US" dirty="0"/>
                  <a:t>Order them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Select the first j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up to j exceeds </a:t>
                </a:r>
                <a:r>
                  <a:rPr lang="en-US" i="1" dirty="0"/>
                  <a:t>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  <a:blipFill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53DA1AD-F160-4AA4-903F-5FEC2A85922D}"/>
              </a:ext>
            </a:extLst>
          </p:cNvPr>
          <p:cNvSpPr/>
          <p:nvPr/>
        </p:nvSpPr>
        <p:spPr>
          <a:xfrm>
            <a:off x="3478245" y="3692075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F428B-BEE3-46DF-944E-B5143ABCD17E}"/>
              </a:ext>
            </a:extLst>
          </p:cNvPr>
          <p:cNvSpPr/>
          <p:nvPr/>
        </p:nvSpPr>
        <p:spPr>
          <a:xfrm>
            <a:off x="3478245" y="4030937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E16D-052C-4200-8936-FCB04B17E548}"/>
              </a:ext>
            </a:extLst>
          </p:cNvPr>
          <p:cNvSpPr/>
          <p:nvPr/>
        </p:nvSpPr>
        <p:spPr>
          <a:xfrm>
            <a:off x="3478245" y="436979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9B70E-58D3-4BFD-BDAF-DC982A339775}"/>
              </a:ext>
            </a:extLst>
          </p:cNvPr>
          <p:cNvSpPr/>
          <p:nvPr/>
        </p:nvSpPr>
        <p:spPr>
          <a:xfrm>
            <a:off x="3478245" y="4708661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15D98-02E4-4936-9B52-DC38C6B77829}"/>
              </a:ext>
            </a:extLst>
          </p:cNvPr>
          <p:cNvSpPr/>
          <p:nvPr/>
        </p:nvSpPr>
        <p:spPr>
          <a:xfrm>
            <a:off x="3478245" y="504751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7BEC7-B23B-46C2-81C9-3A4AD6CF0C91}"/>
              </a:ext>
            </a:extLst>
          </p:cNvPr>
          <p:cNvSpPr/>
          <p:nvPr/>
        </p:nvSpPr>
        <p:spPr>
          <a:xfrm>
            <a:off x="3478245" y="2675489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452CC-C17D-4C5D-806C-4146B71DDF46}"/>
              </a:ext>
            </a:extLst>
          </p:cNvPr>
          <p:cNvSpPr/>
          <p:nvPr/>
        </p:nvSpPr>
        <p:spPr>
          <a:xfrm>
            <a:off x="3478245" y="3014351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A45B5-E5BD-4712-9E05-63667E6AA498}"/>
              </a:ext>
            </a:extLst>
          </p:cNvPr>
          <p:cNvSpPr/>
          <p:nvPr/>
        </p:nvSpPr>
        <p:spPr>
          <a:xfrm>
            <a:off x="3478245" y="3353213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69F69-0F8F-4158-9B82-0E4BC1B4F659}"/>
              </a:ext>
            </a:extLst>
          </p:cNvPr>
          <p:cNvSpPr/>
          <p:nvPr/>
        </p:nvSpPr>
        <p:spPr>
          <a:xfrm>
            <a:off x="3478245" y="1997765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895582-EFBA-4AC9-A1FF-95B5E7550B55}"/>
              </a:ext>
            </a:extLst>
          </p:cNvPr>
          <p:cNvSpPr/>
          <p:nvPr/>
        </p:nvSpPr>
        <p:spPr>
          <a:xfrm>
            <a:off x="3478245" y="2336627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13185-84CC-48D3-86EF-AF74ADF46DC3}"/>
              </a:ext>
            </a:extLst>
          </p:cNvPr>
          <p:cNvSpPr txBox="1"/>
          <p:nvPr/>
        </p:nvSpPr>
        <p:spPr>
          <a:xfrm>
            <a:off x="4050691" y="50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AD3884-BACD-44DA-93D8-0BB2D55CAE13}"/>
              </a:ext>
            </a:extLst>
          </p:cNvPr>
          <p:cNvSpPr txBox="1"/>
          <p:nvPr/>
        </p:nvSpPr>
        <p:spPr>
          <a:xfrm>
            <a:off x="3963830" y="17568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20945A-C6DC-4F23-AECB-A4061870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356" y="3096519"/>
            <a:ext cx="1422400" cy="1422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7C4940-F899-4C25-AA5B-E9950354CCA8}"/>
              </a:ext>
            </a:extLst>
          </p:cNvPr>
          <p:cNvCxnSpPr/>
          <p:nvPr/>
        </p:nvCxnSpPr>
        <p:spPr>
          <a:xfrm flipV="1">
            <a:off x="2025100" y="2094573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8AADD8-9A86-4522-822B-3231451CDEA5}"/>
              </a:ext>
            </a:extLst>
          </p:cNvPr>
          <p:cNvCxnSpPr>
            <a:cxnSpLocks/>
          </p:cNvCxnSpPr>
          <p:nvPr/>
        </p:nvCxnSpPr>
        <p:spPr>
          <a:xfrm>
            <a:off x="2038024" y="3668545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92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1825625"/>
            <a:ext cx="6854951" cy="4351338"/>
          </a:xfrm>
        </p:spPr>
        <p:txBody>
          <a:bodyPr/>
          <a:lstStyle/>
          <a:p>
            <a:r>
              <a:rPr lang="en-US" dirty="0"/>
              <a:t>E.g., Given two jobs A and B of same run time (# Qs) that are each supposed to receive 50%, </a:t>
            </a:r>
          </a:p>
          <a:p>
            <a:pPr marL="0" indent="0">
              <a:buNone/>
            </a:pPr>
            <a:r>
              <a:rPr lang="en-US" dirty="0"/>
              <a:t>      U = finish time of first / finish time of last</a:t>
            </a:r>
          </a:p>
          <a:p>
            <a:r>
              <a:rPr lang="en-US" dirty="0"/>
              <a:t>As a function of run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1825625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has a “pass” counter </a:t>
                </a:r>
              </a:p>
              <a:p>
                <a:r>
                  <a:rPr lang="en-US" dirty="0"/>
                  <a:t>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9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58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Conclusion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Multi-Level Feedback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Multiple queues of different priorities and scheduling algorithms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Automatic promotion/demotion of process priority in order to approximate SJF/SRTF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Realtime</a:t>
            </a:r>
            <a:r>
              <a:rPr lang="en-US" dirty="0" smtClean="0">
                <a:solidFill>
                  <a:srgbClr val="FF0000"/>
                </a:solidFill>
              </a:rPr>
              <a:t> Schedulers such as EDF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</a:t>
            </a:r>
            <a:r>
              <a:rPr lang="en-US" dirty="0" smtClean="0"/>
              <a:t>uaranteed </a:t>
            </a:r>
            <a:r>
              <a:rPr lang="en-US" dirty="0"/>
              <a:t>behavior by meeting </a:t>
            </a:r>
            <a:r>
              <a:rPr lang="en-US" dirty="0" smtClean="0"/>
              <a:t>deadlines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/>
              <a:t>tasks defined by tuple of compute time and period</a:t>
            </a:r>
          </a:p>
          <a:p>
            <a:pPr lvl="1"/>
            <a:r>
              <a:rPr lang="en-US" dirty="0" err="1"/>
              <a:t>Schedulability</a:t>
            </a:r>
            <a:r>
              <a:rPr lang="en-US" dirty="0"/>
              <a:t> test: is it possible to meet deadlines with proposed set of processes</a:t>
            </a:r>
            <a:r>
              <a:rPr lang="en-US" dirty="0" smtClean="0"/>
              <a:t>?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Priority Inversion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A</a:t>
            </a:r>
            <a:r>
              <a:rPr lang="en-US" altLang="ko-KR" dirty="0" smtClean="0">
                <a:ea typeface="굴림" charset="-127"/>
              </a:rPr>
              <a:t> higher-priority task is prevented from running by a lower-priority task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Often caused by locks and through the intervention of a middle-priority task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Proportional Share Scheduling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</a:t>
            </a:r>
            <a:r>
              <a:rPr lang="en-US" dirty="0" smtClean="0"/>
              <a:t>)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2266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11201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mix of interactive and high throughput apps:</a:t>
            </a:r>
          </a:p>
          <a:p>
            <a:pPr lvl="1"/>
            <a:r>
              <a:rPr lang="en-US" dirty="0" smtClean="0"/>
              <a:t>How to best schedule them?</a:t>
            </a:r>
          </a:p>
          <a:p>
            <a:pPr lvl="1"/>
            <a:r>
              <a:rPr lang="en-US" dirty="0" smtClean="0"/>
              <a:t>How to recognize one from the other?</a:t>
            </a:r>
          </a:p>
          <a:p>
            <a:pPr lvl="2"/>
            <a:r>
              <a:rPr lang="en-US" dirty="0" smtClean="0"/>
              <a:t>Do you trust app to say that it is “interactive”?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Should you schedule the set of apps identically 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servers, workstations, pads, and cellphones?</a:t>
            </a:r>
          </a:p>
          <a:p>
            <a:r>
              <a:rPr lang="en-US" dirty="0" smtClean="0"/>
              <a:t>For instance, is Burst </a:t>
            </a:r>
            <a:r>
              <a:rPr lang="en-US" dirty="0"/>
              <a:t>Time (observed) </a:t>
            </a:r>
            <a:r>
              <a:rPr lang="en-US" dirty="0" smtClean="0"/>
              <a:t>useful to </a:t>
            </a:r>
            <a:br>
              <a:rPr lang="en-US" dirty="0" smtClean="0"/>
            </a:br>
            <a:r>
              <a:rPr lang="en-US" dirty="0" smtClean="0"/>
              <a:t>decide which </a:t>
            </a:r>
            <a:r>
              <a:rPr lang="en-US" dirty="0"/>
              <a:t>application gets CPU time?</a:t>
            </a:r>
          </a:p>
          <a:p>
            <a:pPr lvl="1"/>
            <a:r>
              <a:rPr lang="en-US" dirty="0"/>
              <a:t>Short Bursts </a:t>
            </a:r>
            <a:r>
              <a:rPr lang="en-US" dirty="0">
                <a:sym typeface="Symbol" panose="05050102010706020507" pitchFamily="18" charset="2"/>
              </a:rPr>
              <a:t> Interactivity  High Priority</a:t>
            </a:r>
            <a:r>
              <a:rPr lang="en-US" dirty="0" smtClean="0">
                <a:sym typeface="Symbol" panose="05050102010706020507" pitchFamily="18" charset="2"/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Assumptions encoded into many schedulers:</a:t>
            </a:r>
          </a:p>
          <a:p>
            <a:pPr lvl="1"/>
            <a:r>
              <a:rPr lang="en-US" dirty="0" smtClean="0"/>
              <a:t>Apps that sleep a lot and have short bursts must </a:t>
            </a:r>
            <a:br>
              <a:rPr lang="en-US" dirty="0" smtClean="0"/>
            </a:br>
            <a:r>
              <a:rPr lang="en-US" dirty="0" smtClean="0"/>
              <a:t>be interactive apps – they should get high priority</a:t>
            </a:r>
          </a:p>
          <a:p>
            <a:pPr lvl="1"/>
            <a:r>
              <a:rPr lang="en-US" dirty="0" smtClean="0"/>
              <a:t>Apps that compute a lot should get low(</a:t>
            </a:r>
            <a:r>
              <a:rPr lang="en-US" dirty="0" err="1" smtClean="0"/>
              <a:t>er</a:t>
            </a:r>
            <a:r>
              <a:rPr lang="en-US" dirty="0" smtClean="0"/>
              <a:t>?) priority, since they won’t notice intermittent bursts from interactive apps</a:t>
            </a:r>
          </a:p>
          <a:p>
            <a:r>
              <a:rPr lang="en-US" dirty="0" smtClean="0"/>
              <a:t>Hard to characterize apps:</a:t>
            </a:r>
          </a:p>
          <a:p>
            <a:pPr lvl="1"/>
            <a:r>
              <a:rPr lang="en-US" dirty="0" smtClean="0"/>
              <a:t>What about apps that sleep for a long time, but then compute for a long time?</a:t>
            </a:r>
          </a:p>
          <a:p>
            <a:pPr lvl="1"/>
            <a:r>
              <a:rPr lang="en-US" dirty="0" smtClean="0"/>
              <a:t>Or, what about apps that must run under all circumstances (say periodically)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/>
              <a:t>How to Handle Simultaneous </a:t>
            </a:r>
            <a:r>
              <a:rPr lang="en-US" dirty="0" smtClean="0"/>
              <a:t>Mix </a:t>
            </a:r>
            <a:r>
              <a:rPr lang="en-US" dirty="0"/>
              <a:t>of Diff Types of Apps?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43800" y="1828800"/>
            <a:ext cx="4330700" cy="2879725"/>
            <a:chOff x="7658791" y="2971800"/>
            <a:chExt cx="4330700" cy="287972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" t="6123" r="418" b="6123"/>
            <a:stretch>
              <a:fillRect/>
            </a:stretch>
          </p:blipFill>
          <p:spPr bwMode="auto">
            <a:xfrm>
              <a:off x="7658791" y="2971800"/>
              <a:ext cx="4330700" cy="28797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8355623" y="3352800"/>
              <a:ext cx="35573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</a:rPr>
                <a:t>Weighted toward small bursts</a:t>
              </a: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8268391" y="3657599"/>
              <a:ext cx="914400" cy="495300"/>
            </a:xfrm>
            <a:custGeom>
              <a:avLst/>
              <a:gdLst>
                <a:gd name="T0" fmla="*/ 914400 w 576"/>
                <a:gd name="T1" fmla="*/ 0 h 312"/>
                <a:gd name="T2" fmla="*/ 533400 w 576"/>
                <a:gd name="T3" fmla="*/ 457200 h 312"/>
                <a:gd name="T4" fmla="*/ 0 w 576"/>
                <a:gd name="T5" fmla="*/ 228600 h 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312">
                  <a:moveTo>
                    <a:pt x="576" y="0"/>
                  </a:moveTo>
                  <a:cubicBezTo>
                    <a:pt x="504" y="132"/>
                    <a:pt x="432" y="264"/>
                    <a:pt x="336" y="288"/>
                  </a:cubicBezTo>
                  <a:cubicBezTo>
                    <a:pt x="240" y="312"/>
                    <a:pt x="120" y="228"/>
                    <a:pt x="0" y="144"/>
                  </a:cubicBezTo>
                </a:path>
              </a:pathLst>
            </a:custGeom>
            <a:noFill/>
            <a:ln w="571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395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Multi-Level Feedback Scheduling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1430000" cy="6019800"/>
          </a:xfrm>
        </p:spPr>
        <p:txBody>
          <a:bodyPr>
            <a:normAutofit lnSpcReduction="10000"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r>
              <a:rPr lang="en-US" altLang="ko-KR" dirty="0" smtClean="0"/>
              <a:t>Another method for exploiting past behavior (first use in CTSS)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Multiple queues, each with different priority</a:t>
            </a:r>
          </a:p>
          <a:p>
            <a:pPr lvl="2"/>
            <a:r>
              <a:rPr lang="en-US" altLang="ko-KR" dirty="0" smtClean="0"/>
              <a:t>Higher priority queues often considered “foreground” tasks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Each queue has its own scheduling algorithm</a:t>
            </a:r>
          </a:p>
          <a:p>
            <a:pPr lvl="2"/>
            <a:r>
              <a:rPr lang="en-US" altLang="ko-KR" dirty="0" smtClean="0"/>
              <a:t>e.g. foreground – RR, background – FCFS</a:t>
            </a:r>
          </a:p>
          <a:p>
            <a:pPr lvl="2"/>
            <a:r>
              <a:rPr lang="en-US" altLang="ko-KR" dirty="0" smtClean="0"/>
              <a:t>Sometimes multiple RR priorities with quantum increasing exponentially </a:t>
            </a:r>
            <a:br>
              <a:rPr lang="en-US" altLang="ko-KR" dirty="0" smtClean="0"/>
            </a:br>
            <a:r>
              <a:rPr lang="en-US" altLang="ko-KR" dirty="0" smtClean="0"/>
              <a:t>(highest:1ms, next: 2ms, next: 4ms,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Adjust each job’s priority as follows (details vary)</a:t>
            </a:r>
          </a:p>
          <a:p>
            <a:pPr lvl="1"/>
            <a:r>
              <a:rPr lang="en-US" altLang="ko-KR" dirty="0" smtClean="0"/>
              <a:t>Job starts in highest priority queue</a:t>
            </a:r>
          </a:p>
          <a:p>
            <a:pPr lvl="1"/>
            <a:r>
              <a:rPr lang="en-US" altLang="ko-KR" dirty="0" smtClean="0"/>
              <a:t>If timeout expires, drop one level</a:t>
            </a:r>
          </a:p>
          <a:p>
            <a:pPr lvl="1"/>
            <a:r>
              <a:rPr lang="en-US" altLang="ko-KR" dirty="0" smtClean="0"/>
              <a:t>If timeout doesn’t expire, push up one level (or to top)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33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715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10972800" cy="3733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Result approximates SRTF:</a:t>
            </a:r>
          </a:p>
          <a:p>
            <a:pPr lvl="1"/>
            <a:r>
              <a:rPr lang="en-US" altLang="ko-KR" dirty="0" smtClean="0"/>
              <a:t>CPU bound jobs drop like a rock</a:t>
            </a:r>
          </a:p>
          <a:p>
            <a:pPr lvl="1"/>
            <a:r>
              <a:rPr lang="en-US" altLang="ko-KR" dirty="0" smtClean="0"/>
              <a:t>Short-running I/O bound jobs stay near top</a:t>
            </a:r>
          </a:p>
          <a:p>
            <a:r>
              <a:rPr lang="en-US" altLang="ko-KR" dirty="0" smtClean="0"/>
              <a:t>Scheduling must be done between the queues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Fixed priority scheduling: </a:t>
            </a:r>
          </a:p>
          <a:p>
            <a:pPr lvl="2"/>
            <a:r>
              <a:rPr lang="en-US" altLang="ko-KR" dirty="0" smtClean="0"/>
              <a:t>serve all from highest priority, then next priority, etc.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Time slice:</a:t>
            </a:r>
          </a:p>
          <a:p>
            <a:pPr lvl="2"/>
            <a:r>
              <a:rPr lang="en-US" altLang="ko-KR" dirty="0" smtClean="0"/>
              <a:t>each queue gets a certain amount of CPU time </a:t>
            </a:r>
          </a:p>
          <a:p>
            <a:pPr lvl="2"/>
            <a:r>
              <a:rPr lang="en-US" altLang="ko-KR" dirty="0" smtClean="0"/>
              <a:t>e.g., 70% to highest, 20% next, 10% lowest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27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19446"/>
            <a:ext cx="10515600" cy="348135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Countermeasure: </a:t>
            </a:r>
            <a:r>
              <a:rPr lang="en-US" altLang="ko-KR" dirty="0" smtClean="0"/>
              <a:t>user action that can foil intent of the OS designers</a:t>
            </a:r>
          </a:p>
          <a:p>
            <a:pPr lvl="1"/>
            <a:r>
              <a:rPr lang="en-US" altLang="ko-KR" dirty="0" smtClean="0"/>
              <a:t>For multilevel feedback, put in a bunch of meaningless I/O to keep job’s priority high</a:t>
            </a:r>
          </a:p>
          <a:p>
            <a:pPr lvl="1"/>
            <a:r>
              <a:rPr lang="en-US" altLang="ko-KR" dirty="0" smtClean="0"/>
              <a:t>Of course, if everyone did this, wouldn’t work!</a:t>
            </a:r>
          </a:p>
          <a:p>
            <a:r>
              <a:rPr lang="en-US" altLang="ko-KR" dirty="0" smtClean="0"/>
              <a:t>Example of Othello program:</a:t>
            </a:r>
          </a:p>
          <a:p>
            <a:pPr lvl="1"/>
            <a:r>
              <a:rPr lang="en-US" altLang="ko-KR" dirty="0" smtClean="0"/>
              <a:t>Playing against competitor, so key was to do computing at higher priority the competitors. </a:t>
            </a:r>
          </a:p>
          <a:p>
            <a:pPr lvl="2"/>
            <a:r>
              <a:rPr lang="en-US" altLang="ko-KR" dirty="0" smtClean="0"/>
              <a:t>Put in </a:t>
            </a:r>
            <a:r>
              <a:rPr lang="en-US" altLang="ko-KR" dirty="0" err="1" smtClean="0"/>
              <a:t>printf’s</a:t>
            </a:r>
            <a:r>
              <a:rPr lang="en-US" altLang="ko-KR" dirty="0" smtClean="0"/>
              <a:t>, ran much faster!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12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Linux O(1)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506200" cy="50140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Priority-based scheduler: 140 priorities</a:t>
            </a:r>
          </a:p>
          <a:p>
            <a:pPr lvl="1"/>
            <a:r>
              <a:rPr lang="en-US" dirty="0" smtClean="0"/>
              <a:t>40 for “user tasks” (set by “nice”), 100 for “</a:t>
            </a:r>
            <a:r>
              <a:rPr lang="en-US" dirty="0" err="1" smtClean="0"/>
              <a:t>Realtime</a:t>
            </a:r>
            <a:r>
              <a:rPr lang="en-US" dirty="0" smtClean="0"/>
              <a:t>/Kernel”</a:t>
            </a:r>
          </a:p>
          <a:p>
            <a:pPr lvl="1"/>
            <a:r>
              <a:rPr lang="en-US" dirty="0" smtClean="0"/>
              <a:t>Lower priority value </a:t>
            </a:r>
            <a:r>
              <a:rPr lang="en-US" dirty="0" smtClean="0">
                <a:sym typeface="Symbol"/>
              </a:rPr>
              <a:t> higher priority (for </a:t>
            </a:r>
            <a:r>
              <a:rPr lang="en-US" dirty="0" err="1" smtClean="0">
                <a:sym typeface="Symbol"/>
              </a:rPr>
              <a:t>realtime</a:t>
            </a:r>
            <a:r>
              <a:rPr lang="en-US" dirty="0" smtClean="0">
                <a:sym typeface="Symbol"/>
              </a:rPr>
              <a:t> values)</a:t>
            </a:r>
          </a:p>
          <a:p>
            <a:pPr lvl="1"/>
            <a:r>
              <a:rPr lang="en-US" dirty="0" smtClean="0">
                <a:sym typeface="Symbol"/>
              </a:rPr>
              <a:t>Highest priority value </a:t>
            </a: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Lower priority </a:t>
            </a:r>
            <a:r>
              <a:rPr lang="en-US" dirty="0">
                <a:sym typeface="Symbol"/>
              </a:rPr>
              <a:t>(for </a:t>
            </a:r>
            <a:r>
              <a:rPr lang="en-US" dirty="0" smtClean="0">
                <a:sym typeface="Symbol"/>
              </a:rPr>
              <a:t>nice values</a:t>
            </a:r>
            <a:r>
              <a:rPr lang="en-US" dirty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All algorithms O(1)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</a:p>
          <a:p>
            <a:pPr lvl="2"/>
            <a:r>
              <a:rPr lang="en-US" dirty="0" smtClean="0">
                <a:sym typeface="Symbol"/>
              </a:rPr>
              <a:t>140-bit bit mask indicates presence or absence of job at given priority level</a:t>
            </a:r>
          </a:p>
          <a:p>
            <a:r>
              <a:rPr lang="en-US" dirty="0" smtClean="0">
                <a:sym typeface="Symbol"/>
              </a:rPr>
              <a:t>Two separate priority queues: “active” and “expired”</a:t>
            </a:r>
          </a:p>
          <a:p>
            <a:pPr lvl="1"/>
            <a:r>
              <a:rPr lang="en-US" dirty="0" smtClean="0">
                <a:sym typeface="Symbol"/>
              </a:rPr>
              <a:t>All tasks in the active queue use up their </a:t>
            </a:r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 and get placed on the expired queue, after which queues swapped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Like a multi-level queue (one queue per priority) with different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timeslice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at each level</a:t>
            </a:r>
          </a:p>
          <a:p>
            <a:pPr lvl="1"/>
            <a:r>
              <a:rPr lang="en-US" dirty="0">
                <a:sym typeface="Symbol"/>
              </a:rPr>
              <a:t>Execution split into “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Granularity” chunks – round robin through priority</a:t>
            </a:r>
          </a:p>
          <a:p>
            <a:pPr lvl="1"/>
            <a:endParaRPr lang="en-US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57600" y="773668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Kernel/</a:t>
            </a:r>
            <a:r>
              <a:rPr lang="en-US" dirty="0" err="1">
                <a:latin typeface="Comic Sans MS" pitchFamily="66" charset="0"/>
              </a:rPr>
              <a:t>Realtim</a:t>
            </a:r>
            <a:r>
              <a:rPr lang="en-US" dirty="0" err="1" smtClean="0"/>
              <a:t>e</a:t>
            </a:r>
            <a:r>
              <a:rPr lang="en-US" dirty="0" smtClean="0"/>
              <a:t> Tasks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39000" y="773668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User Tasks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3832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4607" y="13832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1" y="13832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0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87416</TotalTime>
  <Pages>60</Pages>
  <Words>3812</Words>
  <Application>Microsoft Office PowerPoint</Application>
  <PresentationFormat>Widescreen</PresentationFormat>
  <Paragraphs>546</Paragraphs>
  <Slides>46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ＭＳ Ｐゴシック</vt:lpstr>
      <vt:lpstr>Arial</vt:lpstr>
      <vt:lpstr>Cambria Math</vt:lpstr>
      <vt:lpstr>Comic Sans MS</vt:lpstr>
      <vt:lpstr>Consolas</vt:lpstr>
      <vt:lpstr>Courier</vt:lpstr>
      <vt:lpstr>Gill Sans</vt:lpstr>
      <vt:lpstr>Gill Sans Light</vt:lpstr>
      <vt:lpstr>굴림</vt:lpstr>
      <vt:lpstr>Helvetica</vt:lpstr>
      <vt:lpstr>Symbol</vt:lpstr>
      <vt:lpstr>Office</vt:lpstr>
      <vt:lpstr>Equation</vt:lpstr>
      <vt:lpstr>CS162 Operating Systems and Systems Programming Lecture 12  Scheduling 2:  Classic Policies (Con’t), Case Studies,  Realtime, Starvation </vt:lpstr>
      <vt:lpstr>Recall: SRTF Example continued:</vt:lpstr>
      <vt:lpstr>SRTF Further discussion</vt:lpstr>
      <vt:lpstr>Predicting the Length of the Next CPU Burst</vt:lpstr>
      <vt:lpstr>How to Handle Simultaneous Mix of Diff Types of Apps?</vt:lpstr>
      <vt:lpstr>Multi-Level Feedback Scheduling</vt:lpstr>
      <vt:lpstr>Scheduling Details</vt:lpstr>
      <vt:lpstr>Scheduling Details</vt:lpstr>
      <vt:lpstr>Case Study: Linux O(1) Scheduler</vt:lpstr>
      <vt:lpstr>Linux O(1) Scheduler</vt:lpstr>
      <vt:lpstr>O(1) Scheduler Continued</vt:lpstr>
      <vt:lpstr>So, Does the OS Schedule Processes or Threads?</vt:lpstr>
      <vt:lpstr>Administrivia</vt:lpstr>
      <vt:lpstr>Multi-Core Scheduling</vt:lpstr>
      <vt:lpstr>Recall: Spinlocks for multiprocessing</vt:lpstr>
      <vt:lpstr>Gang Scheduling and Parallel Applications</vt:lpstr>
      <vt:lpstr>Real-Time Scheduling</vt:lpstr>
      <vt:lpstr>Example: Workload Characteristics</vt:lpstr>
      <vt:lpstr>Example: Round-Robin Scheduling Doesn’t Work</vt:lpstr>
      <vt:lpstr>Earliest Deadline First (EDF)</vt:lpstr>
      <vt:lpstr>EDF Feasibility Testing</vt:lpstr>
      <vt:lpstr>Ensuring Progress</vt:lpstr>
      <vt:lpstr>Strawman: Non-Work-Conserving Scheduler</vt:lpstr>
      <vt:lpstr>Strawman: Last-Come, First-Served (LCFS)</vt:lpstr>
      <vt:lpstr>Is FCFS Prone to Starvation?</vt:lpstr>
      <vt:lpstr>Is Round Robin (RR) Prone to Starvation?</vt:lpstr>
      <vt:lpstr>Is Priority Scheduling Prone to Starvation?</vt:lpstr>
      <vt:lpstr>Priority Inversion</vt:lpstr>
      <vt:lpstr>Priority Inversion</vt:lpstr>
      <vt:lpstr>Priority Inversion</vt:lpstr>
      <vt:lpstr>Priority Inversion</vt:lpstr>
      <vt:lpstr>One Solution: Priority Donation/Inheritance</vt:lpstr>
      <vt:lpstr>One Solution: Priority Donation/Inheritance</vt:lpstr>
      <vt:lpstr>One Solution: Priority Donation/Inheritance</vt:lpstr>
      <vt:lpstr>Case Study: Martian Pathfinder Rover</vt:lpstr>
      <vt:lpstr>Are SRTF and MLFQ Prone to Starvation?</vt:lpstr>
      <vt:lpstr>Cause for Starvation: Priorities?</vt:lpstr>
      <vt:lpstr>Recall: Changing Landscape…</vt:lpstr>
      <vt:lpstr>Changing Landscape of Scheduling</vt:lpstr>
      <vt:lpstr>Key Idea: Proportional-Share Scheduling</vt:lpstr>
      <vt:lpstr>Lottery Scheduling</vt:lpstr>
      <vt:lpstr>Lottery Scheduling Example (Cont.)</vt:lpstr>
      <vt:lpstr>Lottery Scheduling: Simple Mechanism</vt:lpstr>
      <vt:lpstr>Unfairness</vt:lpstr>
      <vt:lpstr>Stride Scheduling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984</cp:revision>
  <cp:lastPrinted>2024-02-28T20:36:07Z</cp:lastPrinted>
  <dcterms:created xsi:type="dcterms:W3CDTF">1995-08-12T11:37:26Z</dcterms:created>
  <dcterms:modified xsi:type="dcterms:W3CDTF">2024-02-28T20:37:19Z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